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Lst>
  <p:notesMasterIdLst>
    <p:notesMasterId r:id="rId109"/>
  </p:notesMasterIdLst>
  <p:sldIdLst>
    <p:sldId id="516" r:id="rId3"/>
    <p:sldId id="517" r:id="rId4"/>
    <p:sldId id="586" r:id="rId5"/>
    <p:sldId id="518" r:id="rId6"/>
    <p:sldId id="519" r:id="rId7"/>
    <p:sldId id="583" r:id="rId8"/>
    <p:sldId id="584" r:id="rId9"/>
    <p:sldId id="585" r:id="rId10"/>
    <p:sldId id="521" r:id="rId11"/>
    <p:sldId id="520" r:id="rId12"/>
    <p:sldId id="587" r:id="rId13"/>
    <p:sldId id="522" r:id="rId14"/>
    <p:sldId id="574" r:id="rId15"/>
    <p:sldId id="575" r:id="rId16"/>
    <p:sldId id="576" r:id="rId17"/>
    <p:sldId id="577" r:id="rId18"/>
    <p:sldId id="578" r:id="rId19"/>
    <p:sldId id="523" r:id="rId20"/>
    <p:sldId id="524" r:id="rId21"/>
    <p:sldId id="525" r:id="rId22"/>
    <p:sldId id="526" r:id="rId23"/>
    <p:sldId id="527" r:id="rId24"/>
    <p:sldId id="529" r:id="rId25"/>
    <p:sldId id="530" r:id="rId26"/>
    <p:sldId id="531" r:id="rId27"/>
    <p:sldId id="532" r:id="rId28"/>
    <p:sldId id="533" r:id="rId29"/>
    <p:sldId id="534" r:id="rId30"/>
    <p:sldId id="535" r:id="rId31"/>
    <p:sldId id="555" r:id="rId32"/>
    <p:sldId id="536" r:id="rId33"/>
    <p:sldId id="538" r:id="rId34"/>
    <p:sldId id="539" r:id="rId35"/>
    <p:sldId id="540" r:id="rId36"/>
    <p:sldId id="541" r:id="rId37"/>
    <p:sldId id="542" r:id="rId38"/>
    <p:sldId id="588" r:id="rId39"/>
    <p:sldId id="589" r:id="rId40"/>
    <p:sldId id="543" r:id="rId41"/>
    <p:sldId id="544" r:id="rId42"/>
    <p:sldId id="581" r:id="rId43"/>
    <p:sldId id="582" r:id="rId44"/>
    <p:sldId id="546" r:id="rId45"/>
    <p:sldId id="547" r:id="rId46"/>
    <p:sldId id="548" r:id="rId47"/>
    <p:sldId id="457" r:id="rId48"/>
    <p:sldId id="458" r:id="rId49"/>
    <p:sldId id="459" r:id="rId50"/>
    <p:sldId id="460" r:id="rId51"/>
    <p:sldId id="462" r:id="rId52"/>
    <p:sldId id="463"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476" r:id="rId66"/>
    <p:sldId id="477" r:id="rId67"/>
    <p:sldId id="478" r:id="rId68"/>
    <p:sldId id="479" r:id="rId69"/>
    <p:sldId id="480" r:id="rId70"/>
    <p:sldId id="481" r:id="rId71"/>
    <p:sldId id="482" r:id="rId72"/>
    <p:sldId id="483" r:id="rId73"/>
    <p:sldId id="484" r:id="rId74"/>
    <p:sldId id="485" r:id="rId75"/>
    <p:sldId id="486" r:id="rId76"/>
    <p:sldId id="487" r:id="rId77"/>
    <p:sldId id="488" r:id="rId78"/>
    <p:sldId id="489" r:id="rId79"/>
    <p:sldId id="490" r:id="rId80"/>
    <p:sldId id="491" r:id="rId81"/>
    <p:sldId id="492" r:id="rId82"/>
    <p:sldId id="493" r:id="rId83"/>
    <p:sldId id="494" r:id="rId84"/>
    <p:sldId id="495" r:id="rId85"/>
    <p:sldId id="496" r:id="rId86"/>
    <p:sldId id="497" r:id="rId87"/>
    <p:sldId id="498" r:id="rId88"/>
    <p:sldId id="499" r:id="rId89"/>
    <p:sldId id="500" r:id="rId90"/>
    <p:sldId id="501" r:id="rId91"/>
    <p:sldId id="502" r:id="rId92"/>
    <p:sldId id="503" r:id="rId93"/>
    <p:sldId id="504" r:id="rId94"/>
    <p:sldId id="505" r:id="rId95"/>
    <p:sldId id="506" r:id="rId96"/>
    <p:sldId id="507" r:id="rId97"/>
    <p:sldId id="508" r:id="rId98"/>
    <p:sldId id="509" r:id="rId99"/>
    <p:sldId id="510" r:id="rId100"/>
    <p:sldId id="511" r:id="rId101"/>
    <p:sldId id="512" r:id="rId102"/>
    <p:sldId id="513" r:id="rId103"/>
    <p:sldId id="514" r:id="rId104"/>
    <p:sldId id="515" r:id="rId105"/>
    <p:sldId id="558" r:id="rId106"/>
    <p:sldId id="559" r:id="rId107"/>
    <p:sldId id="560" r:id="rId108"/>
  </p:sldIdLst>
  <p:sldSz cx="9144000" cy="5143500" type="screen16x9"/>
  <p:notesSz cx="6858000" cy="9144000"/>
  <p:custDataLst>
    <p:tags r:id="rId1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23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4F81BD"/>
    <a:srgbClr val="663300"/>
    <a:srgbClr val="FFFFFF"/>
    <a:srgbClr val="9900FF"/>
    <a:srgbClr val="FF6600"/>
    <a:srgbClr val="0000FF"/>
    <a:srgbClr val="D60093"/>
    <a:srgbClr val="336600"/>
    <a:srgbClr val="FFE1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37" autoAdjust="0"/>
    <p:restoredTop sz="65607" autoAdjust="0"/>
  </p:normalViewPr>
  <p:slideViewPr>
    <p:cSldViewPr>
      <p:cViewPr>
        <p:scale>
          <a:sx n="91" d="100"/>
          <a:sy n="91" d="100"/>
        </p:scale>
        <p:origin x="-402" y="-990"/>
      </p:cViewPr>
      <p:guideLst>
        <p:guide orient="horz" pos="1188"/>
        <p:guide/>
      </p:guideLst>
    </p:cSldViewPr>
  </p:slideViewPr>
  <p:notesTextViewPr>
    <p:cViewPr>
      <p:scale>
        <a:sx n="20" d="100"/>
        <a:sy n="20" d="100"/>
      </p:scale>
      <p:origin x="0" y="0"/>
    </p:cViewPr>
  </p:notesTextViewPr>
  <p:sorterViewPr>
    <p:cViewPr>
      <p:scale>
        <a:sx n="100" d="100"/>
        <a:sy n="100" d="100"/>
      </p:scale>
      <p:origin x="0" y="-136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tags" Target="tags/tag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DAEA9-FCC1-412F-A884-9A9A594442F3}" type="datetimeFigureOut">
              <a:rPr lang="en-US" smtClean="0"/>
              <a:t>4/13/2018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6B604-F26A-49AD-A703-F87BF00AC952}" type="slidenum">
              <a:rPr lang="en-US" smtClean="0"/>
              <a:t>‹#›</a:t>
            </a:fld>
            <a:endParaRPr lang="en-US"/>
          </a:p>
        </p:txBody>
      </p:sp>
    </p:spTree>
    <p:extLst>
      <p:ext uri="{BB962C8B-B14F-4D97-AF65-F5344CB8AC3E}">
        <p14:creationId xmlns:p14="http://schemas.microsoft.com/office/powerpoint/2010/main" val="3391840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15</a:t>
            </a:fld>
            <a:endParaRPr lang="en-US"/>
          </a:p>
        </p:txBody>
      </p:sp>
    </p:spTree>
    <p:extLst>
      <p:ext uri="{BB962C8B-B14F-4D97-AF65-F5344CB8AC3E}">
        <p14:creationId xmlns:p14="http://schemas.microsoft.com/office/powerpoint/2010/main" val="3855459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66</a:t>
            </a:fld>
            <a:endParaRPr lang="en-US"/>
          </a:p>
        </p:txBody>
      </p:sp>
    </p:spTree>
    <p:extLst>
      <p:ext uri="{BB962C8B-B14F-4D97-AF65-F5344CB8AC3E}">
        <p14:creationId xmlns:p14="http://schemas.microsoft.com/office/powerpoint/2010/main" val="554778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313676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70</a:t>
            </a:fld>
            <a:endParaRPr lang="en-US"/>
          </a:p>
        </p:txBody>
      </p:sp>
    </p:spTree>
    <p:extLst>
      <p:ext uri="{BB962C8B-B14F-4D97-AF65-F5344CB8AC3E}">
        <p14:creationId xmlns:p14="http://schemas.microsoft.com/office/powerpoint/2010/main" val="1758759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331D74-AC18-4748-9C68-03D8DC52CF56}"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2224395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901232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3530970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3530970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87</a:t>
            </a:fld>
            <a:endParaRPr lang="en-US"/>
          </a:p>
        </p:txBody>
      </p:sp>
    </p:spTree>
    <p:extLst>
      <p:ext uri="{BB962C8B-B14F-4D97-AF65-F5344CB8AC3E}">
        <p14:creationId xmlns:p14="http://schemas.microsoft.com/office/powerpoint/2010/main" val="3867837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94</a:t>
            </a:fld>
            <a:endParaRPr lang="en-US"/>
          </a:p>
        </p:txBody>
      </p:sp>
    </p:spTree>
    <p:extLst>
      <p:ext uri="{BB962C8B-B14F-4D97-AF65-F5344CB8AC3E}">
        <p14:creationId xmlns:p14="http://schemas.microsoft.com/office/powerpoint/2010/main" val="143354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97</a:t>
            </a:fld>
            <a:endParaRPr lang="en-US"/>
          </a:p>
        </p:txBody>
      </p:sp>
    </p:spTree>
    <p:extLst>
      <p:ext uri="{BB962C8B-B14F-4D97-AF65-F5344CB8AC3E}">
        <p14:creationId xmlns:p14="http://schemas.microsoft.com/office/powerpoint/2010/main" val="2538057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1E6B604-F26A-49AD-A703-F87BF00AC952}" type="slidenum">
              <a:rPr lang="en-US" smtClean="0"/>
              <a:t>41</a:t>
            </a:fld>
            <a:endParaRPr lang="en-US"/>
          </a:p>
        </p:txBody>
      </p:sp>
    </p:spTree>
    <p:extLst>
      <p:ext uri="{BB962C8B-B14F-4D97-AF65-F5344CB8AC3E}">
        <p14:creationId xmlns:p14="http://schemas.microsoft.com/office/powerpoint/2010/main" val="2888709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98</a:t>
            </a:fld>
            <a:endParaRPr lang="en-US"/>
          </a:p>
        </p:txBody>
      </p:sp>
    </p:spTree>
    <p:extLst>
      <p:ext uri="{BB962C8B-B14F-4D97-AF65-F5344CB8AC3E}">
        <p14:creationId xmlns:p14="http://schemas.microsoft.com/office/powerpoint/2010/main" val="167430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1E6B604-F26A-49AD-A703-F87BF00AC952}" type="slidenum">
              <a:rPr lang="en-US" smtClean="0"/>
              <a:t>44</a:t>
            </a:fld>
            <a:endParaRPr lang="en-US"/>
          </a:p>
        </p:txBody>
      </p:sp>
    </p:spTree>
    <p:extLst>
      <p:ext uri="{BB962C8B-B14F-4D97-AF65-F5344CB8AC3E}">
        <p14:creationId xmlns:p14="http://schemas.microsoft.com/office/powerpoint/2010/main" val="250214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51</a:t>
            </a:fld>
            <a:endParaRPr lang="en-US"/>
          </a:p>
        </p:txBody>
      </p:sp>
    </p:spTree>
    <p:extLst>
      <p:ext uri="{BB962C8B-B14F-4D97-AF65-F5344CB8AC3E}">
        <p14:creationId xmlns:p14="http://schemas.microsoft.com/office/powerpoint/2010/main" val="251210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55</a:t>
            </a:fld>
            <a:endParaRPr lang="en-US"/>
          </a:p>
        </p:txBody>
      </p:sp>
    </p:spTree>
    <p:extLst>
      <p:ext uri="{BB962C8B-B14F-4D97-AF65-F5344CB8AC3E}">
        <p14:creationId xmlns:p14="http://schemas.microsoft.com/office/powerpoint/2010/main" val="903206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56</a:t>
            </a:fld>
            <a:endParaRPr lang="en-US"/>
          </a:p>
        </p:txBody>
      </p:sp>
    </p:spTree>
    <p:extLst>
      <p:ext uri="{BB962C8B-B14F-4D97-AF65-F5344CB8AC3E}">
        <p14:creationId xmlns:p14="http://schemas.microsoft.com/office/powerpoint/2010/main" val="90320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60</a:t>
            </a:fld>
            <a:endParaRPr lang="en-US"/>
          </a:p>
        </p:txBody>
      </p:sp>
    </p:spTree>
    <p:extLst>
      <p:ext uri="{BB962C8B-B14F-4D97-AF65-F5344CB8AC3E}">
        <p14:creationId xmlns:p14="http://schemas.microsoft.com/office/powerpoint/2010/main" val="861479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61</a:t>
            </a:fld>
            <a:endParaRPr lang="en-US"/>
          </a:p>
        </p:txBody>
      </p:sp>
    </p:spTree>
    <p:extLst>
      <p:ext uri="{BB962C8B-B14F-4D97-AF65-F5344CB8AC3E}">
        <p14:creationId xmlns:p14="http://schemas.microsoft.com/office/powerpoint/2010/main" val="861479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6B604-F26A-49AD-A703-F87BF00AC952}" type="slidenum">
              <a:rPr lang="en-US" smtClean="0"/>
              <a:t>65</a:t>
            </a:fld>
            <a:endParaRPr lang="en-US"/>
          </a:p>
        </p:txBody>
      </p:sp>
    </p:spTree>
    <p:extLst>
      <p:ext uri="{BB962C8B-B14F-4D97-AF65-F5344CB8AC3E}">
        <p14:creationId xmlns:p14="http://schemas.microsoft.com/office/powerpoint/2010/main" val="554778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0486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75551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37078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742807"/>
      </p:ext>
    </p:extLst>
  </p:cSld>
  <p:clrMapOvr>
    <a:masterClrMapping/>
  </p:clrMapOv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99393092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31061288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483698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970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069882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81026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96167041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6611870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2228323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39450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E174FD0-1C92-4D35-985B-E4C83D6A35C1}" type="datetimeFigureOut">
              <a:rPr lang="en-US" smtClean="0">
                <a:solidFill>
                  <a:prstClr val="black"/>
                </a:solidFill>
              </a:rPr>
              <a:pPr/>
              <a:t>4/13/2018</a:t>
            </a:fld>
            <a:endParaRPr lang="en-US">
              <a:solidFill>
                <a:prstClr val="black"/>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89731BF-078E-4AD3-B3ED-C32D2D76931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395998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179141"/>
      </p:ext>
    </p:extLst>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4821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79419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66160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0089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 id="2147483666" r:id="rId1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25019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40.gif"/><Relationship Id="rId5" Type="http://schemas.openxmlformats.org/officeDocument/2006/relationships/image" Target="../media/image39.gif"/><Relationship Id="rId4" Type="http://schemas.openxmlformats.org/officeDocument/2006/relationships/image" Target="../media/image38.png"/></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microsoft.com/office/2007/relationships/hdphoto" Target="../media/hdphoto7.wdp"/><Relationship Id="rId3" Type="http://schemas.microsoft.com/office/2007/relationships/hdphoto" Target="../media/hdphoto5.wdp"/><Relationship Id="rId7"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12.xml"/><Relationship Id="rId6" Type="http://schemas.openxmlformats.org/officeDocument/2006/relationships/image" Target="../media/image43.jpg"/><Relationship Id="rId5" Type="http://schemas.microsoft.com/office/2007/relationships/hdphoto" Target="../media/hdphoto6.wdp"/><Relationship Id="rId4" Type="http://schemas.openxmlformats.org/officeDocument/2006/relationships/image" Target="../media/image42.jpe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9.wdp"/><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2.png"/><Relationship Id="rId16"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hdphoto" Target="../media/hdphoto9.wdp"/><Relationship Id="rId7" Type="http://schemas.openxmlformats.org/officeDocument/2006/relationships/image" Target="../media/image61.png"/><Relationship Id="rId12" Type="http://schemas.openxmlformats.org/officeDocument/2006/relationships/image" Target="../media/image66.jpe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60.gif"/><Relationship Id="rId11" Type="http://schemas.openxmlformats.org/officeDocument/2006/relationships/image" Target="../media/image65.png"/><Relationship Id="rId5" Type="http://schemas.microsoft.com/office/2007/relationships/hdphoto" Target="../media/hdphoto10.wdp"/><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8.jpeg"/><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2.gif"/><Relationship Id="rId7" Type="http://schemas.openxmlformats.org/officeDocument/2006/relationships/image" Target="../media/image76.png"/><Relationship Id="rId2" Type="http://schemas.openxmlformats.org/officeDocument/2006/relationships/image" Target="../media/image71.jpe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7.png"/><Relationship Id="rId1" Type="http://schemas.openxmlformats.org/officeDocument/2006/relationships/slideLayout" Target="../slideLayouts/slideLayout12.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7.png"/><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161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15.xml"/><Relationship Id="rId6" Type="http://schemas.openxmlformats.org/officeDocument/2006/relationships/image" Target="../media/image21.jpg"/><Relationship Id="rId11" Type="http://schemas.openxmlformats.org/officeDocument/2006/relationships/image" Target="../media/image25.jpeg"/><Relationship Id="rId5" Type="http://schemas.openxmlformats.org/officeDocument/2006/relationships/image" Target="../media/image20.png"/><Relationship Id="rId10" Type="http://schemas.microsoft.com/office/2007/relationships/hdphoto" Target="../media/hdphoto2.wdp"/><Relationship Id="rId4" Type="http://schemas.openxmlformats.org/officeDocument/2006/relationships/image" Target="../media/image19.png"/><Relationship Id="rId9" Type="http://schemas.openxmlformats.org/officeDocument/2006/relationships/image" Target="../media/image24.jpeg"/></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7.png"/><Relationship Id="rId1" Type="http://schemas.openxmlformats.org/officeDocument/2006/relationships/slideLayout" Target="../slideLayouts/slideLayout14.xml"/><Relationship Id="rId5" Type="http://schemas.openxmlformats.org/officeDocument/2006/relationships/image" Target="../media/image83.pn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84.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jpeg"/><Relationship Id="rId3" Type="http://schemas.openxmlformats.org/officeDocument/2006/relationships/image" Target="../media/image87.jpeg"/><Relationship Id="rId7" Type="http://schemas.openxmlformats.org/officeDocument/2006/relationships/image" Target="../media/image91.jpeg"/><Relationship Id="rId12" Type="http://schemas.openxmlformats.org/officeDocument/2006/relationships/image" Target="../media/image96.jpeg"/><Relationship Id="rId2" Type="http://schemas.openxmlformats.org/officeDocument/2006/relationships/image" Target="../media/image86.jpeg"/><Relationship Id="rId1" Type="http://schemas.openxmlformats.org/officeDocument/2006/relationships/slideLayout" Target="../slideLayouts/slideLayout12.xml"/><Relationship Id="rId6" Type="http://schemas.openxmlformats.org/officeDocument/2006/relationships/image" Target="../media/image90.jpeg"/><Relationship Id="rId11" Type="http://schemas.openxmlformats.org/officeDocument/2006/relationships/image" Target="../media/image95.jpeg"/><Relationship Id="rId5" Type="http://schemas.openxmlformats.org/officeDocument/2006/relationships/image" Target="../media/image89.jpeg"/><Relationship Id="rId10" Type="http://schemas.openxmlformats.org/officeDocument/2006/relationships/image" Target="../media/image94.jpeg"/><Relationship Id="rId4" Type="http://schemas.openxmlformats.org/officeDocument/2006/relationships/image" Target="../media/image88.jpeg"/><Relationship Id="rId9" Type="http://schemas.openxmlformats.org/officeDocument/2006/relationships/image" Target="../media/image93.jpeg"/><Relationship Id="rId14" Type="http://schemas.openxmlformats.org/officeDocument/2006/relationships/image" Target="../media/image98.png"/></Relationships>
</file>

<file path=ppt/slides/_rels/slide3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99.png"/><Relationship Id="rId1" Type="http://schemas.openxmlformats.org/officeDocument/2006/relationships/slideLayout" Target="../slideLayouts/slideLayout12.xml"/><Relationship Id="rId6" Type="http://schemas.microsoft.com/office/2007/relationships/hdphoto" Target="../media/hdphoto13.wdp"/><Relationship Id="rId5" Type="http://schemas.openxmlformats.org/officeDocument/2006/relationships/image" Target="../media/image101.png"/><Relationship Id="rId4" Type="http://schemas.openxmlformats.org/officeDocument/2006/relationships/image" Target="../media/image100.gif"/></Relationships>
</file>

<file path=ppt/slides/_rels/slide3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02.jpeg"/><Relationship Id="rId1" Type="http://schemas.openxmlformats.org/officeDocument/2006/relationships/slideLayout" Target="../slideLayouts/slideLayout12.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jpeg"/></Relationships>
</file>

<file path=ppt/slides/_rels/slide3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0.gif"/><Relationship Id="rId2" Type="http://schemas.openxmlformats.org/officeDocument/2006/relationships/image" Target="../media/image26.jpe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15.xml"/><Relationship Id="rId5" Type="http://schemas.openxmlformats.org/officeDocument/2006/relationships/image" Target="../media/image109.png"/><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8.wdp"/></Relationships>
</file>

<file path=ppt/slides/_rels/slide4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7" Type="http://schemas.microsoft.com/office/2007/relationships/hdphoto" Target="../media/hdphoto15.wdp"/><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11.png"/><Relationship Id="rId5" Type="http://schemas.openxmlformats.org/officeDocument/2006/relationships/image" Target="../media/image110.png"/><Relationship Id="rId4" Type="http://schemas.microsoft.com/office/2007/relationships/hdphoto" Target="../media/hdphoto3.wdp"/></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microsoft.com/office/2007/relationships/hdphoto" Target="../media/hdphoto3.wdp"/><Relationship Id="rId7" Type="http://schemas.openxmlformats.org/officeDocument/2006/relationships/image" Target="../media/image110.png"/><Relationship Id="rId2" Type="http://schemas.openxmlformats.org/officeDocument/2006/relationships/image" Target="../media/image67.png"/><Relationship Id="rId1" Type="http://schemas.openxmlformats.org/officeDocument/2006/relationships/slideLayout" Target="../slideLayouts/slideLayout15.xml"/><Relationship Id="rId6" Type="http://schemas.openxmlformats.org/officeDocument/2006/relationships/image" Target="../media/image112.png"/><Relationship Id="rId5" Type="http://schemas.microsoft.com/office/2007/relationships/hdphoto" Target="../media/hdphoto15.wdp"/><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8.jpeg"/><Relationship Id="rId7"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0.png"/><Relationship Id="rId5" Type="http://schemas.microsoft.com/office/2007/relationships/hdphoto" Target="../media/hdphoto16.wdp"/><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4.png"/><Relationship Id="rId4" Type="http://schemas.microsoft.com/office/2007/relationships/hdphoto" Target="../media/hdphoto17.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microsoft.com/office/2007/relationships/hdphoto" Target="../media/hdphoto18.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9.wdp"/></Relationships>
</file>

<file path=ppt/slides/_rels/slide6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0.png"/><Relationship Id="rId5" Type="http://schemas.microsoft.com/office/2007/relationships/hdphoto" Target="../media/hdphoto20.wdp"/><Relationship Id="rId4" Type="http://schemas.openxmlformats.org/officeDocument/2006/relationships/image" Target="../media/image1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7.xml"/><Relationship Id="rId6" Type="http://schemas.openxmlformats.org/officeDocument/2006/relationships/image" Target="../media/image134.png"/><Relationship Id="rId5" Type="http://schemas.microsoft.com/office/2007/relationships/hdphoto" Target="../media/hdphoto21.wdp"/><Relationship Id="rId4" Type="http://schemas.openxmlformats.org/officeDocument/2006/relationships/image" Target="../media/image13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13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1.wdp"/><Relationship Id="rId5" Type="http://schemas.openxmlformats.org/officeDocument/2006/relationships/image" Target="../media/image133.png"/><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6.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18.jpeg"/><Relationship Id="rId1" Type="http://schemas.openxmlformats.org/officeDocument/2006/relationships/slideLayout" Target="../slideLayouts/slideLayout7.xml"/><Relationship Id="rId5" Type="http://schemas.openxmlformats.org/officeDocument/2006/relationships/image" Target="../media/image138.jpeg"/><Relationship Id="rId4" Type="http://schemas.microsoft.com/office/2007/relationships/hdphoto" Target="../media/hdphoto22.wdp"/></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143.png"/><Relationship Id="rId3" Type="http://schemas.microsoft.com/office/2007/relationships/hdphoto" Target="../media/hdphoto23.wdp"/><Relationship Id="rId7" Type="http://schemas.openxmlformats.org/officeDocument/2006/relationships/image" Target="../media/image142.png"/><Relationship Id="rId2" Type="http://schemas.openxmlformats.org/officeDocument/2006/relationships/image" Target="../media/image139.jpeg"/><Relationship Id="rId1" Type="http://schemas.openxmlformats.org/officeDocument/2006/relationships/slideLayout" Target="../slideLayouts/slideLayout12.xml"/><Relationship Id="rId6" Type="http://schemas.openxmlformats.org/officeDocument/2006/relationships/image" Target="../media/image141.jpeg"/><Relationship Id="rId5" Type="http://schemas.microsoft.com/office/2007/relationships/hdphoto" Target="../media/hdphoto24.wdp"/><Relationship Id="rId4" Type="http://schemas.openxmlformats.org/officeDocument/2006/relationships/image" Target="../media/image1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7" Type="http://schemas.microsoft.com/office/2007/relationships/hdphoto" Target="../media/hdphoto26.wdp"/><Relationship Id="rId2" Type="http://schemas.openxmlformats.org/officeDocument/2006/relationships/image" Target="../media/image144.jpe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jpeg"/><Relationship Id="rId4" Type="http://schemas.microsoft.com/office/2007/relationships/hdphoto" Target="../media/hdphoto25.wdp"/></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g"/><Relationship Id="rId1" Type="http://schemas.openxmlformats.org/officeDocument/2006/relationships/slideLayout" Target="../slideLayouts/slideLayout7.xml"/><Relationship Id="rId5" Type="http://schemas.microsoft.com/office/2007/relationships/hdphoto" Target="../media/hdphoto27.wdp"/><Relationship Id="rId4" Type="http://schemas.openxmlformats.org/officeDocument/2006/relationships/image" Target="../media/image15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3.png"/><Relationship Id="rId5" Type="http://schemas.microsoft.com/office/2007/relationships/hdphoto" Target="../media/hdphoto22.wdp"/><Relationship Id="rId4" Type="http://schemas.openxmlformats.org/officeDocument/2006/relationships/image" Target="../media/image15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36.png"/></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158.png"/><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609600" y="2190750"/>
            <a:ext cx="690562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defTabSz="685460"/>
            <a:r>
              <a:rPr lang="en-US" sz="3600" dirty="0" smtClean="0">
                <a:solidFill>
                  <a:srgbClr val="034EA2"/>
                </a:solidFill>
                <a:latin typeface="Bookman Old Style" pitchFamily="18" charset="0"/>
              </a:rPr>
              <a:t>LAWS OF MOTION</a:t>
            </a:r>
            <a:endParaRPr lang="en-US" sz="3600" dirty="0">
              <a:solidFill>
                <a:srgbClr val="034EA2"/>
              </a:solidFill>
              <a:latin typeface="Bookman Old Style" pitchFamily="18" charset="0"/>
            </a:endParaRPr>
          </a:p>
        </p:txBody>
      </p:sp>
      <p:sp>
        <p:nvSpPr>
          <p:cNvPr id="6" name="Title 7"/>
          <p:cNvSpPr txBox="1">
            <a:spLocks/>
          </p:cNvSpPr>
          <p:nvPr/>
        </p:nvSpPr>
        <p:spPr bwMode="auto">
          <a:xfrm>
            <a:off x="685800" y="2860676"/>
            <a:ext cx="6819900"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713" indent="-342713" defTabSz="685460">
              <a:buFont typeface="Arial" pitchFamily="34" charset="0"/>
              <a:buChar char="•"/>
            </a:pPr>
            <a:r>
              <a:rPr lang="en-US" altLang="en-US" sz="2000" dirty="0" smtClean="0">
                <a:solidFill>
                  <a:srgbClr val="FF6600"/>
                </a:solidFill>
                <a:latin typeface="Bookman Old Style" pitchFamily="18" charset="0"/>
              </a:rPr>
              <a:t>Cause of motion</a:t>
            </a:r>
          </a:p>
          <a:p>
            <a:pPr marL="342713" indent="-342713" defTabSz="685460">
              <a:buFont typeface="Arial" pitchFamily="34" charset="0"/>
              <a:buChar char="•"/>
            </a:pPr>
            <a:r>
              <a:rPr lang="en-US" altLang="en-US" sz="2000" dirty="0" smtClean="0">
                <a:solidFill>
                  <a:srgbClr val="FF6600"/>
                </a:solidFill>
                <a:latin typeface="Bookman Old Style" pitchFamily="18" charset="0"/>
              </a:rPr>
              <a:t>Balanced and Unbalanced forces</a:t>
            </a:r>
          </a:p>
        </p:txBody>
      </p:sp>
    </p:spTree>
    <p:extLst>
      <p:ext uri="{BB962C8B-B14F-4D97-AF65-F5344CB8AC3E}">
        <p14:creationId xmlns:p14="http://schemas.microsoft.com/office/powerpoint/2010/main" val="2683984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VIII) Physics\New work\03 -Force and Pressure\Raw\WDF_1200598.png"/>
          <p:cNvPicPr>
            <a:picLocks noChangeAspect="1" noChangeArrowheads="1"/>
          </p:cNvPicPr>
          <p:nvPr/>
        </p:nvPicPr>
        <p:blipFill>
          <a:blip r:embed="rId2" cstate="email">
            <a:duotone>
              <a:prstClr val="black"/>
              <a:schemeClr val="accent3">
                <a:tint val="45000"/>
                <a:satMod val="400000"/>
              </a:schemeClr>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solidFill>
            <a:schemeClr val="bg2">
              <a:lumMod val="10000"/>
            </a:schemeClr>
          </a:solidFill>
          <a:extLst/>
        </p:spPr>
      </p:pic>
      <p:sp>
        <p:nvSpPr>
          <p:cNvPr id="3" name="Rectangle 2"/>
          <p:cNvSpPr/>
          <p:nvPr/>
        </p:nvSpPr>
        <p:spPr>
          <a:xfrm>
            <a:off x="3777205" y="285750"/>
            <a:ext cx="1330814" cy="461665"/>
          </a:xfrm>
          <a:prstGeom prst="rect">
            <a:avLst/>
          </a:prstGeom>
          <a:solidFill>
            <a:schemeClr val="tx1"/>
          </a:solidFill>
        </p:spPr>
        <p:txBody>
          <a:bodyPr wrap="none" rtlCol="0">
            <a:spAutoFit/>
          </a:bodyPr>
          <a:lstStyle/>
          <a:p>
            <a:r>
              <a:rPr lang="en-US" sz="2400" dirty="0">
                <a:solidFill>
                  <a:schemeClr val="bg1"/>
                </a:solidFill>
                <a:effectLst>
                  <a:outerShdw blurRad="50800" dist="50800" dir="5400000" algn="t" rotWithShape="0">
                    <a:prstClr val="black">
                      <a:alpha val="82000"/>
                    </a:prstClr>
                  </a:outerShdw>
                </a:effectLst>
                <a:latin typeface="Aharoni" panose="02010803020104030203" pitchFamily="2" charset="-79"/>
                <a:cs typeface="Aharoni" panose="02010803020104030203" pitchFamily="2" charset="-79"/>
              </a:rPr>
              <a:t>INERTIA</a:t>
            </a:r>
          </a:p>
        </p:txBody>
      </p:sp>
      <p:pic>
        <p:nvPicPr>
          <p:cNvPr id="4" name="Picture 2" descr="D:\d drive\MJ WORK\Pooja mam (physics)\CBSE(VIII) Physics\Friction\otaznik.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318824" y="190984"/>
            <a:ext cx="768538" cy="111802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99705" y="1274940"/>
            <a:ext cx="2659939" cy="400110"/>
          </a:xfrm>
          <a:prstGeom prst="rect">
            <a:avLst/>
          </a:prstGeom>
        </p:spPr>
        <p:txBody>
          <a:bodyPr wrap="square">
            <a:spAutoFit/>
          </a:bodyPr>
          <a:lstStyle/>
          <a:p>
            <a:pPr algn="ctr"/>
            <a:r>
              <a:rPr lang="en-US" sz="2000" b="1" dirty="0">
                <a:latin typeface="Book Antiqua" pitchFamily="18" charset="0"/>
              </a:rPr>
              <a:t>Means to </a:t>
            </a:r>
            <a:r>
              <a:rPr lang="en-US" sz="2000" b="1" dirty="0">
                <a:solidFill>
                  <a:srgbClr val="C00000"/>
                </a:solidFill>
                <a:latin typeface="Book Antiqua" pitchFamily="18" charset="0"/>
              </a:rPr>
              <a:t>resist</a:t>
            </a:r>
          </a:p>
        </p:txBody>
      </p:sp>
      <p:grpSp>
        <p:nvGrpSpPr>
          <p:cNvPr id="8" name="Group 7"/>
          <p:cNvGrpSpPr/>
          <p:nvPr/>
        </p:nvGrpSpPr>
        <p:grpSpPr>
          <a:xfrm>
            <a:off x="524397" y="845248"/>
            <a:ext cx="5266803" cy="659702"/>
            <a:chOff x="1438797" y="2577684"/>
            <a:chExt cx="5266803" cy="659702"/>
          </a:xfrm>
          <a:solidFill>
            <a:srgbClr val="FFFF00"/>
          </a:solidFill>
        </p:grpSpPr>
        <p:sp>
          <p:nvSpPr>
            <p:cNvPr id="6" name="Rounded Rectangle 5"/>
            <p:cNvSpPr/>
            <p:nvPr/>
          </p:nvSpPr>
          <p:spPr>
            <a:xfrm>
              <a:off x="1438797" y="2577684"/>
              <a:ext cx="5266803" cy="659702"/>
            </a:xfrm>
            <a:prstGeom prst="roundRect">
              <a:avLst/>
            </a:prstGeom>
            <a:grp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438797" y="2584369"/>
              <a:ext cx="5115372" cy="646331"/>
            </a:xfrm>
            <a:prstGeom prst="rect">
              <a:avLst/>
            </a:prstGeom>
            <a:grpFill/>
          </p:spPr>
          <p:txBody>
            <a:bodyPr wrap="square">
              <a:spAutoFit/>
            </a:bodyPr>
            <a:lstStyle/>
            <a:p>
              <a:pPr algn="ctr">
                <a:defRPr/>
              </a:pPr>
              <a:r>
                <a:rPr lang="en-US" b="1" kern="0" dirty="0">
                  <a:latin typeface="Book Antiqua" pitchFamily="18" charset="0"/>
                </a:rPr>
                <a:t>Inertia is the tendency of a body to resist change in its state of rest or state of motion.</a:t>
              </a:r>
            </a:p>
          </p:txBody>
        </p:sp>
      </p:grpSp>
      <p:grpSp>
        <p:nvGrpSpPr>
          <p:cNvPr id="10" name="Group 9"/>
          <p:cNvGrpSpPr/>
          <p:nvPr/>
        </p:nvGrpSpPr>
        <p:grpSpPr>
          <a:xfrm>
            <a:off x="4766006" y="2333513"/>
            <a:ext cx="3812844" cy="2178755"/>
            <a:chOff x="2496930" y="1967150"/>
            <a:chExt cx="4613538" cy="2636292"/>
          </a:xfrm>
        </p:grpSpPr>
        <p:pic>
          <p:nvPicPr>
            <p:cNvPr id="2052" name="Picture 4" descr="Related image"/>
            <p:cNvPicPr>
              <a:picLocks noChangeAspect="1" noChangeArrowheads="1" noCrop="1"/>
            </p:cNvPicPr>
            <p:nvPr/>
          </p:nvPicPr>
          <p:blipFill>
            <a:blip r:embed="rId5" cstate="email">
              <a:extLst>
                <a:ext uri="{28A0092B-C50C-407E-A947-70E740481C1C}">
                  <a14:useLocalDpi xmlns:a14="http://schemas.microsoft.com/office/drawing/2010/main"/>
                </a:ext>
              </a:extLst>
            </a:blip>
            <a:srcRect/>
            <a:stretch>
              <a:fillRect/>
            </a:stretch>
          </p:blipFill>
          <p:spPr bwMode="auto">
            <a:xfrm>
              <a:off x="2514600" y="1967150"/>
              <a:ext cx="4572000" cy="257175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496930" y="4236492"/>
              <a:ext cx="4613538" cy="366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Body in motion remains in motion </a:t>
              </a:r>
              <a:endParaRPr lang="en-US" b="1" dirty="0">
                <a:solidFill>
                  <a:schemeClr val="tx1"/>
                </a:solidFill>
              </a:endParaRPr>
            </a:p>
          </p:txBody>
        </p:sp>
      </p:grpSp>
      <p:grpSp>
        <p:nvGrpSpPr>
          <p:cNvPr id="12" name="Group 11"/>
          <p:cNvGrpSpPr/>
          <p:nvPr/>
        </p:nvGrpSpPr>
        <p:grpSpPr>
          <a:xfrm>
            <a:off x="440242" y="2329623"/>
            <a:ext cx="3772189" cy="2198088"/>
            <a:chOff x="819794" y="2330689"/>
            <a:chExt cx="3772189" cy="2198088"/>
          </a:xfrm>
        </p:grpSpPr>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017" y="2330689"/>
              <a:ext cx="3737270" cy="2133195"/>
            </a:xfrm>
            <a:prstGeom prst="rect">
              <a:avLst/>
            </a:prstGeom>
            <a:ln w="28575">
              <a:solidFill>
                <a:schemeClr val="tx1"/>
              </a:solidFill>
            </a:ln>
          </p:spPr>
        </p:pic>
        <p:sp>
          <p:nvSpPr>
            <p:cNvPr id="14" name="Rectangle 13"/>
            <p:cNvSpPr/>
            <p:nvPr/>
          </p:nvSpPr>
          <p:spPr>
            <a:xfrm>
              <a:off x="819794" y="4225512"/>
              <a:ext cx="3772189" cy="3032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Body at rest remains at rest</a:t>
              </a:r>
              <a:endParaRPr lang="en-US" b="1" dirty="0">
                <a:solidFill>
                  <a:schemeClr val="tx1"/>
                </a:solidFill>
              </a:endParaRPr>
            </a:p>
          </p:txBody>
        </p:sp>
      </p:grpSp>
    </p:spTree>
    <p:extLst>
      <p:ext uri="{BB962C8B-B14F-4D97-AF65-F5344CB8AC3E}">
        <p14:creationId xmlns:p14="http://schemas.microsoft.com/office/powerpoint/2010/main" val="17764115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8" dur="500" fill="hold"/>
                                            <p:tgtEl>
                                              <p:spTgt spid="3"/>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3"/>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par>
                              <p:cTn id="28" fill="hold">
                                <p:stCondLst>
                                  <p:cond delay="0"/>
                                </p:stCondLst>
                                <p:childTnLst>
                                  <p:par>
                                    <p:cTn id="29" presetID="16" presetClass="entr" presetSubtype="2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 grpId="0"/>
          <p:bldP spid="5"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10000" fill="hold" grpId="1" nodeType="withEffect">
                                      <p:stCondLst>
                                        <p:cond delay="0"/>
                                      </p:stCondLst>
                                      <p:childTnLst>
                                        <p:animMotion origin="layout" path="M -0.525 -2.96296E-6 L 0 -2.96296E-6 " pathEditMode="relative" rAng="0" ptsTypes="AA">
                                          <p:cBhvr>
                                            <p:cTn id="8" dur="500" fill="hold"/>
                                            <p:tgtEl>
                                              <p:spTgt spid="3"/>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3"/>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childTnLst>
                              </p:cTn>
                            </p:par>
                            <p:par>
                              <p:cTn id="28" fill="hold">
                                <p:stCondLst>
                                  <p:cond delay="0"/>
                                </p:stCondLst>
                                <p:childTnLst>
                                  <p:par>
                                    <p:cTn id="29" presetID="16" presetClass="entr" presetSubtype="2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 grpId="0"/>
          <p:bldP spid="5" grpId="1"/>
        </p:bldLst>
      </p:timing>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C - Numerical</a:t>
            </a:r>
          </a:p>
        </p:txBody>
      </p:sp>
    </p:spTree>
    <p:extLst>
      <p:ext uri="{BB962C8B-B14F-4D97-AF65-F5344CB8AC3E}">
        <p14:creationId xmlns:p14="http://schemas.microsoft.com/office/powerpoint/2010/main" val="657624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000" y="285750"/>
            <a:ext cx="7010400" cy="1340185"/>
            <a:chOff x="743485" y="-480200"/>
            <a:chExt cx="7010400" cy="1418757"/>
          </a:xfrm>
        </p:grpSpPr>
        <p:sp>
          <p:nvSpPr>
            <p:cNvPr id="3" name="TextBox 2"/>
            <p:cNvSpPr txBox="1">
              <a:spLocks noChangeArrowheads="1"/>
            </p:cNvSpPr>
            <p:nvPr/>
          </p:nvSpPr>
          <p:spPr bwMode="auto">
            <a:xfrm>
              <a:off x="743485" y="-480200"/>
              <a:ext cx="7010400" cy="1418757"/>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endParaRPr lang="en-US" dirty="0">
                <a:solidFill>
                  <a:prstClr val="black"/>
                </a:solidFill>
                <a:latin typeface="Bell MT" pitchFamily="18" charset="0"/>
              </a:endParaRPr>
            </a:p>
          </p:txBody>
        </p:sp>
        <p:sp>
          <p:nvSpPr>
            <p:cNvPr id="4" name="TextBox 3"/>
            <p:cNvSpPr txBox="1">
              <a:spLocks noChangeArrowheads="1"/>
            </p:cNvSpPr>
            <p:nvPr/>
          </p:nvSpPr>
          <p:spPr bwMode="auto">
            <a:xfrm>
              <a:off x="1130541" y="-386362"/>
              <a:ext cx="6623344" cy="1212133"/>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man Old Style" panose="020506040505050202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latin typeface="Book Antiqua" panose="02040602050305030304" pitchFamily="18" charset="0"/>
                </a:rPr>
                <a:t>Two objects, each of mass </a:t>
              </a:r>
              <a:r>
                <a:rPr lang="en-US" dirty="0" smtClean="0">
                  <a:latin typeface="Book Antiqua" panose="02040602050305030304" pitchFamily="18" charset="0"/>
                </a:rPr>
                <a:t>1.5 kg</a:t>
              </a:r>
              <a:r>
                <a:rPr lang="en-US" dirty="0">
                  <a:latin typeface="Book Antiqua" panose="02040602050305030304" pitchFamily="18" charset="0"/>
                </a:rPr>
                <a:t>, are moving in the same straight line but in opposite directions. The velocity of each object is </a:t>
              </a:r>
              <a:r>
                <a:rPr lang="en-US" dirty="0" smtClean="0">
                  <a:latin typeface="Book Antiqua" panose="02040602050305030304" pitchFamily="18" charset="0"/>
                </a:rPr>
                <a:t>2.5ms</a:t>
              </a:r>
              <a:r>
                <a:rPr lang="en-US" baseline="30000" dirty="0" smtClean="0">
                  <a:latin typeface="Book Antiqua" panose="02040602050305030304" pitchFamily="18" charset="0"/>
                </a:rPr>
                <a:t>-1</a:t>
              </a:r>
              <a:r>
                <a:rPr lang="en-US" dirty="0" smtClean="0">
                  <a:latin typeface="Book Antiqua" panose="02040602050305030304" pitchFamily="18" charset="0"/>
                </a:rPr>
                <a:t> before </a:t>
              </a:r>
              <a:r>
                <a:rPr lang="en-US" dirty="0">
                  <a:latin typeface="Book Antiqua" panose="02040602050305030304" pitchFamily="18" charset="0"/>
                </a:rPr>
                <a:t>the collision during which they stick together. What will be the velocity of the combined object after collision?</a:t>
              </a:r>
              <a:endParaRPr lang="en-IN" dirty="0">
                <a:latin typeface="Book Antiqua" panose="02040602050305030304" pitchFamily="18" charset="0"/>
              </a:endParaRPr>
            </a:p>
          </p:txBody>
        </p:sp>
      </p:grpSp>
      <p:grpSp>
        <p:nvGrpSpPr>
          <p:cNvPr id="5" name="Group 4"/>
          <p:cNvGrpSpPr/>
          <p:nvPr/>
        </p:nvGrpSpPr>
        <p:grpSpPr>
          <a:xfrm>
            <a:off x="426720" y="331470"/>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6</a:t>
              </a:r>
            </a:p>
          </p:txBody>
        </p:sp>
      </p:grpSp>
      <p:sp>
        <p:nvSpPr>
          <p:cNvPr id="8" name="Oval 7"/>
          <p:cNvSpPr/>
          <p:nvPr/>
        </p:nvSpPr>
        <p:spPr>
          <a:xfrm>
            <a:off x="1567241" y="2347881"/>
            <a:ext cx="1003085" cy="1005522"/>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Oval 49"/>
          <p:cNvSpPr/>
          <p:nvPr/>
        </p:nvSpPr>
        <p:spPr>
          <a:xfrm>
            <a:off x="5654417" y="2347881"/>
            <a:ext cx="1005522" cy="1005522"/>
          </a:xfrm>
          <a:prstGeom prst="ellipse">
            <a:avLst/>
          </a:prstGeom>
          <a:solidFill>
            <a:srgbClr val="0000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1" name="Group 50"/>
          <p:cNvGrpSpPr/>
          <p:nvPr/>
        </p:nvGrpSpPr>
        <p:grpSpPr>
          <a:xfrm>
            <a:off x="1323589" y="3409950"/>
            <a:ext cx="1876811" cy="358617"/>
            <a:chOff x="6403410" y="2213040"/>
            <a:chExt cx="1876811" cy="358617"/>
          </a:xfrm>
        </p:grpSpPr>
        <p:sp>
          <p:nvSpPr>
            <p:cNvPr id="53" name="Horizontal Scroll 11"/>
            <p:cNvSpPr/>
            <p:nvPr/>
          </p:nvSpPr>
          <p:spPr>
            <a:xfrm>
              <a:off x="6403410" y="2213040"/>
              <a:ext cx="1825516" cy="358617"/>
            </a:xfrm>
            <a:prstGeom prst="wedgeRoundRectCallout">
              <a:avLst>
                <a:gd name="adj1" fmla="val -7941"/>
                <a:gd name="adj2" fmla="val -84597"/>
                <a:gd name="adj3" fmla="val 16667"/>
              </a:avLst>
            </a:prstGeom>
            <a:solidFill>
              <a:srgbClr val="12065A">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ysClr val="windowText" lastClr="000000"/>
                </a:solidFill>
                <a:effectLst>
                  <a:glow rad="63500">
                    <a:schemeClr val="accent6">
                      <a:satMod val="175000"/>
                      <a:alpha val="40000"/>
                    </a:schemeClr>
                  </a:glow>
                </a:effectLst>
              </a:endParaRPr>
            </a:p>
          </p:txBody>
        </p:sp>
        <p:sp>
          <p:nvSpPr>
            <p:cNvPr id="54" name="Rectangle 53"/>
            <p:cNvSpPr/>
            <p:nvPr/>
          </p:nvSpPr>
          <p:spPr>
            <a:xfrm>
              <a:off x="6441256" y="2222565"/>
              <a:ext cx="1838965" cy="338554"/>
            </a:xfrm>
            <a:prstGeom prst="rect">
              <a:avLst/>
            </a:prstGeom>
          </p:spPr>
          <p:txBody>
            <a:bodyPr wrap="none">
              <a:spAutoFit/>
            </a:bodyPr>
            <a:lstStyle/>
            <a:p>
              <a:r>
                <a:rPr lang="en-US" sz="1600" b="1" dirty="0" smtClean="0">
                  <a:solidFill>
                    <a:sysClr val="windowText" lastClr="000000"/>
                  </a:solidFill>
                  <a:latin typeface="Book Antiqua" panose="02040602050305030304" pitchFamily="18" charset="0"/>
                </a:rPr>
                <a:t>Mass (m</a:t>
              </a:r>
              <a:r>
                <a:rPr lang="en-US" sz="1600" b="1" baseline="-25000" dirty="0" smtClean="0">
                  <a:solidFill>
                    <a:sysClr val="windowText" lastClr="000000"/>
                  </a:solidFill>
                  <a:latin typeface="Book Antiqua" panose="02040602050305030304" pitchFamily="18" charset="0"/>
                </a:rPr>
                <a:t>1</a:t>
              </a:r>
              <a:r>
                <a:rPr lang="en-US" sz="1600" b="1" dirty="0" smtClean="0">
                  <a:solidFill>
                    <a:sysClr val="windowText" lastClr="000000"/>
                  </a:solidFill>
                  <a:latin typeface="Book Antiqua" panose="02040602050305030304" pitchFamily="18" charset="0"/>
                </a:rPr>
                <a:t>) = 1.5kg</a:t>
              </a:r>
              <a:endParaRPr lang="en-US" sz="1600" b="1" baseline="-25000" dirty="0">
                <a:solidFill>
                  <a:sysClr val="windowText" lastClr="000000"/>
                </a:solidFill>
                <a:latin typeface="Book Antiqua" panose="02040602050305030304" pitchFamily="18" charset="0"/>
              </a:endParaRPr>
            </a:p>
          </p:txBody>
        </p:sp>
      </p:grpSp>
      <p:grpSp>
        <p:nvGrpSpPr>
          <p:cNvPr id="55" name="Group 54"/>
          <p:cNvGrpSpPr/>
          <p:nvPr/>
        </p:nvGrpSpPr>
        <p:grpSpPr>
          <a:xfrm>
            <a:off x="2332967" y="1885950"/>
            <a:ext cx="3458233" cy="358617"/>
            <a:chOff x="6403409" y="2213040"/>
            <a:chExt cx="3458233" cy="358617"/>
          </a:xfrm>
        </p:grpSpPr>
        <p:sp>
          <p:nvSpPr>
            <p:cNvPr id="56" name="Horizontal Scroll 11"/>
            <p:cNvSpPr/>
            <p:nvPr/>
          </p:nvSpPr>
          <p:spPr>
            <a:xfrm>
              <a:off x="6403409" y="2213040"/>
              <a:ext cx="3458233" cy="358617"/>
            </a:xfrm>
            <a:prstGeom prst="roundRect">
              <a:avLst/>
            </a:prstGeom>
            <a:solidFill>
              <a:srgbClr val="12065A">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solidFill>
                  <a:sysClr val="windowText" lastClr="000000"/>
                </a:solidFill>
                <a:effectLst>
                  <a:glow rad="63500">
                    <a:schemeClr val="accent6">
                      <a:satMod val="175000"/>
                      <a:alpha val="40000"/>
                    </a:schemeClr>
                  </a:glow>
                </a:effectLst>
              </a:endParaRPr>
            </a:p>
          </p:txBody>
        </p:sp>
        <p:sp>
          <p:nvSpPr>
            <p:cNvPr id="57" name="Rectangle 56"/>
            <p:cNvSpPr/>
            <p:nvPr/>
          </p:nvSpPr>
          <p:spPr>
            <a:xfrm>
              <a:off x="6441256" y="2222565"/>
              <a:ext cx="3305713" cy="338554"/>
            </a:xfrm>
            <a:prstGeom prst="rect">
              <a:avLst/>
            </a:prstGeom>
          </p:spPr>
          <p:txBody>
            <a:bodyPr wrap="none">
              <a:spAutoFit/>
            </a:bodyPr>
            <a:lstStyle/>
            <a:p>
              <a:r>
                <a:rPr lang="en-US" sz="1600" b="1" dirty="0" smtClean="0">
                  <a:solidFill>
                    <a:sysClr val="windowText" lastClr="000000"/>
                  </a:solidFill>
                  <a:latin typeface="Book Antiqua" panose="02040602050305030304" pitchFamily="18" charset="0"/>
                </a:rPr>
                <a:t>Initial Velocity = u</a:t>
              </a:r>
              <a:r>
                <a:rPr lang="en-US" sz="1600" b="1" baseline="-25000" dirty="0" smtClean="0">
                  <a:solidFill>
                    <a:sysClr val="windowText" lastClr="000000"/>
                  </a:solidFill>
                  <a:latin typeface="Book Antiqua" panose="02040602050305030304" pitchFamily="18" charset="0"/>
                </a:rPr>
                <a:t>1 </a:t>
              </a:r>
              <a:r>
                <a:rPr lang="en-US" sz="1600" b="1" dirty="0" smtClean="0">
                  <a:solidFill>
                    <a:sysClr val="windowText" lastClr="000000"/>
                  </a:solidFill>
                  <a:latin typeface="Book Antiqua" panose="02040602050305030304" pitchFamily="18" charset="0"/>
                </a:rPr>
                <a:t>= u</a:t>
              </a:r>
              <a:r>
                <a:rPr lang="en-US" sz="1600" b="1" baseline="-25000" dirty="0" smtClean="0">
                  <a:solidFill>
                    <a:sysClr val="windowText" lastClr="000000"/>
                  </a:solidFill>
                  <a:latin typeface="Book Antiqua" panose="02040602050305030304" pitchFamily="18" charset="0"/>
                </a:rPr>
                <a:t>2</a:t>
              </a:r>
              <a:r>
                <a:rPr lang="en-US" sz="1600" b="1" dirty="0" smtClean="0">
                  <a:solidFill>
                    <a:sysClr val="windowText" lastClr="000000"/>
                  </a:solidFill>
                  <a:latin typeface="Book Antiqua" panose="02040602050305030304" pitchFamily="18" charset="0"/>
                </a:rPr>
                <a:t> = 2.5ms</a:t>
              </a:r>
              <a:r>
                <a:rPr lang="en-US" sz="1600" b="1" baseline="30000" dirty="0" smtClean="0">
                  <a:solidFill>
                    <a:sysClr val="windowText" lastClr="000000"/>
                  </a:solidFill>
                  <a:latin typeface="Book Antiqua" panose="02040602050305030304" pitchFamily="18" charset="0"/>
                </a:rPr>
                <a:t>-1</a:t>
              </a:r>
              <a:endParaRPr lang="en-US" sz="1600" b="1" baseline="30000" dirty="0">
                <a:solidFill>
                  <a:sysClr val="windowText" lastClr="000000"/>
                </a:solidFill>
                <a:latin typeface="Book Antiqua" panose="02040602050305030304" pitchFamily="18" charset="0"/>
              </a:endParaRPr>
            </a:p>
          </p:txBody>
        </p:sp>
      </p:grpSp>
      <p:grpSp>
        <p:nvGrpSpPr>
          <p:cNvPr id="58" name="Group 57"/>
          <p:cNvGrpSpPr/>
          <p:nvPr/>
        </p:nvGrpSpPr>
        <p:grpSpPr>
          <a:xfrm>
            <a:off x="5285989" y="3409950"/>
            <a:ext cx="1876811" cy="358617"/>
            <a:chOff x="6403410" y="2213040"/>
            <a:chExt cx="1876811" cy="358617"/>
          </a:xfrm>
        </p:grpSpPr>
        <p:sp>
          <p:nvSpPr>
            <p:cNvPr id="59" name="Horizontal Scroll 11"/>
            <p:cNvSpPr/>
            <p:nvPr/>
          </p:nvSpPr>
          <p:spPr>
            <a:xfrm>
              <a:off x="6403410" y="2213040"/>
              <a:ext cx="1825516" cy="358617"/>
            </a:xfrm>
            <a:prstGeom prst="wedgeRoundRectCallout">
              <a:avLst>
                <a:gd name="adj1" fmla="val -7941"/>
                <a:gd name="adj2" fmla="val -84597"/>
                <a:gd name="adj3" fmla="val 16667"/>
              </a:avLst>
            </a:prstGeom>
            <a:solidFill>
              <a:srgbClr val="12065A">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ysClr val="windowText" lastClr="000000"/>
                </a:solidFill>
                <a:effectLst>
                  <a:glow rad="63500">
                    <a:schemeClr val="accent6">
                      <a:satMod val="175000"/>
                      <a:alpha val="40000"/>
                    </a:schemeClr>
                  </a:glow>
                </a:effectLst>
              </a:endParaRPr>
            </a:p>
          </p:txBody>
        </p:sp>
        <p:sp>
          <p:nvSpPr>
            <p:cNvPr id="60" name="Rectangle 59"/>
            <p:cNvSpPr/>
            <p:nvPr/>
          </p:nvSpPr>
          <p:spPr>
            <a:xfrm>
              <a:off x="6441256" y="2222565"/>
              <a:ext cx="1838965" cy="338554"/>
            </a:xfrm>
            <a:prstGeom prst="rect">
              <a:avLst/>
            </a:prstGeom>
          </p:spPr>
          <p:txBody>
            <a:bodyPr wrap="none">
              <a:spAutoFit/>
            </a:bodyPr>
            <a:lstStyle/>
            <a:p>
              <a:r>
                <a:rPr lang="en-US" sz="1600" b="1" dirty="0" smtClean="0">
                  <a:solidFill>
                    <a:sysClr val="windowText" lastClr="000000"/>
                  </a:solidFill>
                  <a:latin typeface="Book Antiqua" panose="02040602050305030304" pitchFamily="18" charset="0"/>
                </a:rPr>
                <a:t>Mass (m</a:t>
              </a:r>
              <a:r>
                <a:rPr lang="en-US" sz="1600" b="1" baseline="-25000" dirty="0" smtClean="0">
                  <a:solidFill>
                    <a:sysClr val="windowText" lastClr="000000"/>
                  </a:solidFill>
                  <a:latin typeface="Book Antiqua" panose="02040602050305030304" pitchFamily="18" charset="0"/>
                </a:rPr>
                <a:t>2</a:t>
              </a:r>
              <a:r>
                <a:rPr lang="en-US" sz="1600" b="1" dirty="0" smtClean="0">
                  <a:solidFill>
                    <a:sysClr val="windowText" lastClr="000000"/>
                  </a:solidFill>
                  <a:latin typeface="Book Antiqua" panose="02040602050305030304" pitchFamily="18" charset="0"/>
                </a:rPr>
                <a:t>) = 1.5kg</a:t>
              </a:r>
              <a:endParaRPr lang="en-US" sz="1600" b="1" baseline="-25000" dirty="0">
                <a:solidFill>
                  <a:sysClr val="windowText" lastClr="000000"/>
                </a:solidFill>
                <a:latin typeface="Book Antiqua" panose="02040602050305030304" pitchFamily="18" charset="0"/>
              </a:endParaRPr>
            </a:p>
          </p:txBody>
        </p:sp>
      </p:grpSp>
    </p:spTree>
    <p:extLst>
      <p:ext uri="{BB962C8B-B14F-4D97-AF65-F5344CB8AC3E}">
        <p14:creationId xmlns:p14="http://schemas.microsoft.com/office/powerpoint/2010/main" val="3761338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down)">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1"/>
                                        </p:tgtEl>
                                      </p:cBhvr>
                                    </p:animEffect>
                                    <p:set>
                                      <p:cBhvr>
                                        <p:cTn id="30" dur="1" fill="hold">
                                          <p:stCondLst>
                                            <p:cond delay="499"/>
                                          </p:stCondLst>
                                        </p:cTn>
                                        <p:tgtEl>
                                          <p:spTgt spid="5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down)">
                                      <p:cBhvr>
                                        <p:cTn id="35" dur="5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8"/>
                                        </p:tgtEl>
                                      </p:cBhvr>
                                    </p:animEffect>
                                    <p:set>
                                      <p:cBhvr>
                                        <p:cTn id="40" dur="1" fill="hold">
                                          <p:stCondLst>
                                            <p:cond delay="499"/>
                                          </p:stCondLst>
                                        </p:cTn>
                                        <p:tgtEl>
                                          <p:spTgt spid="58"/>
                                        </p:tgtEl>
                                        <p:attrNameLst>
                                          <p:attrName>style.visibility</p:attrName>
                                        </p:attrNameLst>
                                      </p:cBhvr>
                                      <p:to>
                                        <p:strVal val="hidden"/>
                                      </p:to>
                                    </p:set>
                                  </p:childTnLst>
                                </p:cTn>
                              </p:par>
                              <p:par>
                                <p:cTn id="41" presetID="22" presetClass="entr" presetSubtype="4"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down)">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55"/>
                                        </p:tgtEl>
                                      </p:cBhvr>
                                    </p:animEffect>
                                    <p:set>
                                      <p:cBhvr>
                                        <p:cTn id="48" dur="1" fill="hold">
                                          <p:stCondLst>
                                            <p:cond delay="499"/>
                                          </p:stCondLst>
                                        </p:cTn>
                                        <p:tgtEl>
                                          <p:spTgt spid="5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63" presetClass="path" presetSubtype="0" accel="50000" decel="50000" fill="hold" grpId="1" nodeType="clickEffect">
                                  <p:stCondLst>
                                    <p:cond delay="0"/>
                                  </p:stCondLst>
                                  <p:childTnLst>
                                    <p:animMotion origin="layout" path="M -4.72222E-6 -2.34568E-6 L 0.18039 0.00525 " pathEditMode="relative" rAng="0" ptsTypes="AA">
                                      <p:cBhvr>
                                        <p:cTn id="52" dur="2000" fill="hold"/>
                                        <p:tgtEl>
                                          <p:spTgt spid="8"/>
                                        </p:tgtEl>
                                        <p:attrNameLst>
                                          <p:attrName>ppt_x</p:attrName>
                                          <p:attrName>ppt_y</p:attrName>
                                        </p:attrNameLst>
                                      </p:cBhvr>
                                      <p:rCtr x="9010" y="247"/>
                                    </p:animMotion>
                                  </p:childTnLst>
                                </p:cTn>
                              </p:par>
                              <p:par>
                                <p:cTn id="53" presetID="35" presetClass="path" presetSubtype="0" accel="50000" decel="50000" fill="hold" grpId="1" nodeType="withEffect">
                                  <p:stCondLst>
                                    <p:cond delay="0"/>
                                  </p:stCondLst>
                                  <p:childTnLst>
                                    <p:animMotion origin="layout" path="M -1.94444E-6 -2.34568E-6 L -0.15538 0.00525 " pathEditMode="relative" rAng="0" ptsTypes="AA">
                                      <p:cBhvr>
                                        <p:cTn id="54" dur="2000" fill="hold"/>
                                        <p:tgtEl>
                                          <p:spTgt spid="50"/>
                                        </p:tgtEl>
                                        <p:attrNameLst>
                                          <p:attrName>ppt_x</p:attrName>
                                          <p:attrName>ppt_y</p:attrName>
                                        </p:attrNameLst>
                                      </p:cBhvr>
                                      <p:rCtr x="-7778" y="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0" grpId="0" animBg="1"/>
      <p:bldP spid="50"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000" y="285750"/>
            <a:ext cx="7010400" cy="1340185"/>
            <a:chOff x="743485" y="-480200"/>
            <a:chExt cx="7010400" cy="1418757"/>
          </a:xfrm>
        </p:grpSpPr>
        <p:sp>
          <p:nvSpPr>
            <p:cNvPr id="3" name="TextBox 2"/>
            <p:cNvSpPr txBox="1">
              <a:spLocks noChangeArrowheads="1"/>
            </p:cNvSpPr>
            <p:nvPr/>
          </p:nvSpPr>
          <p:spPr bwMode="auto">
            <a:xfrm>
              <a:off x="743485" y="-480200"/>
              <a:ext cx="7010400" cy="1418757"/>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endParaRPr lang="en-US" dirty="0">
                <a:solidFill>
                  <a:prstClr val="black"/>
                </a:solidFill>
                <a:latin typeface="Bell MT" pitchFamily="18" charset="0"/>
              </a:endParaRPr>
            </a:p>
          </p:txBody>
        </p:sp>
        <p:sp>
          <p:nvSpPr>
            <p:cNvPr id="4" name="TextBox 3"/>
            <p:cNvSpPr txBox="1">
              <a:spLocks noChangeArrowheads="1"/>
            </p:cNvSpPr>
            <p:nvPr/>
          </p:nvSpPr>
          <p:spPr bwMode="auto">
            <a:xfrm>
              <a:off x="1130541" y="-386362"/>
              <a:ext cx="6623344" cy="1212133"/>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man Old Style" panose="020506040505050202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latin typeface="Book Antiqua" panose="02040602050305030304" pitchFamily="18" charset="0"/>
                </a:rPr>
                <a:t>Two objects, each of mass 1.5kg, are moving in the same straight line but in opposite directions. The velocity of each object is 2.5ms</a:t>
              </a:r>
              <a:r>
                <a:rPr lang="en-US" baseline="30000" dirty="0">
                  <a:latin typeface="Book Antiqua" panose="02040602050305030304" pitchFamily="18" charset="0"/>
                </a:rPr>
                <a:t>-1</a:t>
              </a:r>
              <a:r>
                <a:rPr lang="en-US" dirty="0">
                  <a:latin typeface="Book Antiqua" panose="02040602050305030304" pitchFamily="18" charset="0"/>
                </a:rPr>
                <a:t> before the collision during which they stick together. What will be the velocity of the combined object after collision?</a:t>
              </a:r>
              <a:endParaRPr lang="en-IN" dirty="0">
                <a:latin typeface="Book Antiqua" panose="02040602050305030304" pitchFamily="18" charset="0"/>
              </a:endParaRPr>
            </a:p>
          </p:txBody>
        </p:sp>
      </p:grpSp>
      <p:grpSp>
        <p:nvGrpSpPr>
          <p:cNvPr id="5" name="Group 4"/>
          <p:cNvGrpSpPr/>
          <p:nvPr/>
        </p:nvGrpSpPr>
        <p:grpSpPr>
          <a:xfrm>
            <a:off x="426720" y="331470"/>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6</a:t>
              </a:r>
            </a:p>
          </p:txBody>
        </p:sp>
      </p:grpSp>
      <p:sp>
        <p:nvSpPr>
          <p:cNvPr id="9" name="TextBox 8"/>
          <p:cNvSpPr txBox="1"/>
          <p:nvPr/>
        </p:nvSpPr>
        <p:spPr>
          <a:xfrm>
            <a:off x="1677850" y="1692023"/>
            <a:ext cx="590550"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C00000"/>
                </a:solidFill>
              </a:rPr>
              <a:t>m</a:t>
            </a:r>
            <a:r>
              <a:rPr lang="en-US" baseline="-25000" dirty="0" smtClean="0">
                <a:solidFill>
                  <a:srgbClr val="C00000"/>
                </a:solidFill>
              </a:rPr>
              <a:t>1</a:t>
            </a:r>
            <a:endParaRPr lang="en-US" dirty="0">
              <a:solidFill>
                <a:srgbClr val="C00000"/>
              </a:solidFill>
            </a:endParaRPr>
          </a:p>
        </p:txBody>
      </p:sp>
      <p:sp>
        <p:nvSpPr>
          <p:cNvPr id="11" name="TextBox 10"/>
          <p:cNvSpPr txBox="1"/>
          <p:nvPr/>
        </p:nvSpPr>
        <p:spPr>
          <a:xfrm>
            <a:off x="3182081" y="1692023"/>
            <a:ext cx="438150"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C00000"/>
                </a:solidFill>
              </a:rPr>
              <a:t>m</a:t>
            </a:r>
            <a:r>
              <a:rPr lang="en-US" baseline="-25000" dirty="0" smtClean="0">
                <a:solidFill>
                  <a:srgbClr val="C00000"/>
                </a:solidFill>
              </a:rPr>
              <a:t>2</a:t>
            </a:r>
            <a:endParaRPr lang="en-US" dirty="0">
              <a:solidFill>
                <a:srgbClr val="C00000"/>
              </a:solidFill>
            </a:endParaRPr>
          </a:p>
        </p:txBody>
      </p:sp>
      <p:sp>
        <p:nvSpPr>
          <p:cNvPr id="12" name="TextBox 11"/>
          <p:cNvSpPr txBox="1"/>
          <p:nvPr/>
        </p:nvSpPr>
        <p:spPr>
          <a:xfrm>
            <a:off x="1677850" y="1997430"/>
            <a:ext cx="1581150"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C00000"/>
                </a:solidFill>
              </a:rPr>
              <a:t>u</a:t>
            </a:r>
            <a:r>
              <a:rPr lang="en-US" baseline="-25000" dirty="0" smtClean="0">
                <a:solidFill>
                  <a:srgbClr val="C00000"/>
                </a:solidFill>
              </a:rPr>
              <a:t>1</a:t>
            </a:r>
            <a:r>
              <a:rPr lang="en-US" dirty="0" smtClean="0">
                <a:solidFill>
                  <a:srgbClr val="0000FF"/>
                </a:solidFill>
              </a:rPr>
              <a:t>     =  2.5 </a:t>
            </a:r>
            <a:r>
              <a:rPr lang="en-US" dirty="0">
                <a:solidFill>
                  <a:srgbClr val="0000FF"/>
                </a:solidFill>
              </a:rPr>
              <a:t>m/s</a:t>
            </a:r>
          </a:p>
        </p:txBody>
      </p:sp>
      <p:sp>
        <p:nvSpPr>
          <p:cNvPr id="13" name="TextBox 12"/>
          <p:cNvSpPr txBox="1"/>
          <p:nvPr/>
        </p:nvSpPr>
        <p:spPr>
          <a:xfrm>
            <a:off x="3182081" y="1997430"/>
            <a:ext cx="1651176"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C00000"/>
                </a:solidFill>
              </a:rPr>
              <a:t>u</a:t>
            </a:r>
            <a:r>
              <a:rPr lang="en-US" baseline="-25000" dirty="0" smtClean="0">
                <a:solidFill>
                  <a:srgbClr val="C00000"/>
                </a:solidFill>
              </a:rPr>
              <a:t>2</a:t>
            </a:r>
            <a:r>
              <a:rPr lang="en-US" dirty="0" smtClean="0">
                <a:solidFill>
                  <a:srgbClr val="C00000"/>
                </a:solidFill>
              </a:rPr>
              <a:t> </a:t>
            </a:r>
            <a:r>
              <a:rPr lang="en-US" dirty="0" smtClean="0">
                <a:solidFill>
                  <a:srgbClr val="0000FF"/>
                </a:solidFill>
              </a:rPr>
              <a:t>    =  -2.5 m/s</a:t>
            </a:r>
            <a:endParaRPr lang="en-US" dirty="0">
              <a:solidFill>
                <a:srgbClr val="0000FF"/>
              </a:solidFill>
            </a:endParaRPr>
          </a:p>
        </p:txBody>
      </p:sp>
      <p:sp>
        <p:nvSpPr>
          <p:cNvPr id="10" name="Rectangle 9"/>
          <p:cNvSpPr/>
          <p:nvPr/>
        </p:nvSpPr>
        <p:spPr>
          <a:xfrm>
            <a:off x="2137682" y="1692023"/>
            <a:ext cx="907621"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  1.5kg</a:t>
            </a:r>
            <a:endParaRPr lang="en-US" sz="1600" b="1" dirty="0">
              <a:solidFill>
                <a:srgbClr val="0000FF"/>
              </a:solidFill>
              <a:latin typeface="Book Antiqua" panose="02040602050305030304" pitchFamily="18" charset="0"/>
            </a:endParaRPr>
          </a:p>
        </p:txBody>
      </p:sp>
      <p:sp>
        <p:nvSpPr>
          <p:cNvPr id="16" name="Rectangle 15"/>
          <p:cNvSpPr/>
          <p:nvPr/>
        </p:nvSpPr>
        <p:spPr>
          <a:xfrm>
            <a:off x="3620231" y="1692023"/>
            <a:ext cx="907621"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  1.5kg</a:t>
            </a:r>
            <a:endParaRPr lang="en-US" sz="1600" b="1" dirty="0">
              <a:solidFill>
                <a:srgbClr val="0000FF"/>
              </a:solidFill>
              <a:latin typeface="Book Antiqua" panose="02040602050305030304" pitchFamily="18" charset="0"/>
            </a:endParaRPr>
          </a:p>
        </p:txBody>
      </p:sp>
      <p:sp>
        <p:nvSpPr>
          <p:cNvPr id="18" name="TextBox 17"/>
          <p:cNvSpPr txBox="1"/>
          <p:nvPr/>
        </p:nvSpPr>
        <p:spPr>
          <a:xfrm>
            <a:off x="1677850" y="2328446"/>
            <a:ext cx="130424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v</a:t>
            </a:r>
            <a:r>
              <a:rPr lang="en-US" baseline="-25000" dirty="0" smtClean="0">
                <a:solidFill>
                  <a:srgbClr val="0000FF"/>
                </a:solidFill>
              </a:rPr>
              <a:t>1</a:t>
            </a:r>
            <a:r>
              <a:rPr lang="en-US" dirty="0" smtClean="0">
                <a:solidFill>
                  <a:srgbClr val="0000FF"/>
                </a:solidFill>
              </a:rPr>
              <a:t>= v</a:t>
            </a:r>
            <a:r>
              <a:rPr lang="en-US" baseline="-25000" dirty="0" smtClean="0">
                <a:solidFill>
                  <a:srgbClr val="0000FF"/>
                </a:solidFill>
              </a:rPr>
              <a:t>2</a:t>
            </a:r>
            <a:r>
              <a:rPr lang="en-US" dirty="0" smtClean="0">
                <a:solidFill>
                  <a:srgbClr val="0000FF"/>
                </a:solidFill>
              </a:rPr>
              <a:t> = v ?</a:t>
            </a:r>
            <a:endParaRPr lang="en-US" dirty="0">
              <a:solidFill>
                <a:srgbClr val="0000FF"/>
              </a:solidFill>
            </a:endParaRPr>
          </a:p>
        </p:txBody>
      </p:sp>
      <p:sp>
        <p:nvSpPr>
          <p:cNvPr id="24" name="TextBox 23"/>
          <p:cNvSpPr txBox="1"/>
          <p:nvPr/>
        </p:nvSpPr>
        <p:spPr>
          <a:xfrm>
            <a:off x="1677850" y="3114675"/>
            <a:ext cx="73692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u</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p>
        </p:txBody>
      </p:sp>
      <p:sp>
        <p:nvSpPr>
          <p:cNvPr id="25" name="TextBox 24"/>
          <p:cNvSpPr txBox="1"/>
          <p:nvPr/>
        </p:nvSpPr>
        <p:spPr>
          <a:xfrm>
            <a:off x="2800302" y="3114675"/>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26" name="TextBox 25"/>
          <p:cNvSpPr txBox="1"/>
          <p:nvPr/>
        </p:nvSpPr>
        <p:spPr>
          <a:xfrm>
            <a:off x="3102497" y="3114675"/>
            <a:ext cx="72630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v</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p>
        </p:txBody>
      </p:sp>
      <p:sp>
        <p:nvSpPr>
          <p:cNvPr id="27" name="Rectangle 26"/>
          <p:cNvSpPr/>
          <p:nvPr/>
        </p:nvSpPr>
        <p:spPr>
          <a:xfrm>
            <a:off x="2185307" y="3114675"/>
            <a:ext cx="806631"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u</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p>
        </p:txBody>
      </p:sp>
      <p:sp>
        <p:nvSpPr>
          <p:cNvPr id="28" name="Rectangle 27"/>
          <p:cNvSpPr/>
          <p:nvPr/>
        </p:nvSpPr>
        <p:spPr>
          <a:xfrm>
            <a:off x="3589392" y="3114675"/>
            <a:ext cx="846707"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v</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p>
        </p:txBody>
      </p:sp>
      <p:sp>
        <p:nvSpPr>
          <p:cNvPr id="29" name="TextBox 28"/>
          <p:cNvSpPr txBox="1"/>
          <p:nvPr/>
        </p:nvSpPr>
        <p:spPr>
          <a:xfrm>
            <a:off x="1318532" y="3519071"/>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30" name="TextBox 29"/>
          <p:cNvSpPr txBox="1"/>
          <p:nvPr/>
        </p:nvSpPr>
        <p:spPr>
          <a:xfrm>
            <a:off x="3712838" y="3519071"/>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31" name="TextBox 30"/>
          <p:cNvSpPr txBox="1"/>
          <p:nvPr/>
        </p:nvSpPr>
        <p:spPr>
          <a:xfrm>
            <a:off x="4053290" y="3519071"/>
            <a:ext cx="1962809"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(1.5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v)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(1.5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v)</a:t>
            </a:r>
            <a:endParaRPr lang="en-US" sz="1600" b="1" kern="0" dirty="0">
              <a:solidFill>
                <a:srgbClr val="0000FF"/>
              </a:solidFill>
              <a:latin typeface="Book Antiqua" panose="02040602050305030304" pitchFamily="18" charset="0"/>
            </a:endParaRPr>
          </a:p>
        </p:txBody>
      </p:sp>
      <p:sp>
        <p:nvSpPr>
          <p:cNvPr id="32" name="Rectangle 31"/>
          <p:cNvSpPr/>
          <p:nvPr/>
        </p:nvSpPr>
        <p:spPr>
          <a:xfrm>
            <a:off x="1677850" y="3519071"/>
            <a:ext cx="2238113" cy="338554"/>
          </a:xfrm>
          <a:prstGeom prst="rect">
            <a:avLst/>
          </a:prstGeom>
        </p:spPr>
        <p:txBody>
          <a:bodyPr wrap="none">
            <a:spAutoFit/>
          </a:bodyPr>
          <a:lstStyle/>
          <a:p>
            <a:pPr lvl="0"/>
            <a:r>
              <a:rPr lang="en-US" sz="1600" b="1" kern="0" dirty="0" smtClean="0">
                <a:solidFill>
                  <a:srgbClr val="0000FF"/>
                </a:solidFill>
                <a:latin typeface="Book Antiqua" panose="02040602050305030304" pitchFamily="18" charset="0"/>
              </a:rPr>
              <a:t>(1.5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2.5)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(1.5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-2.5)</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33" name="TextBox 32"/>
          <p:cNvSpPr txBox="1"/>
          <p:nvPr/>
        </p:nvSpPr>
        <p:spPr>
          <a:xfrm>
            <a:off x="1318532" y="3861714"/>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34" name="TextBox 33"/>
          <p:cNvSpPr txBox="1"/>
          <p:nvPr/>
        </p:nvSpPr>
        <p:spPr>
          <a:xfrm>
            <a:off x="3712838" y="3861714"/>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35" name="TextBox 34"/>
          <p:cNvSpPr txBox="1"/>
          <p:nvPr/>
        </p:nvSpPr>
        <p:spPr>
          <a:xfrm>
            <a:off x="4053290" y="3861714"/>
            <a:ext cx="657852"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3v</a:t>
            </a:r>
            <a:endParaRPr lang="en-US" sz="1600" b="1" kern="0" baseline="-25000" dirty="0">
              <a:solidFill>
                <a:srgbClr val="0000FF"/>
              </a:solidFill>
              <a:latin typeface="Book Antiqua" panose="02040602050305030304" pitchFamily="18" charset="0"/>
            </a:endParaRPr>
          </a:p>
        </p:txBody>
      </p:sp>
      <p:sp>
        <p:nvSpPr>
          <p:cNvPr id="36" name="Rectangle 35"/>
          <p:cNvSpPr/>
          <p:nvPr/>
        </p:nvSpPr>
        <p:spPr>
          <a:xfrm>
            <a:off x="3171284" y="3861714"/>
            <a:ext cx="287258" cy="338554"/>
          </a:xfrm>
          <a:prstGeom prst="rect">
            <a:avLst/>
          </a:prstGeom>
        </p:spPr>
        <p:txBody>
          <a:bodyPr wrap="none">
            <a:spAutoFit/>
          </a:bodyPr>
          <a:lstStyle/>
          <a:p>
            <a:pPr lvl="0" algn="r"/>
            <a:r>
              <a:rPr lang="en-US" sz="1600" b="1" kern="0" dirty="0" smtClean="0">
                <a:solidFill>
                  <a:srgbClr val="0000FF"/>
                </a:solidFill>
                <a:latin typeface="Book Antiqua" panose="02040602050305030304" pitchFamily="18" charset="0"/>
              </a:rPr>
              <a:t>0</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37" name="TextBox 36"/>
          <p:cNvSpPr txBox="1"/>
          <p:nvPr/>
        </p:nvSpPr>
        <p:spPr>
          <a:xfrm>
            <a:off x="1318532" y="4155188"/>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38" name="TextBox 37"/>
          <p:cNvSpPr txBox="1"/>
          <p:nvPr/>
        </p:nvSpPr>
        <p:spPr>
          <a:xfrm>
            <a:off x="3712838" y="4155188"/>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39" name="TextBox 38"/>
          <p:cNvSpPr txBox="1"/>
          <p:nvPr/>
        </p:nvSpPr>
        <p:spPr>
          <a:xfrm>
            <a:off x="4053290" y="4155188"/>
            <a:ext cx="737401"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0ms</a:t>
            </a:r>
            <a:r>
              <a:rPr lang="en-US" sz="1600" b="1" kern="0" baseline="30000" dirty="0" smtClean="0">
                <a:solidFill>
                  <a:srgbClr val="0000FF"/>
                </a:solidFill>
                <a:latin typeface="Book Antiqua" panose="02040602050305030304" pitchFamily="18" charset="0"/>
              </a:rPr>
              <a:t>-1</a:t>
            </a:r>
            <a:endParaRPr lang="en-US" sz="1600" b="1" kern="0" baseline="30000" dirty="0">
              <a:solidFill>
                <a:srgbClr val="0000FF"/>
              </a:solidFill>
              <a:latin typeface="Book Antiqua" panose="02040602050305030304" pitchFamily="18" charset="0"/>
            </a:endParaRPr>
          </a:p>
        </p:txBody>
      </p:sp>
      <p:sp>
        <p:nvSpPr>
          <p:cNvPr id="40" name="Rectangle 39"/>
          <p:cNvSpPr/>
          <p:nvPr/>
        </p:nvSpPr>
        <p:spPr>
          <a:xfrm>
            <a:off x="3163178" y="4155188"/>
            <a:ext cx="298479" cy="338554"/>
          </a:xfrm>
          <a:prstGeom prst="rect">
            <a:avLst/>
          </a:prstGeom>
        </p:spPr>
        <p:txBody>
          <a:bodyPr wrap="none">
            <a:spAutoFit/>
          </a:bodyPr>
          <a:lstStyle/>
          <a:p>
            <a:pPr lvl="0" algn="r"/>
            <a:r>
              <a:rPr lang="en-US" sz="1600" b="1" kern="0" dirty="0" smtClean="0">
                <a:solidFill>
                  <a:srgbClr val="0000FF"/>
                </a:solidFill>
                <a:latin typeface="Book Antiqua" panose="02040602050305030304" pitchFamily="18" charset="0"/>
              </a:rPr>
              <a:t>v</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48" name="Rectangle 47"/>
          <p:cNvSpPr>
            <a:spLocks noChangeArrowheads="1"/>
          </p:cNvSpPr>
          <p:nvPr/>
        </p:nvSpPr>
        <p:spPr bwMode="auto">
          <a:xfrm>
            <a:off x="1677850" y="2728128"/>
            <a:ext cx="3109492" cy="338554"/>
          </a:xfrm>
          <a:prstGeom prst="rect">
            <a:avLst/>
          </a:prstGeom>
          <a:noFill/>
          <a:ln w="9525">
            <a:noFill/>
            <a:miter lim="800000"/>
            <a:headEnd/>
            <a:tailEnd/>
          </a:ln>
        </p:spPr>
        <p:txBody>
          <a:bodyPr wrap="square">
            <a:spAutoFit/>
          </a:bodyPr>
          <a:lstStyle/>
          <a:p>
            <a:pPr lvl="1" indent="-457200" algn="just">
              <a:tabLst>
                <a:tab pos="2057400" algn="r"/>
                <a:tab pos="2228850" algn="l"/>
                <a:tab pos="2514600" algn="l"/>
              </a:tabLst>
            </a:pPr>
            <a:r>
              <a:rPr lang="en-US" sz="1600" b="1" dirty="0" smtClean="0">
                <a:solidFill>
                  <a:srgbClr val="C00000"/>
                </a:solidFill>
                <a:latin typeface="Book Antiqua" panose="02040602050305030304" pitchFamily="18" charset="0"/>
                <a:cs typeface="Times New Roman" pitchFamily="18" charset="0"/>
              </a:rPr>
              <a:t>m</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u</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 + m</a:t>
            </a:r>
            <a:r>
              <a:rPr lang="en-US" sz="1600" b="1" baseline="-25000" dirty="0" smtClean="0">
                <a:solidFill>
                  <a:srgbClr val="C00000"/>
                </a:solidFill>
                <a:latin typeface="Book Antiqua" panose="02040602050305030304" pitchFamily="18" charset="0"/>
                <a:cs typeface="Times New Roman" pitchFamily="18" charset="0"/>
              </a:rPr>
              <a:t>2</a:t>
            </a:r>
            <a:r>
              <a:rPr lang="en-US" sz="1600" b="1" dirty="0" smtClean="0">
                <a:solidFill>
                  <a:srgbClr val="C00000"/>
                </a:solidFill>
                <a:latin typeface="Book Antiqua" panose="02040602050305030304" pitchFamily="18" charset="0"/>
                <a:cs typeface="Times New Roman" pitchFamily="18" charset="0"/>
              </a:rPr>
              <a:t>u</a:t>
            </a:r>
            <a:r>
              <a:rPr lang="en-US" sz="1600" b="1" baseline="-25000" dirty="0" smtClean="0">
                <a:solidFill>
                  <a:srgbClr val="C00000"/>
                </a:solidFill>
                <a:latin typeface="Book Antiqua" panose="02040602050305030304" pitchFamily="18" charset="0"/>
                <a:cs typeface="Times New Roman" pitchFamily="18" charset="0"/>
              </a:rPr>
              <a:t>2   </a:t>
            </a:r>
            <a:r>
              <a:rPr lang="en-US" sz="1600" b="1" dirty="0" smtClean="0">
                <a:solidFill>
                  <a:srgbClr val="C00000"/>
                </a:solidFill>
                <a:latin typeface="Book Antiqua" panose="02040602050305030304" pitchFamily="18" charset="0"/>
                <a:cs typeface="Times New Roman" pitchFamily="18" charset="0"/>
              </a:rPr>
              <a:t>=	  m</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v</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 +  m</a:t>
            </a:r>
            <a:r>
              <a:rPr lang="en-US" sz="1600" b="1" baseline="-25000" dirty="0" smtClean="0">
                <a:solidFill>
                  <a:srgbClr val="C00000"/>
                </a:solidFill>
                <a:latin typeface="Book Antiqua" panose="02040602050305030304" pitchFamily="18" charset="0"/>
                <a:cs typeface="Times New Roman" pitchFamily="18" charset="0"/>
              </a:rPr>
              <a:t>2</a:t>
            </a:r>
            <a:r>
              <a:rPr lang="en-US" sz="1600" b="1" dirty="0" smtClean="0">
                <a:solidFill>
                  <a:srgbClr val="C00000"/>
                </a:solidFill>
                <a:latin typeface="Book Antiqua" panose="02040602050305030304" pitchFamily="18" charset="0"/>
                <a:cs typeface="Times New Roman" pitchFamily="18" charset="0"/>
              </a:rPr>
              <a:t>v</a:t>
            </a:r>
            <a:r>
              <a:rPr lang="en-US" sz="1600" b="1" baseline="-25000" dirty="0" smtClean="0">
                <a:solidFill>
                  <a:srgbClr val="C00000"/>
                </a:solidFill>
                <a:latin typeface="Book Antiqua" panose="02040602050305030304" pitchFamily="18" charset="0"/>
                <a:cs typeface="Times New Roman" pitchFamily="18" charset="0"/>
              </a:rPr>
              <a:t>2</a:t>
            </a:r>
            <a:endParaRPr lang="en-US" sz="1600" b="1" dirty="0">
              <a:solidFill>
                <a:srgbClr val="C00000"/>
              </a:solidFill>
              <a:latin typeface="Book Antiqua" panose="02040602050305030304" pitchFamily="18" charset="0"/>
              <a:cs typeface="Times New Roman" pitchFamily="18" charset="0"/>
            </a:endParaRPr>
          </a:p>
        </p:txBody>
      </p:sp>
      <p:sp>
        <p:nvSpPr>
          <p:cNvPr id="41" name="Rounded Rectangle 40"/>
          <p:cNvSpPr/>
          <p:nvPr/>
        </p:nvSpPr>
        <p:spPr>
          <a:xfrm>
            <a:off x="487276" y="1708606"/>
            <a:ext cx="893214"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Given:</a:t>
            </a:r>
          </a:p>
        </p:txBody>
      </p:sp>
      <p:sp>
        <p:nvSpPr>
          <p:cNvPr id="42" name="Rounded Rectangle 41"/>
          <p:cNvSpPr/>
          <p:nvPr/>
        </p:nvSpPr>
        <p:spPr>
          <a:xfrm>
            <a:off x="487276" y="2328446"/>
            <a:ext cx="1106983"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To Find:</a:t>
            </a:r>
          </a:p>
        </p:txBody>
      </p:sp>
      <p:sp>
        <p:nvSpPr>
          <p:cNvPr id="43" name="Rounded Rectangle 42"/>
          <p:cNvSpPr/>
          <p:nvPr/>
        </p:nvSpPr>
        <p:spPr>
          <a:xfrm>
            <a:off x="487276" y="2728128"/>
            <a:ext cx="1232190" cy="338554"/>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Formulae:</a:t>
            </a:r>
          </a:p>
        </p:txBody>
      </p:sp>
      <p:sp>
        <p:nvSpPr>
          <p:cNvPr id="44" name="Rounded Rectangle 43"/>
          <p:cNvSpPr/>
          <p:nvPr/>
        </p:nvSpPr>
        <p:spPr>
          <a:xfrm>
            <a:off x="487276" y="3114675"/>
            <a:ext cx="1075812" cy="37457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wrap="none">
            <a:spAutoFit/>
          </a:bodyPr>
          <a:lstStyle/>
          <a:p>
            <a:r>
              <a:rPr lang="en-US" sz="1600" b="1" dirty="0">
                <a:solidFill>
                  <a:srgbClr val="0000FF"/>
                </a:solidFill>
                <a:latin typeface="Book Antiqua" panose="02040602050305030304" pitchFamily="18" charset="0"/>
              </a:rPr>
              <a:t>Solution:</a:t>
            </a:r>
          </a:p>
        </p:txBody>
      </p:sp>
      <p:sp>
        <p:nvSpPr>
          <p:cNvPr id="45" name="Rounded Rectangle 44"/>
          <p:cNvSpPr/>
          <p:nvPr/>
        </p:nvSpPr>
        <p:spPr>
          <a:xfrm>
            <a:off x="487276" y="4529222"/>
            <a:ext cx="1018227"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0000FF"/>
                </a:solidFill>
                <a:effectLst>
                  <a:innerShdw blurRad="114300">
                    <a:prstClr val="black"/>
                  </a:innerShdw>
                </a:effectLst>
                <a:latin typeface="Book Antiqua" panose="02040602050305030304" pitchFamily="18" charset="0"/>
              </a:rPr>
              <a:t>Ans</a:t>
            </a:r>
            <a:r>
              <a:rPr lang="en-US" sz="1600" b="1" kern="0" dirty="0" smtClean="0">
                <a:solidFill>
                  <a:srgbClr val="0000FF"/>
                </a:solidFill>
                <a:effectLst>
                  <a:innerShdw blurRad="114300">
                    <a:prstClr val="black"/>
                  </a:innerShdw>
                </a:effectLst>
                <a:latin typeface="Book Antiqua" panose="02040602050305030304" pitchFamily="18" charset="0"/>
              </a:rPr>
              <a:t>: </a:t>
            </a:r>
            <a:endParaRPr lang="en-US" sz="1600" b="1" kern="0" dirty="0">
              <a:solidFill>
                <a:srgbClr val="0000FF"/>
              </a:solidFill>
              <a:effectLst>
                <a:innerShdw blurRad="114300">
                  <a:prstClr val="black"/>
                </a:innerShdw>
              </a:effectLst>
              <a:latin typeface="Book Antiqua" panose="02040602050305030304" pitchFamily="18" charset="0"/>
            </a:endParaRPr>
          </a:p>
        </p:txBody>
      </p:sp>
      <p:sp>
        <p:nvSpPr>
          <p:cNvPr id="46" name="TextBox 45"/>
          <p:cNvSpPr txBox="1"/>
          <p:nvPr/>
        </p:nvSpPr>
        <p:spPr>
          <a:xfrm>
            <a:off x="1049297" y="4529222"/>
            <a:ext cx="3979886" cy="480928"/>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kern="0" dirty="0" smtClean="0"/>
              <a:t>   </a:t>
            </a:r>
            <a:r>
              <a:rPr lang="en-US" kern="0" dirty="0"/>
              <a:t>The velocity of the combined object after collision will be </a:t>
            </a:r>
            <a:r>
              <a:rPr lang="en-US" kern="0" dirty="0" smtClean="0"/>
              <a:t>0ms</a:t>
            </a:r>
            <a:r>
              <a:rPr lang="en-US" kern="0" baseline="30000" dirty="0" smtClean="0"/>
              <a:t>-1</a:t>
            </a:r>
            <a:r>
              <a:rPr lang="en-US" kern="0" dirty="0" smtClean="0"/>
              <a:t>.</a:t>
            </a:r>
            <a:endParaRPr lang="en-US" kern="0" dirty="0"/>
          </a:p>
        </p:txBody>
      </p:sp>
      <p:sp>
        <p:nvSpPr>
          <p:cNvPr id="47" name="Rectangle 46"/>
          <p:cNvSpPr/>
          <p:nvPr/>
        </p:nvSpPr>
        <p:spPr>
          <a:xfrm>
            <a:off x="3670310" y="461048"/>
            <a:ext cx="615671"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393254" y="695041"/>
            <a:ext cx="833045"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493737" y="1746608"/>
            <a:ext cx="2023726" cy="1005522"/>
            <a:chOff x="7063229" y="2856192"/>
            <a:chExt cx="2023726" cy="1005522"/>
          </a:xfrm>
        </p:grpSpPr>
        <p:sp>
          <p:nvSpPr>
            <p:cNvPr id="50" name="Oval 49"/>
            <p:cNvSpPr/>
            <p:nvPr/>
          </p:nvSpPr>
          <p:spPr>
            <a:xfrm>
              <a:off x="7063229" y="2856192"/>
              <a:ext cx="1003085" cy="1005522"/>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Oval 50"/>
            <p:cNvSpPr/>
            <p:nvPr/>
          </p:nvSpPr>
          <p:spPr>
            <a:xfrm>
              <a:off x="8081433" y="2856192"/>
              <a:ext cx="1005522" cy="1005522"/>
            </a:xfrm>
            <a:prstGeom prst="ellipse">
              <a:avLst/>
            </a:prstGeom>
            <a:solidFill>
              <a:srgbClr val="0000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p:nvPr/>
          </p:nvSpPr>
          <p:spPr>
            <a:xfrm>
              <a:off x="7391400" y="3174287"/>
              <a:ext cx="450764" cy="369332"/>
            </a:xfrm>
            <a:prstGeom prst="rect">
              <a:avLst/>
            </a:prstGeom>
          </p:spPr>
          <p:txBody>
            <a:bodyPr wrap="none">
              <a:spAutoFit/>
            </a:bodyPr>
            <a:lstStyle/>
            <a:p>
              <a:r>
                <a:rPr lang="en-US" b="1" dirty="0" smtClean="0">
                  <a:solidFill>
                    <a:schemeClr val="bg1"/>
                  </a:solidFill>
                </a:rPr>
                <a:t>m</a:t>
              </a:r>
              <a:r>
                <a:rPr lang="en-US" b="1" baseline="-25000" dirty="0" smtClean="0">
                  <a:solidFill>
                    <a:schemeClr val="bg1"/>
                  </a:solidFill>
                </a:rPr>
                <a:t>1</a:t>
              </a:r>
              <a:endParaRPr lang="en-US" b="1" baseline="-25000" dirty="0">
                <a:solidFill>
                  <a:schemeClr val="bg1"/>
                </a:solidFill>
              </a:endParaRPr>
            </a:p>
          </p:txBody>
        </p:sp>
        <p:sp>
          <p:nvSpPr>
            <p:cNvPr id="53" name="Rectangle 52"/>
            <p:cNvSpPr/>
            <p:nvPr/>
          </p:nvSpPr>
          <p:spPr>
            <a:xfrm>
              <a:off x="8358812" y="3174287"/>
              <a:ext cx="450764" cy="369332"/>
            </a:xfrm>
            <a:prstGeom prst="rect">
              <a:avLst/>
            </a:prstGeom>
          </p:spPr>
          <p:txBody>
            <a:bodyPr wrap="none">
              <a:spAutoFit/>
            </a:bodyPr>
            <a:lstStyle/>
            <a:p>
              <a:r>
                <a:rPr lang="en-US" b="1" dirty="0" smtClean="0">
                  <a:solidFill>
                    <a:schemeClr val="bg1"/>
                  </a:solidFill>
                </a:rPr>
                <a:t>m</a:t>
              </a:r>
              <a:r>
                <a:rPr lang="en-US" b="1" baseline="-25000" dirty="0" smtClean="0">
                  <a:solidFill>
                    <a:schemeClr val="bg1"/>
                  </a:solidFill>
                </a:rPr>
                <a:t>2</a:t>
              </a:r>
              <a:endParaRPr lang="en-US" b="1" baseline="-25000" dirty="0">
                <a:solidFill>
                  <a:schemeClr val="bg1"/>
                </a:solidFill>
              </a:endParaRPr>
            </a:p>
          </p:txBody>
        </p:sp>
      </p:grpSp>
      <p:sp>
        <p:nvSpPr>
          <p:cNvPr id="52" name="TextBox 51"/>
          <p:cNvSpPr txBox="1"/>
          <p:nvPr/>
        </p:nvSpPr>
        <p:spPr>
          <a:xfrm>
            <a:off x="4887685" y="1754772"/>
            <a:ext cx="3113315" cy="584775"/>
          </a:xfrm>
          <a:prstGeom prst="wedgeRectCallout">
            <a:avLst>
              <a:gd name="adj1" fmla="val -57734"/>
              <a:gd name="adj2" fmla="val 17765"/>
            </a:avLst>
          </a:prstGeom>
          <a:solidFill>
            <a:srgbClr val="00FFFF"/>
          </a:solidFill>
          <a:ln>
            <a:noFill/>
            <a:headEnd/>
            <a:tailEnd/>
          </a:ln>
        </p:spPr>
        <p:style>
          <a:lnRef idx="1">
            <a:schemeClr val="accent2"/>
          </a:lnRef>
          <a:fillRef idx="3">
            <a:schemeClr val="accent2"/>
          </a:fillRef>
          <a:effectRef idx="2">
            <a:schemeClr val="accent2"/>
          </a:effectRef>
          <a:fontRef idx="minor">
            <a:schemeClr val="lt1"/>
          </a:fontRef>
        </p:style>
        <p:txBody>
          <a:bodyPr wrap="square" anchor="ctr" anchorCtr="0">
            <a:spAutoFit/>
          </a:bodyPr>
          <a:lstStyle>
            <a:defPPr>
              <a:defRPr lang="en-US"/>
            </a:defPPr>
            <a:lvl1pPr algn="ctr">
              <a:defRPr sz="1600" b="1">
                <a:latin typeface="Book Antiqua"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solidFill>
                  <a:schemeClr val="tx1"/>
                </a:solidFill>
              </a:rPr>
              <a:t>(-) sign </a:t>
            </a:r>
            <a:r>
              <a:rPr lang="en-US" dirty="0">
                <a:solidFill>
                  <a:schemeClr val="tx1"/>
                </a:solidFill>
              </a:rPr>
              <a:t>indicates that the object is moving in opposite direction</a:t>
            </a:r>
          </a:p>
        </p:txBody>
      </p:sp>
    </p:spTree>
    <p:extLst>
      <p:ext uri="{BB962C8B-B14F-4D97-AF65-F5344CB8AC3E}">
        <p14:creationId xmlns:p14="http://schemas.microsoft.com/office/powerpoint/2010/main" val="1743166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par>
                                <p:cTn id="21" presetID="26" presetClass="emph" presetSubtype="0" fill="hold" grpId="1" nodeType="withEffect">
                                  <p:stCondLst>
                                    <p:cond delay="0"/>
                                  </p:stCondLst>
                                  <p:childTnLst>
                                    <p:animEffect transition="out" filter="fade">
                                      <p:cBhvr>
                                        <p:cTn id="22" dur="500" tmFilter="0, 0; .2, .5; .8, .5; 1, 0"/>
                                        <p:tgtEl>
                                          <p:spTgt spid="47"/>
                                        </p:tgtEl>
                                      </p:cBhvr>
                                    </p:animEffect>
                                    <p:animScale>
                                      <p:cBhvr>
                                        <p:cTn id="23" dur="250" autoRev="1" fill="hold"/>
                                        <p:tgtEl>
                                          <p:spTgt spid="47"/>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47"/>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26" presetClass="emph" presetSubtype="0" fill="hold" grpId="1" nodeType="withEffect">
                                  <p:stCondLst>
                                    <p:cond delay="0"/>
                                  </p:stCondLst>
                                  <p:childTnLst>
                                    <p:animEffect transition="out" filter="fade">
                                      <p:cBhvr>
                                        <p:cTn id="45" dur="500" tmFilter="0, 0; .2, .5; .8, .5; 1, 0"/>
                                        <p:tgtEl>
                                          <p:spTgt spid="49"/>
                                        </p:tgtEl>
                                      </p:cBhvr>
                                    </p:animEffect>
                                    <p:animScale>
                                      <p:cBhvr>
                                        <p:cTn id="46" dur="250" autoRev="1" fill="hold"/>
                                        <p:tgtEl>
                                          <p:spTgt spid="49"/>
                                        </p:tgtEl>
                                      </p:cBhvr>
                                      <p:by x="105000" y="105000"/>
                                    </p:animScale>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49"/>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52"/>
                                        </p:tgtEl>
                                      </p:cBhvr>
                                    </p:animEffect>
                                    <p:set>
                                      <p:cBhvr>
                                        <p:cTn id="63" dur="1" fill="hold">
                                          <p:stCondLst>
                                            <p:cond delay="499"/>
                                          </p:stCondLst>
                                        </p:cTn>
                                        <p:tgtEl>
                                          <p:spTgt spid="5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wipe(left)">
                                      <p:cBhvr>
                                        <p:cTn id="78" dur="500"/>
                                        <p:tgtEl>
                                          <p:spTgt spid="4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left)">
                                      <p:cBhvr>
                                        <p:cTn id="83" dur="500"/>
                                        <p:tgtEl>
                                          <p:spTgt spid="4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wipe(left)">
                                      <p:cBhvr>
                                        <p:cTn id="88" dur="500"/>
                                        <p:tgtEl>
                                          <p:spTgt spid="4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left)">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wipe(left)">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left)">
                                      <p:cBhvr>
                                        <p:cTn id="103" dur="500"/>
                                        <p:tgtEl>
                                          <p:spTgt spid="2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left)">
                                      <p:cBhvr>
                                        <p:cTn id="113" dur="500"/>
                                        <p:tgtEl>
                                          <p:spTgt spid="2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left)">
                                      <p:cBhvr>
                                        <p:cTn id="118" dur="500"/>
                                        <p:tgtEl>
                                          <p:spTgt spid="2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wipe(left)">
                                      <p:cBhvr>
                                        <p:cTn id="123" dur="500"/>
                                        <p:tgtEl>
                                          <p:spTgt spid="3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wipe(left)">
                                      <p:cBhvr>
                                        <p:cTn id="128" dur="5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wipe(left)">
                                      <p:cBhvr>
                                        <p:cTn id="133" dur="500"/>
                                        <p:tgtEl>
                                          <p:spTgt spid="31"/>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wipe(left)">
                                      <p:cBhvr>
                                        <p:cTn id="138" dur="500"/>
                                        <p:tgtEl>
                                          <p:spTgt spid="33"/>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wipe(left)">
                                      <p:cBhvr>
                                        <p:cTn id="143" dur="500"/>
                                        <p:tgtEl>
                                          <p:spTgt spid="36"/>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34"/>
                                        </p:tgtEl>
                                        <p:attrNameLst>
                                          <p:attrName>style.visibility</p:attrName>
                                        </p:attrNameLst>
                                      </p:cBhvr>
                                      <p:to>
                                        <p:strVal val="visible"/>
                                      </p:to>
                                    </p:set>
                                    <p:animEffect transition="in" filter="wipe(left)">
                                      <p:cBhvr>
                                        <p:cTn id="148" dur="500"/>
                                        <p:tgtEl>
                                          <p:spTgt spid="34"/>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wipe(left)">
                                      <p:cBhvr>
                                        <p:cTn id="153" dur="500"/>
                                        <p:tgtEl>
                                          <p:spTgt spid="3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37"/>
                                        </p:tgtEl>
                                        <p:attrNameLst>
                                          <p:attrName>style.visibility</p:attrName>
                                        </p:attrNameLst>
                                      </p:cBhvr>
                                      <p:to>
                                        <p:strVal val="visible"/>
                                      </p:to>
                                    </p:set>
                                    <p:animEffect transition="in" filter="wipe(left)">
                                      <p:cBhvr>
                                        <p:cTn id="158" dur="500"/>
                                        <p:tgtEl>
                                          <p:spTgt spid="37"/>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40"/>
                                        </p:tgtEl>
                                        <p:attrNameLst>
                                          <p:attrName>style.visibility</p:attrName>
                                        </p:attrNameLst>
                                      </p:cBhvr>
                                      <p:to>
                                        <p:strVal val="visible"/>
                                      </p:to>
                                    </p:set>
                                    <p:animEffect transition="in" filter="wipe(left)">
                                      <p:cBhvr>
                                        <p:cTn id="163" dur="500"/>
                                        <p:tgtEl>
                                          <p:spTgt spid="40"/>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38"/>
                                        </p:tgtEl>
                                        <p:attrNameLst>
                                          <p:attrName>style.visibility</p:attrName>
                                        </p:attrNameLst>
                                      </p:cBhvr>
                                      <p:to>
                                        <p:strVal val="visible"/>
                                      </p:to>
                                    </p:set>
                                    <p:animEffect transition="in" filter="wipe(left)">
                                      <p:cBhvr>
                                        <p:cTn id="168" dur="500"/>
                                        <p:tgtEl>
                                          <p:spTgt spid="38"/>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39"/>
                                        </p:tgtEl>
                                        <p:attrNameLst>
                                          <p:attrName>style.visibility</p:attrName>
                                        </p:attrNameLst>
                                      </p:cBhvr>
                                      <p:to>
                                        <p:strVal val="visible"/>
                                      </p:to>
                                    </p:set>
                                    <p:animEffect transition="in" filter="wipe(left)">
                                      <p:cBhvr>
                                        <p:cTn id="173" dur="500"/>
                                        <p:tgtEl>
                                          <p:spTgt spid="39"/>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45"/>
                                        </p:tgtEl>
                                        <p:attrNameLst>
                                          <p:attrName>style.visibility</p:attrName>
                                        </p:attrNameLst>
                                      </p:cBhvr>
                                      <p:to>
                                        <p:strVal val="visible"/>
                                      </p:to>
                                    </p:set>
                                    <p:animEffect transition="in" filter="wipe(left)">
                                      <p:cBhvr>
                                        <p:cTn id="178" dur="500"/>
                                        <p:tgtEl>
                                          <p:spTgt spid="45"/>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46"/>
                                        </p:tgtEl>
                                        <p:attrNameLst>
                                          <p:attrName>style.visibility</p:attrName>
                                        </p:attrNameLst>
                                      </p:cBhvr>
                                      <p:to>
                                        <p:strVal val="visible"/>
                                      </p:to>
                                    </p:set>
                                    <p:animEffect transition="in" filter="wipe(left)">
                                      <p:cBhvr>
                                        <p:cTn id="18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0" grpId="0"/>
      <p:bldP spid="16" grpId="0"/>
      <p:bldP spid="18"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8" grpId="0"/>
      <p:bldP spid="41" grpId="0" animBg="1"/>
      <p:bldP spid="42" grpId="0" animBg="1"/>
      <p:bldP spid="43" grpId="0" animBg="1"/>
      <p:bldP spid="44" grpId="0" animBg="1"/>
      <p:bldP spid="45" grpId="0" animBg="1"/>
      <p:bldP spid="46" grpId="0" animBg="1"/>
      <p:bldP spid="47" grpId="0" animBg="1"/>
      <p:bldP spid="47" grpId="1" animBg="1"/>
      <p:bldP spid="47" grpId="2" animBg="1"/>
      <p:bldP spid="49" grpId="0" animBg="1"/>
      <p:bldP spid="49" grpId="1" animBg="1"/>
      <p:bldP spid="49" grpId="2" animBg="1"/>
      <p:bldP spid="52" grpId="0" animBg="1"/>
      <p:bldP spid="52"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25268" y="2123694"/>
            <a:ext cx="43633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m</a:t>
            </a:r>
            <a:r>
              <a:rPr lang="en-US" sz="1600" b="1" baseline="-25000" dirty="0" smtClean="0">
                <a:solidFill>
                  <a:srgbClr val="0000FF"/>
                </a:solidFill>
                <a:latin typeface="Book Antiqua" panose="02040602050305030304" pitchFamily="18" charset="0"/>
              </a:rPr>
              <a:t>1</a:t>
            </a:r>
            <a:endParaRPr lang="en-US" sz="1600" b="1" baseline="-25000" dirty="0">
              <a:solidFill>
                <a:srgbClr val="0000FF"/>
              </a:solidFill>
              <a:latin typeface="Book Antiqua" panose="02040602050305030304" pitchFamily="18" charset="0"/>
            </a:endParaRPr>
          </a:p>
        </p:txBody>
      </p:sp>
      <p:sp>
        <p:nvSpPr>
          <p:cNvPr id="31" name="Rectangle 30"/>
          <p:cNvSpPr/>
          <p:nvPr/>
        </p:nvSpPr>
        <p:spPr>
          <a:xfrm>
            <a:off x="1625268" y="2843676"/>
            <a:ext cx="3871573"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Direction and Velocity after entangling</a:t>
            </a:r>
            <a:endParaRPr lang="en-US" sz="1600" b="1" dirty="0">
              <a:solidFill>
                <a:srgbClr val="0000FF"/>
              </a:solidFill>
              <a:latin typeface="Book Antiqua" panose="02040602050305030304" pitchFamily="18" charset="0"/>
            </a:endParaRPr>
          </a:p>
        </p:txBody>
      </p:sp>
      <p:sp>
        <p:nvSpPr>
          <p:cNvPr id="82" name="Rectangle 81"/>
          <p:cNvSpPr/>
          <p:nvPr/>
        </p:nvSpPr>
        <p:spPr>
          <a:xfrm>
            <a:off x="2018863" y="2123694"/>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3" name="Rectangle 82"/>
          <p:cNvSpPr/>
          <p:nvPr/>
        </p:nvSpPr>
        <p:spPr>
          <a:xfrm>
            <a:off x="2274134" y="2123694"/>
            <a:ext cx="62869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60kg</a:t>
            </a:r>
            <a:endParaRPr lang="en-US" sz="1600" b="1" baseline="30000" dirty="0">
              <a:solidFill>
                <a:srgbClr val="0000FF"/>
              </a:solidFill>
              <a:latin typeface="Book Antiqua" panose="02040602050305030304" pitchFamily="18" charset="0"/>
            </a:endParaRPr>
          </a:p>
        </p:txBody>
      </p:sp>
      <p:sp>
        <p:nvSpPr>
          <p:cNvPr id="84" name="Rectangle 83"/>
          <p:cNvSpPr/>
          <p:nvPr/>
        </p:nvSpPr>
        <p:spPr>
          <a:xfrm>
            <a:off x="3192405" y="2123694"/>
            <a:ext cx="43633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m</a:t>
            </a:r>
            <a:r>
              <a:rPr lang="en-US" sz="1600" b="1" baseline="-25000" dirty="0" smtClean="0">
                <a:solidFill>
                  <a:srgbClr val="0000FF"/>
                </a:solidFill>
                <a:latin typeface="Book Antiqua" panose="02040602050305030304" pitchFamily="18" charset="0"/>
              </a:rPr>
              <a:t>2</a:t>
            </a:r>
            <a:endParaRPr lang="en-US" sz="1600" b="1" baseline="-25000" dirty="0">
              <a:solidFill>
                <a:srgbClr val="0000FF"/>
              </a:solidFill>
              <a:latin typeface="Book Antiqua" panose="02040602050305030304" pitchFamily="18" charset="0"/>
            </a:endParaRPr>
          </a:p>
        </p:txBody>
      </p:sp>
      <p:sp>
        <p:nvSpPr>
          <p:cNvPr id="85" name="Rectangle 84"/>
          <p:cNvSpPr/>
          <p:nvPr/>
        </p:nvSpPr>
        <p:spPr>
          <a:xfrm>
            <a:off x="3578305" y="2123694"/>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6" name="Rectangle 85"/>
          <p:cNvSpPr/>
          <p:nvPr/>
        </p:nvSpPr>
        <p:spPr>
          <a:xfrm>
            <a:off x="3833576" y="2123694"/>
            <a:ext cx="62869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55kg</a:t>
            </a:r>
            <a:endParaRPr lang="en-US" sz="1600" b="1" baseline="30000" dirty="0">
              <a:solidFill>
                <a:srgbClr val="0000FF"/>
              </a:solidFill>
              <a:latin typeface="Book Antiqua" panose="02040602050305030304" pitchFamily="18" charset="0"/>
            </a:endParaRPr>
          </a:p>
        </p:txBody>
      </p:sp>
      <p:sp>
        <p:nvSpPr>
          <p:cNvPr id="87" name="Rectangle 86"/>
          <p:cNvSpPr/>
          <p:nvPr/>
        </p:nvSpPr>
        <p:spPr>
          <a:xfrm>
            <a:off x="1625268" y="2449620"/>
            <a:ext cx="37863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u</a:t>
            </a:r>
            <a:r>
              <a:rPr lang="en-US" sz="1600" b="1" baseline="-25000" dirty="0" smtClean="0">
                <a:solidFill>
                  <a:srgbClr val="0000FF"/>
                </a:solidFill>
                <a:latin typeface="Book Antiqua" panose="02040602050305030304" pitchFamily="18" charset="0"/>
              </a:rPr>
              <a:t>1</a:t>
            </a:r>
            <a:endParaRPr lang="en-US" sz="1600" b="1" baseline="-25000" dirty="0">
              <a:solidFill>
                <a:srgbClr val="0000FF"/>
              </a:solidFill>
              <a:latin typeface="Book Antiqua" panose="02040602050305030304" pitchFamily="18" charset="0"/>
            </a:endParaRPr>
          </a:p>
        </p:txBody>
      </p:sp>
      <p:sp>
        <p:nvSpPr>
          <p:cNvPr id="88" name="Rectangle 87"/>
          <p:cNvSpPr/>
          <p:nvPr/>
        </p:nvSpPr>
        <p:spPr>
          <a:xfrm>
            <a:off x="2018863" y="2449620"/>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9" name="Rectangle 88"/>
          <p:cNvSpPr/>
          <p:nvPr/>
        </p:nvSpPr>
        <p:spPr>
          <a:xfrm>
            <a:off x="2279034" y="2449620"/>
            <a:ext cx="800219"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+5ms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90" name="Rectangle 89"/>
          <p:cNvSpPr/>
          <p:nvPr/>
        </p:nvSpPr>
        <p:spPr>
          <a:xfrm>
            <a:off x="3197305" y="2449620"/>
            <a:ext cx="37863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u</a:t>
            </a:r>
            <a:r>
              <a:rPr lang="en-US" sz="1600" b="1" baseline="-25000" dirty="0" smtClean="0">
                <a:solidFill>
                  <a:srgbClr val="0000FF"/>
                </a:solidFill>
                <a:latin typeface="Book Antiqua" panose="02040602050305030304" pitchFamily="18" charset="0"/>
              </a:rPr>
              <a:t>2</a:t>
            </a:r>
            <a:endParaRPr lang="en-US" sz="1600" b="1" baseline="-25000" dirty="0">
              <a:solidFill>
                <a:srgbClr val="0000FF"/>
              </a:solidFill>
              <a:latin typeface="Book Antiqua" panose="02040602050305030304" pitchFamily="18" charset="0"/>
            </a:endParaRPr>
          </a:p>
        </p:txBody>
      </p:sp>
      <p:sp>
        <p:nvSpPr>
          <p:cNvPr id="94" name="Rectangle 93"/>
          <p:cNvSpPr/>
          <p:nvPr/>
        </p:nvSpPr>
        <p:spPr>
          <a:xfrm>
            <a:off x="3578305" y="2449620"/>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08" name="Rectangle 107"/>
          <p:cNvSpPr/>
          <p:nvPr/>
        </p:nvSpPr>
        <p:spPr>
          <a:xfrm>
            <a:off x="3838476" y="2449620"/>
            <a:ext cx="744114"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-6ms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111" name="Rectangle 110"/>
          <p:cNvSpPr>
            <a:spLocks noChangeArrowheads="1"/>
          </p:cNvSpPr>
          <p:nvPr/>
        </p:nvSpPr>
        <p:spPr bwMode="auto">
          <a:xfrm>
            <a:off x="1625268" y="3364912"/>
            <a:ext cx="3424976" cy="338554"/>
          </a:xfrm>
          <a:prstGeom prst="rect">
            <a:avLst/>
          </a:prstGeom>
          <a:noFill/>
          <a:ln w="9525">
            <a:noFill/>
            <a:miter lim="800000"/>
            <a:headEnd/>
            <a:tailEnd/>
          </a:ln>
        </p:spPr>
        <p:txBody>
          <a:bodyPr wrap="square">
            <a:spAutoFit/>
          </a:bodyPr>
          <a:lstStyle/>
          <a:p>
            <a:pPr lvl="1" indent="-457200" algn="just">
              <a:tabLst>
                <a:tab pos="2057400" algn="r"/>
                <a:tab pos="2228850" algn="l"/>
                <a:tab pos="2514600" algn="l"/>
              </a:tabLst>
            </a:pPr>
            <a:r>
              <a:rPr lang="en-US" sz="1600" b="1" dirty="0" smtClean="0">
                <a:solidFill>
                  <a:srgbClr val="C00000"/>
                </a:solidFill>
                <a:latin typeface="Book Antiqua" panose="02040602050305030304" pitchFamily="18" charset="0"/>
                <a:cs typeface="Times New Roman" pitchFamily="18" charset="0"/>
              </a:rPr>
              <a:t>m</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u</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 + m</a:t>
            </a:r>
            <a:r>
              <a:rPr lang="en-US" sz="1600" b="1" baseline="-25000" dirty="0" smtClean="0">
                <a:solidFill>
                  <a:srgbClr val="C00000"/>
                </a:solidFill>
                <a:latin typeface="Book Antiqua" panose="02040602050305030304" pitchFamily="18" charset="0"/>
                <a:cs typeface="Times New Roman" pitchFamily="18" charset="0"/>
              </a:rPr>
              <a:t>2</a:t>
            </a:r>
            <a:r>
              <a:rPr lang="en-US" sz="1600" b="1" dirty="0" smtClean="0">
                <a:solidFill>
                  <a:srgbClr val="C00000"/>
                </a:solidFill>
                <a:latin typeface="Book Antiqua" panose="02040602050305030304" pitchFamily="18" charset="0"/>
                <a:cs typeface="Times New Roman" pitchFamily="18" charset="0"/>
              </a:rPr>
              <a:t>u</a:t>
            </a:r>
            <a:r>
              <a:rPr lang="en-US" sz="1600" b="1" baseline="-25000" dirty="0" smtClean="0">
                <a:solidFill>
                  <a:srgbClr val="C00000"/>
                </a:solidFill>
                <a:latin typeface="Book Antiqua" panose="02040602050305030304" pitchFamily="18" charset="0"/>
                <a:cs typeface="Times New Roman" pitchFamily="18" charset="0"/>
              </a:rPr>
              <a:t>2               </a:t>
            </a:r>
            <a:r>
              <a:rPr lang="en-US" sz="1600" b="1" dirty="0" smtClean="0">
                <a:solidFill>
                  <a:srgbClr val="C00000"/>
                </a:solidFill>
                <a:latin typeface="Book Antiqua" panose="02040602050305030304" pitchFamily="18" charset="0"/>
                <a:cs typeface="Times New Roman" pitchFamily="18" charset="0"/>
              </a:rPr>
              <a:t>=	      m</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v</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 + m</a:t>
            </a:r>
            <a:r>
              <a:rPr lang="en-US" sz="1600" b="1" baseline="-25000" dirty="0" smtClean="0">
                <a:solidFill>
                  <a:srgbClr val="C00000"/>
                </a:solidFill>
                <a:latin typeface="Book Antiqua" panose="02040602050305030304" pitchFamily="18" charset="0"/>
                <a:cs typeface="Times New Roman" pitchFamily="18" charset="0"/>
              </a:rPr>
              <a:t>2</a:t>
            </a:r>
            <a:r>
              <a:rPr lang="en-US" sz="1600" b="1" dirty="0" smtClean="0">
                <a:solidFill>
                  <a:srgbClr val="C00000"/>
                </a:solidFill>
                <a:latin typeface="Book Antiqua" panose="02040602050305030304" pitchFamily="18" charset="0"/>
                <a:cs typeface="Times New Roman" pitchFamily="18" charset="0"/>
              </a:rPr>
              <a:t>v</a:t>
            </a:r>
            <a:r>
              <a:rPr lang="en-US" sz="1600" b="1" baseline="-25000" dirty="0" smtClean="0">
                <a:solidFill>
                  <a:srgbClr val="C00000"/>
                </a:solidFill>
                <a:latin typeface="Book Antiqua" panose="02040602050305030304" pitchFamily="18" charset="0"/>
                <a:cs typeface="Times New Roman" pitchFamily="18" charset="0"/>
              </a:rPr>
              <a:t>2</a:t>
            </a:r>
            <a:endParaRPr lang="en-US" sz="1600" b="1" dirty="0">
              <a:solidFill>
                <a:srgbClr val="C00000"/>
              </a:solidFill>
              <a:latin typeface="Book Antiqua" panose="02040602050305030304" pitchFamily="18" charset="0"/>
              <a:cs typeface="Times New Roman" pitchFamily="18" charset="0"/>
            </a:endParaRPr>
          </a:p>
        </p:txBody>
      </p:sp>
      <p:sp>
        <p:nvSpPr>
          <p:cNvPr id="112" name="TextBox 111"/>
          <p:cNvSpPr txBox="1"/>
          <p:nvPr/>
        </p:nvSpPr>
        <p:spPr>
          <a:xfrm>
            <a:off x="1625268" y="3767640"/>
            <a:ext cx="73692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u</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p>
        </p:txBody>
      </p:sp>
      <p:sp>
        <p:nvSpPr>
          <p:cNvPr id="113" name="TextBox 112"/>
          <p:cNvSpPr txBox="1"/>
          <p:nvPr/>
        </p:nvSpPr>
        <p:spPr>
          <a:xfrm>
            <a:off x="3170923" y="3767640"/>
            <a:ext cx="44273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a:t>
            </a:r>
          </a:p>
        </p:txBody>
      </p:sp>
      <p:sp>
        <p:nvSpPr>
          <p:cNvPr id="117" name="TextBox 116"/>
          <p:cNvSpPr txBox="1"/>
          <p:nvPr/>
        </p:nvSpPr>
        <p:spPr>
          <a:xfrm>
            <a:off x="3527220" y="3767640"/>
            <a:ext cx="72630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v</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p>
        </p:txBody>
      </p:sp>
      <p:sp>
        <p:nvSpPr>
          <p:cNvPr id="118" name="Rectangle 117"/>
          <p:cNvSpPr/>
          <p:nvPr/>
        </p:nvSpPr>
        <p:spPr>
          <a:xfrm>
            <a:off x="2090346" y="3777165"/>
            <a:ext cx="90922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  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u</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p>
        </p:txBody>
      </p:sp>
      <p:sp>
        <p:nvSpPr>
          <p:cNvPr id="119" name="Rectangle 118"/>
          <p:cNvSpPr/>
          <p:nvPr/>
        </p:nvSpPr>
        <p:spPr>
          <a:xfrm>
            <a:off x="3871700" y="3786690"/>
            <a:ext cx="1287347"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  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v</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p>
        </p:txBody>
      </p:sp>
      <p:sp>
        <p:nvSpPr>
          <p:cNvPr id="120" name="TextBox 119"/>
          <p:cNvSpPr txBox="1"/>
          <p:nvPr/>
        </p:nvSpPr>
        <p:spPr>
          <a:xfrm>
            <a:off x="1088576" y="4162622"/>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121" name="TextBox 120"/>
          <p:cNvSpPr txBox="1"/>
          <p:nvPr/>
        </p:nvSpPr>
        <p:spPr>
          <a:xfrm>
            <a:off x="3275698" y="4137935"/>
            <a:ext cx="44273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122" name="TextBox 121"/>
          <p:cNvSpPr txBox="1"/>
          <p:nvPr/>
        </p:nvSpPr>
        <p:spPr>
          <a:xfrm>
            <a:off x="3527220" y="4162622"/>
            <a:ext cx="2187459"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(60 </a:t>
            </a:r>
            <a:r>
              <a:rPr lang="en-US" sz="1600" b="1" kern="0" dirty="0">
                <a:solidFill>
                  <a:srgbClr val="0000FF"/>
                </a:solidFill>
                <a:latin typeface="Book Antiqua" panose="02040602050305030304" pitchFamily="18" charset="0"/>
              </a:rPr>
              <a:t>× v) + </a:t>
            </a:r>
            <a:r>
              <a:rPr lang="en-US" sz="1600" b="1" kern="0" dirty="0" smtClean="0">
                <a:solidFill>
                  <a:srgbClr val="0000FF"/>
                </a:solidFill>
                <a:latin typeface="Book Antiqua" panose="02040602050305030304" pitchFamily="18" charset="0"/>
              </a:rPr>
              <a:t>(55 </a:t>
            </a:r>
            <a:r>
              <a:rPr lang="en-US" sz="1600" b="1" kern="0" dirty="0">
                <a:solidFill>
                  <a:srgbClr val="0000FF"/>
                </a:solidFill>
                <a:latin typeface="Book Antiqua" panose="02040602050305030304" pitchFamily="18" charset="0"/>
              </a:rPr>
              <a:t>× v)</a:t>
            </a:r>
          </a:p>
        </p:txBody>
      </p:sp>
      <p:sp>
        <p:nvSpPr>
          <p:cNvPr id="138" name="Rectangle 137"/>
          <p:cNvSpPr/>
          <p:nvPr/>
        </p:nvSpPr>
        <p:spPr>
          <a:xfrm>
            <a:off x="1616124" y="4162622"/>
            <a:ext cx="1810111" cy="338554"/>
          </a:xfrm>
          <a:prstGeom prst="rect">
            <a:avLst/>
          </a:prstGeom>
        </p:spPr>
        <p:txBody>
          <a:bodyPr wrap="none">
            <a:spAutoFit/>
          </a:bodyPr>
          <a:lstStyle/>
          <a:p>
            <a:pPr lvl="0"/>
            <a:r>
              <a:rPr lang="en-US" sz="1600" b="1" kern="0" dirty="0" smtClean="0">
                <a:solidFill>
                  <a:srgbClr val="0000FF"/>
                </a:solidFill>
                <a:latin typeface="Book Antiqua" panose="02040602050305030304" pitchFamily="18" charset="0"/>
              </a:rPr>
              <a:t>(60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5)  + (55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6)</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139" name="TextBox 138"/>
          <p:cNvSpPr txBox="1"/>
          <p:nvPr/>
        </p:nvSpPr>
        <p:spPr>
          <a:xfrm>
            <a:off x="1080235" y="4531430"/>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140" name="TextBox 139"/>
          <p:cNvSpPr txBox="1"/>
          <p:nvPr/>
        </p:nvSpPr>
        <p:spPr>
          <a:xfrm>
            <a:off x="3275698" y="4540574"/>
            <a:ext cx="44273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141" name="TextBox 140"/>
          <p:cNvSpPr txBox="1"/>
          <p:nvPr/>
        </p:nvSpPr>
        <p:spPr>
          <a:xfrm>
            <a:off x="3527220" y="4531430"/>
            <a:ext cx="1318942"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v (60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55)</a:t>
            </a:r>
            <a:endParaRPr lang="en-US" sz="1600" b="1" kern="0" dirty="0">
              <a:solidFill>
                <a:srgbClr val="0000FF"/>
              </a:solidFill>
              <a:latin typeface="Book Antiqua" panose="02040602050305030304" pitchFamily="18" charset="0"/>
            </a:endParaRPr>
          </a:p>
        </p:txBody>
      </p:sp>
      <p:sp>
        <p:nvSpPr>
          <p:cNvPr id="142" name="Rectangle 141"/>
          <p:cNvSpPr/>
          <p:nvPr/>
        </p:nvSpPr>
        <p:spPr>
          <a:xfrm>
            <a:off x="1610508" y="4515231"/>
            <a:ext cx="1665190" cy="338554"/>
          </a:xfrm>
          <a:prstGeom prst="rect">
            <a:avLst/>
          </a:prstGeom>
        </p:spPr>
        <p:txBody>
          <a:bodyPr wrap="square">
            <a:spAutoFit/>
          </a:bodyPr>
          <a:lstStyle/>
          <a:p>
            <a:pPr lvl="0" algn="r"/>
            <a:r>
              <a:rPr lang="en-US" sz="1600" b="1" kern="0" dirty="0" smtClean="0">
                <a:solidFill>
                  <a:srgbClr val="0000FF"/>
                </a:solidFill>
                <a:latin typeface="Book Antiqua" panose="02040602050305030304" pitchFamily="18" charset="0"/>
              </a:rPr>
              <a:t>300     +  (-330) </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149" name="TextBox 148"/>
          <p:cNvSpPr txBox="1"/>
          <p:nvPr/>
        </p:nvSpPr>
        <p:spPr>
          <a:xfrm>
            <a:off x="5366485" y="2114550"/>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150" name="TextBox 149"/>
          <p:cNvSpPr txBox="1"/>
          <p:nvPr/>
        </p:nvSpPr>
        <p:spPr>
          <a:xfrm>
            <a:off x="5973814" y="2114550"/>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151" name="TextBox 150"/>
          <p:cNvSpPr txBox="1"/>
          <p:nvPr/>
        </p:nvSpPr>
        <p:spPr>
          <a:xfrm>
            <a:off x="6233260" y="2114550"/>
            <a:ext cx="853561"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115v</a:t>
            </a:r>
            <a:endParaRPr lang="en-US" sz="1600" b="1" kern="0" dirty="0">
              <a:solidFill>
                <a:srgbClr val="0000FF"/>
              </a:solidFill>
              <a:latin typeface="Book Antiqua" panose="02040602050305030304" pitchFamily="18" charset="0"/>
            </a:endParaRPr>
          </a:p>
        </p:txBody>
      </p:sp>
      <p:sp>
        <p:nvSpPr>
          <p:cNvPr id="173" name="Rectangle 172"/>
          <p:cNvSpPr/>
          <p:nvPr/>
        </p:nvSpPr>
        <p:spPr>
          <a:xfrm>
            <a:off x="5706366" y="2120622"/>
            <a:ext cx="458779" cy="338554"/>
          </a:xfrm>
          <a:prstGeom prst="rect">
            <a:avLst/>
          </a:prstGeom>
        </p:spPr>
        <p:txBody>
          <a:bodyPr wrap="none">
            <a:spAutoFit/>
          </a:bodyPr>
          <a:lstStyle/>
          <a:p>
            <a:pPr lvl="0"/>
            <a:r>
              <a:rPr lang="en-US" sz="1600" b="1" kern="0" dirty="0" smtClean="0">
                <a:solidFill>
                  <a:srgbClr val="0000FF"/>
                </a:solidFill>
                <a:latin typeface="Book Antiqua" panose="02040602050305030304" pitchFamily="18" charset="0"/>
              </a:rPr>
              <a:t>-30</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grpSp>
        <p:nvGrpSpPr>
          <p:cNvPr id="174" name="Group 173"/>
          <p:cNvGrpSpPr/>
          <p:nvPr/>
        </p:nvGrpSpPr>
        <p:grpSpPr>
          <a:xfrm>
            <a:off x="6205678" y="2419350"/>
            <a:ext cx="1100138" cy="567366"/>
            <a:chOff x="2642091" y="3016177"/>
            <a:chExt cx="405910" cy="755787"/>
          </a:xfrm>
        </p:grpSpPr>
        <p:sp>
          <p:nvSpPr>
            <p:cNvPr id="175" name="Rectangle 174"/>
            <p:cNvSpPr>
              <a:spLocks noChangeArrowheads="1"/>
            </p:cNvSpPr>
            <p:nvPr/>
          </p:nvSpPr>
          <p:spPr bwMode="auto">
            <a:xfrm>
              <a:off x="2642091" y="3016177"/>
              <a:ext cx="405910" cy="450987"/>
            </a:xfrm>
            <a:prstGeom prst="rect">
              <a:avLst/>
            </a:prstGeom>
            <a:noFill/>
            <a:ln w="9525">
              <a:noFill/>
              <a:miter lim="800000"/>
              <a:headEnd/>
              <a:tailEnd/>
            </a:ln>
          </p:spPr>
          <p:txBody>
            <a:bodyPr wrap="square">
              <a:spAutoFit/>
            </a:bodyPr>
            <a:lstStyle/>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-30</a:t>
              </a:r>
            </a:p>
          </p:txBody>
        </p:sp>
        <p:cxnSp>
          <p:nvCxnSpPr>
            <p:cNvPr id="176" name="Straight Connector 175"/>
            <p:cNvCxnSpPr/>
            <p:nvPr/>
          </p:nvCxnSpPr>
          <p:spPr>
            <a:xfrm>
              <a:off x="2727759" y="3374842"/>
              <a:ext cx="229001" cy="0"/>
            </a:xfrm>
            <a:prstGeom prst="line">
              <a:avLst/>
            </a:prstGeom>
            <a:noFill/>
            <a:ln w="19050" cap="flat" cmpd="sng" algn="ctr">
              <a:solidFill>
                <a:srgbClr val="0000FF"/>
              </a:solidFill>
              <a:prstDash val="solid"/>
            </a:ln>
            <a:effectLst>
              <a:outerShdw blurRad="40000" dist="23000" dir="5400000" rotWithShape="0">
                <a:srgbClr val="000000">
                  <a:alpha val="35000"/>
                </a:srgbClr>
              </a:outerShdw>
            </a:effectLst>
          </p:spPr>
        </p:cxnSp>
        <p:sp>
          <p:nvSpPr>
            <p:cNvPr id="177" name="Rectangle 176"/>
            <p:cNvSpPr>
              <a:spLocks noChangeArrowheads="1"/>
            </p:cNvSpPr>
            <p:nvPr/>
          </p:nvSpPr>
          <p:spPr bwMode="auto">
            <a:xfrm>
              <a:off x="2642091" y="3320977"/>
              <a:ext cx="405910" cy="450987"/>
            </a:xfrm>
            <a:prstGeom prst="rect">
              <a:avLst/>
            </a:prstGeom>
            <a:noFill/>
            <a:ln w="9525">
              <a:noFill/>
              <a:miter lim="800000"/>
              <a:headEnd/>
              <a:tailEnd/>
            </a:ln>
          </p:spPr>
          <p:txBody>
            <a:bodyPr wrap="square">
              <a:spAutoFit/>
            </a:bodyPr>
            <a:lstStyle/>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115</a:t>
              </a:r>
            </a:p>
          </p:txBody>
        </p:sp>
      </p:grpSp>
      <p:sp>
        <p:nvSpPr>
          <p:cNvPr id="178" name="TextBox 177"/>
          <p:cNvSpPr txBox="1"/>
          <p:nvPr/>
        </p:nvSpPr>
        <p:spPr>
          <a:xfrm>
            <a:off x="5973814" y="2509565"/>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179" name="Rectangle 178"/>
          <p:cNvSpPr/>
          <p:nvPr/>
        </p:nvSpPr>
        <p:spPr>
          <a:xfrm>
            <a:off x="5706366" y="2509565"/>
            <a:ext cx="298479" cy="338554"/>
          </a:xfrm>
          <a:prstGeom prst="rect">
            <a:avLst/>
          </a:prstGeom>
        </p:spPr>
        <p:txBody>
          <a:bodyPr wrap="none">
            <a:spAutoFit/>
          </a:bodyPr>
          <a:lstStyle/>
          <a:p>
            <a:pPr lvl="0"/>
            <a:r>
              <a:rPr lang="en-US" sz="1600" b="1" kern="0" dirty="0" smtClean="0">
                <a:solidFill>
                  <a:srgbClr val="0000FF"/>
                </a:solidFill>
                <a:latin typeface="Book Antiqua" panose="02040602050305030304" pitchFamily="18" charset="0"/>
              </a:rPr>
              <a:t>v</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180" name="TextBox 179"/>
          <p:cNvSpPr txBox="1"/>
          <p:nvPr/>
        </p:nvSpPr>
        <p:spPr>
          <a:xfrm>
            <a:off x="6233260" y="3082731"/>
            <a:ext cx="1295400"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- 0.26 ms</a:t>
            </a:r>
            <a:r>
              <a:rPr lang="en-US" sz="1600" b="1" kern="0" baseline="30000" dirty="0" smtClean="0">
                <a:solidFill>
                  <a:srgbClr val="0000FF"/>
                </a:solidFill>
                <a:latin typeface="Book Antiqua" panose="02040602050305030304" pitchFamily="18" charset="0"/>
              </a:rPr>
              <a:t>-1</a:t>
            </a:r>
            <a:endParaRPr lang="en-US" sz="1600" b="1" kern="0" baseline="30000" dirty="0">
              <a:solidFill>
                <a:srgbClr val="0000FF"/>
              </a:solidFill>
              <a:latin typeface="Book Antiqua" panose="02040602050305030304" pitchFamily="18" charset="0"/>
            </a:endParaRPr>
          </a:p>
        </p:txBody>
      </p:sp>
      <p:sp>
        <p:nvSpPr>
          <p:cNvPr id="181" name="TextBox 180"/>
          <p:cNvSpPr txBox="1"/>
          <p:nvPr/>
        </p:nvSpPr>
        <p:spPr>
          <a:xfrm>
            <a:off x="5973814" y="3082731"/>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182" name="Rectangle 181"/>
          <p:cNvSpPr/>
          <p:nvPr/>
        </p:nvSpPr>
        <p:spPr>
          <a:xfrm>
            <a:off x="5706366" y="3082731"/>
            <a:ext cx="298479" cy="338554"/>
          </a:xfrm>
          <a:prstGeom prst="rect">
            <a:avLst/>
          </a:prstGeom>
        </p:spPr>
        <p:txBody>
          <a:bodyPr wrap="none">
            <a:spAutoFit/>
          </a:bodyPr>
          <a:lstStyle/>
          <a:p>
            <a:pPr lvl="0"/>
            <a:r>
              <a:rPr lang="en-US" sz="1600" b="1" kern="0" dirty="0" smtClean="0">
                <a:solidFill>
                  <a:srgbClr val="0000FF"/>
                </a:solidFill>
                <a:latin typeface="Book Antiqua" panose="02040602050305030304" pitchFamily="18" charset="0"/>
              </a:rPr>
              <a:t>v</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grpSp>
        <p:nvGrpSpPr>
          <p:cNvPr id="48" name="Group 47"/>
          <p:cNvGrpSpPr/>
          <p:nvPr/>
        </p:nvGrpSpPr>
        <p:grpSpPr>
          <a:xfrm>
            <a:off x="401940" y="64712"/>
            <a:ext cx="8079838" cy="1973638"/>
            <a:chOff x="705385" y="438194"/>
            <a:chExt cx="8079838" cy="1973638"/>
          </a:xfrm>
        </p:grpSpPr>
        <p:sp>
          <p:nvSpPr>
            <p:cNvPr id="49" name="TextBox 48"/>
            <p:cNvSpPr txBox="1">
              <a:spLocks noChangeArrowheads="1"/>
            </p:cNvSpPr>
            <p:nvPr/>
          </p:nvSpPr>
          <p:spPr bwMode="auto">
            <a:xfrm>
              <a:off x="705385" y="438194"/>
              <a:ext cx="8079838" cy="1973638"/>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50" name="TextBox 49"/>
            <p:cNvSpPr txBox="1">
              <a:spLocks noChangeArrowheads="1"/>
            </p:cNvSpPr>
            <p:nvPr/>
          </p:nvSpPr>
          <p:spPr bwMode="auto">
            <a:xfrm>
              <a:off x="1157106" y="438194"/>
              <a:ext cx="7453820" cy="1973638"/>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man Old Style" panose="02050604050505020204" pitchFamily="18" charset="0"/>
                </a:defRPr>
              </a:lvl1pPr>
            </a:lstStyle>
            <a:p>
              <a:r>
                <a:rPr lang="en-US" dirty="0">
                  <a:latin typeface="Book Antiqua" panose="02040602050305030304" pitchFamily="18" charset="0"/>
                </a:rPr>
                <a:t>Two hockey players of opposite teams, while trying to hit a hockey ball on the ground collide and immediately become entangled. One has a mass of 60kg and was moving faster with a velocity of 5ms</a:t>
              </a:r>
              <a:r>
                <a:rPr lang="en-US" baseline="30000" dirty="0">
                  <a:latin typeface="Book Antiqua" panose="02040602050305030304" pitchFamily="18" charset="0"/>
                </a:rPr>
                <a:t>-1</a:t>
              </a:r>
              <a:r>
                <a:rPr lang="en-US" dirty="0">
                  <a:latin typeface="Book Antiqua" panose="02040602050305030304" pitchFamily="18" charset="0"/>
                </a:rPr>
                <a:t> while the other has a mass of 55kg was moving faster with a velocity 6ms</a:t>
              </a:r>
              <a:r>
                <a:rPr lang="en-US" baseline="30000" dirty="0">
                  <a:latin typeface="Book Antiqua" panose="02040602050305030304" pitchFamily="18" charset="0"/>
                </a:rPr>
                <a:t>-1</a:t>
              </a:r>
              <a:r>
                <a:rPr lang="en-US" dirty="0">
                  <a:latin typeface="Book Antiqua" panose="02040602050305030304" pitchFamily="18" charset="0"/>
                </a:rPr>
                <a:t> towards the first player. In which direction and with what velocity will they move after they become </a:t>
              </a:r>
              <a:r>
                <a:rPr lang="en-US" dirty="0" smtClean="0">
                  <a:latin typeface="Book Antiqua" panose="02040602050305030304" pitchFamily="18" charset="0"/>
                </a:rPr>
                <a:t>entangled? </a:t>
              </a:r>
              <a:r>
                <a:rPr lang="en-US" dirty="0">
                  <a:latin typeface="Book Antiqua" panose="02040602050305030304" pitchFamily="18" charset="0"/>
                </a:rPr>
                <a:t>Assume that the frictional force acting between the feet of the two players  and the ground is negligible.</a:t>
              </a:r>
            </a:p>
          </p:txBody>
        </p:sp>
      </p:grpSp>
      <p:grpSp>
        <p:nvGrpSpPr>
          <p:cNvPr id="51" name="Group 50"/>
          <p:cNvGrpSpPr/>
          <p:nvPr/>
        </p:nvGrpSpPr>
        <p:grpSpPr>
          <a:xfrm>
            <a:off x="172716" y="486804"/>
            <a:ext cx="543063" cy="618996"/>
            <a:chOff x="4953000" y="3718491"/>
            <a:chExt cx="640080" cy="640080"/>
          </a:xfrm>
        </p:grpSpPr>
        <p:sp>
          <p:nvSpPr>
            <p:cNvPr id="52" name="Oval 51"/>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7</a:t>
              </a:r>
            </a:p>
          </p:txBody>
        </p:sp>
      </p:grpSp>
      <p:sp>
        <p:nvSpPr>
          <p:cNvPr id="55" name="Rounded Rectangle 54"/>
          <p:cNvSpPr/>
          <p:nvPr/>
        </p:nvSpPr>
        <p:spPr>
          <a:xfrm>
            <a:off x="432535" y="2123694"/>
            <a:ext cx="927100"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Given:</a:t>
            </a:r>
          </a:p>
        </p:txBody>
      </p:sp>
      <p:sp>
        <p:nvSpPr>
          <p:cNvPr id="56" name="Rounded Rectangle 55"/>
          <p:cNvSpPr/>
          <p:nvPr/>
        </p:nvSpPr>
        <p:spPr>
          <a:xfrm>
            <a:off x="432535" y="2843676"/>
            <a:ext cx="1109483"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To Find:</a:t>
            </a:r>
          </a:p>
        </p:txBody>
      </p:sp>
      <p:sp>
        <p:nvSpPr>
          <p:cNvPr id="57" name="Rounded Rectangle 56"/>
          <p:cNvSpPr/>
          <p:nvPr/>
        </p:nvSpPr>
        <p:spPr>
          <a:xfrm>
            <a:off x="459328" y="3364912"/>
            <a:ext cx="1165940" cy="338554"/>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r>
              <a:rPr lang="en-US" sz="1600" b="1" kern="0" dirty="0" smtClean="0">
                <a:solidFill>
                  <a:srgbClr val="C00000"/>
                </a:solidFill>
                <a:effectLst>
                  <a:innerShdw blurRad="114300">
                    <a:prstClr val="black"/>
                  </a:innerShdw>
                </a:effectLst>
                <a:latin typeface="Book Antiqua" pitchFamily="18" charset="0"/>
              </a:rPr>
              <a:t>Formula:</a:t>
            </a:r>
            <a:endParaRPr lang="en-US" sz="1600" b="1" kern="0" dirty="0">
              <a:solidFill>
                <a:srgbClr val="C00000"/>
              </a:solidFill>
              <a:effectLst>
                <a:innerShdw blurRad="114300">
                  <a:prstClr val="black"/>
                </a:innerShdw>
              </a:effectLst>
              <a:latin typeface="Book Antiqua" pitchFamily="18" charset="0"/>
            </a:endParaRPr>
          </a:p>
        </p:txBody>
      </p:sp>
      <p:sp>
        <p:nvSpPr>
          <p:cNvPr id="61" name="TextBox 60"/>
          <p:cNvSpPr txBox="1"/>
          <p:nvPr/>
        </p:nvSpPr>
        <p:spPr>
          <a:xfrm>
            <a:off x="5477609" y="3812196"/>
            <a:ext cx="3174023" cy="1066932"/>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indent="0" algn="just"/>
            <a:r>
              <a:rPr lang="en-US" kern="0" dirty="0" smtClean="0"/>
              <a:t>The </a:t>
            </a:r>
            <a:r>
              <a:rPr lang="en-US" kern="0" dirty="0"/>
              <a:t>two entangled players will </a:t>
            </a:r>
            <a:r>
              <a:rPr lang="en-US" kern="0" dirty="0" smtClean="0"/>
              <a:t>move </a:t>
            </a:r>
            <a:r>
              <a:rPr lang="en-US" kern="0" dirty="0"/>
              <a:t>towards the left i.e. in the direction of 2</a:t>
            </a:r>
            <a:r>
              <a:rPr lang="en-US" kern="0" baseline="30000" dirty="0"/>
              <a:t>nd</a:t>
            </a:r>
            <a:r>
              <a:rPr lang="en-US" kern="0" dirty="0"/>
              <a:t> Player </a:t>
            </a:r>
            <a:r>
              <a:rPr lang="en-US" kern="0" dirty="0" smtClean="0"/>
              <a:t>with a </a:t>
            </a:r>
            <a:r>
              <a:rPr lang="en-US" kern="0" dirty="0"/>
              <a:t>velocity of 0.26ms</a:t>
            </a:r>
            <a:r>
              <a:rPr lang="en-US" kern="0" baseline="30000" dirty="0"/>
              <a:t>-1</a:t>
            </a:r>
          </a:p>
        </p:txBody>
      </p:sp>
      <p:sp>
        <p:nvSpPr>
          <p:cNvPr id="58" name="Rounded Rectangle 57"/>
          <p:cNvSpPr/>
          <p:nvPr/>
        </p:nvSpPr>
        <p:spPr>
          <a:xfrm>
            <a:off x="432535" y="3767640"/>
            <a:ext cx="1075812" cy="37457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wrap="none">
            <a:spAutoFit/>
          </a:bodyPr>
          <a:lstStyle/>
          <a:p>
            <a:r>
              <a:rPr lang="en-US" sz="1600" b="1" dirty="0">
                <a:solidFill>
                  <a:srgbClr val="0000FF"/>
                </a:solidFill>
                <a:latin typeface="Book Antiqua" panose="02040602050305030304" pitchFamily="18" charset="0"/>
              </a:rPr>
              <a:t>Solution:</a:t>
            </a:r>
          </a:p>
        </p:txBody>
      </p:sp>
      <p:cxnSp>
        <p:nvCxnSpPr>
          <p:cNvPr id="62" name="Straight Connector 61"/>
          <p:cNvCxnSpPr/>
          <p:nvPr/>
        </p:nvCxnSpPr>
        <p:spPr>
          <a:xfrm>
            <a:off x="5435272" y="2072997"/>
            <a:ext cx="0" cy="2940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7467592" y="451517"/>
            <a:ext cx="533408"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566622" y="943604"/>
            <a:ext cx="563553"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62283" y="942975"/>
            <a:ext cx="557973" cy="2413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678408" y="690497"/>
            <a:ext cx="574881" cy="2413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ular Callout 58"/>
          <p:cNvSpPr>
            <a:spLocks noChangeArrowheads="1"/>
          </p:cNvSpPr>
          <p:nvPr/>
        </p:nvSpPr>
        <p:spPr bwMode="auto">
          <a:xfrm>
            <a:off x="2462153" y="1673408"/>
            <a:ext cx="1318052" cy="615585"/>
          </a:xfrm>
          <a:prstGeom prst="wedgeRoundRectCallout">
            <a:avLst>
              <a:gd name="adj1" fmla="val -55238"/>
              <a:gd name="adj2" fmla="val 91944"/>
              <a:gd name="adj3" fmla="val 16667"/>
            </a:avLst>
          </a:prstGeom>
          <a:solidFill>
            <a:srgbClr val="00FFFF"/>
          </a:solidFill>
          <a:ln>
            <a:noFill/>
            <a:headEnd/>
            <a:tailEnd/>
          </a:ln>
        </p:spPr>
        <p:style>
          <a:lnRef idx="1">
            <a:schemeClr val="accent2"/>
          </a:lnRef>
          <a:fillRef idx="3">
            <a:schemeClr val="accent2"/>
          </a:fillRef>
          <a:effectRef idx="2">
            <a:schemeClr val="accent2"/>
          </a:effectRef>
          <a:fontRef idx="minor">
            <a:schemeClr val="lt1"/>
          </a:fontRef>
        </p:style>
        <p:txBody>
          <a:bodyPr wrap="square" anchor="ctr" anchorCtr="0">
            <a:spAutoFit/>
          </a:bodyPr>
          <a:lstStyle/>
          <a:p>
            <a:pPr algn="ctr"/>
            <a:r>
              <a:rPr lang="en-US" sz="1600" b="1" dirty="0" smtClean="0">
                <a:solidFill>
                  <a:schemeClr val="tx1"/>
                </a:solidFill>
                <a:latin typeface="Book Antiqua" pitchFamily="18" charset="0"/>
              </a:rPr>
              <a:t>(+) towards right </a:t>
            </a:r>
            <a:endParaRPr lang="en-US" sz="1600" b="1" dirty="0">
              <a:solidFill>
                <a:schemeClr val="tx1"/>
              </a:solidFill>
              <a:latin typeface="Book Antiqua" pitchFamily="18" charset="0"/>
            </a:endParaRPr>
          </a:p>
        </p:txBody>
      </p:sp>
      <p:sp>
        <p:nvSpPr>
          <p:cNvPr id="67" name="Rounded Rectangular Callout 66"/>
          <p:cNvSpPr>
            <a:spLocks noChangeArrowheads="1"/>
          </p:cNvSpPr>
          <p:nvPr/>
        </p:nvSpPr>
        <p:spPr bwMode="auto">
          <a:xfrm>
            <a:off x="4037359" y="1778183"/>
            <a:ext cx="1241664" cy="530232"/>
          </a:xfrm>
          <a:prstGeom prst="wedgeRoundRectCallout">
            <a:avLst>
              <a:gd name="adj1" fmla="val -48334"/>
              <a:gd name="adj2" fmla="val 91944"/>
              <a:gd name="adj3" fmla="val 16667"/>
            </a:avLst>
          </a:prstGeom>
          <a:solidFill>
            <a:srgbClr val="00FFFF"/>
          </a:solidFill>
          <a:ln>
            <a:noFill/>
            <a:headEnd/>
            <a:tailEnd/>
          </a:ln>
        </p:spPr>
        <p:style>
          <a:lnRef idx="1">
            <a:schemeClr val="accent2"/>
          </a:lnRef>
          <a:fillRef idx="3">
            <a:schemeClr val="accent2"/>
          </a:fillRef>
          <a:effectRef idx="2">
            <a:schemeClr val="accent2"/>
          </a:effectRef>
          <a:fontRef idx="minor">
            <a:schemeClr val="lt1"/>
          </a:fontRef>
        </p:style>
        <p:txBody>
          <a:bodyPr wrap="square" anchor="ctr" anchorCtr="0">
            <a:spAutoFit/>
          </a:bodyPr>
          <a:lstStyle/>
          <a:p>
            <a:pPr algn="ctr"/>
            <a:r>
              <a:rPr lang="en-US" sz="1600" b="1" dirty="0" smtClean="0">
                <a:solidFill>
                  <a:schemeClr val="tx1"/>
                </a:solidFill>
                <a:latin typeface="Book Antiqua" pitchFamily="18" charset="0"/>
              </a:rPr>
              <a:t>(-) towards left</a:t>
            </a:r>
            <a:endParaRPr lang="en-US" sz="1600" b="1" dirty="0">
              <a:solidFill>
                <a:schemeClr val="tx1"/>
              </a:solidFill>
              <a:latin typeface="Book Antiqua" pitchFamily="18" charset="0"/>
            </a:endParaRPr>
          </a:p>
        </p:txBody>
      </p:sp>
      <p:sp>
        <p:nvSpPr>
          <p:cNvPr id="60" name="Rounded Rectangle 59"/>
          <p:cNvSpPr/>
          <p:nvPr/>
        </p:nvSpPr>
        <p:spPr>
          <a:xfrm>
            <a:off x="5461735" y="3429000"/>
            <a:ext cx="1018227"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0000FF"/>
                </a:solidFill>
                <a:effectLst>
                  <a:innerShdw blurRad="114300">
                    <a:prstClr val="black"/>
                  </a:innerShdw>
                </a:effectLst>
                <a:latin typeface="Book Antiqua" panose="02040602050305030304" pitchFamily="18" charset="0"/>
              </a:rPr>
              <a:t>Ans</a:t>
            </a:r>
            <a:r>
              <a:rPr lang="en-US" sz="1600" b="1" kern="0" dirty="0" smtClean="0">
                <a:solidFill>
                  <a:srgbClr val="0000FF"/>
                </a:solidFill>
                <a:effectLst>
                  <a:innerShdw blurRad="114300">
                    <a:prstClr val="black"/>
                  </a:innerShdw>
                </a:effectLst>
                <a:latin typeface="Book Antiqua" panose="02040602050305030304" pitchFamily="18" charset="0"/>
              </a:rPr>
              <a:t>: </a:t>
            </a:r>
            <a:endParaRPr lang="en-US" sz="1600" b="1" kern="0" dirty="0">
              <a:solidFill>
                <a:srgbClr val="0000FF"/>
              </a:solidFill>
              <a:effectLst>
                <a:innerShdw blurRad="114300">
                  <a:prstClr val="black"/>
                </a:innerShdw>
              </a:effectLst>
              <a:latin typeface="Book Antiqua" panose="02040602050305030304" pitchFamily="18" charset="0"/>
            </a:endParaRPr>
          </a:p>
        </p:txBody>
      </p:sp>
    </p:spTree>
    <p:extLst>
      <p:ext uri="{BB962C8B-B14F-4D97-AF65-F5344CB8AC3E}">
        <p14:creationId xmlns:p14="http://schemas.microsoft.com/office/powerpoint/2010/main" val="1435738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left)">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par>
                                <p:cTn id="36" presetID="26" presetClass="emph" presetSubtype="0" fill="hold" grpId="1" nodeType="withEffect">
                                  <p:stCondLst>
                                    <p:cond delay="0"/>
                                  </p:stCondLst>
                                  <p:childTnLst>
                                    <p:animEffect transition="out" filter="fade">
                                      <p:cBhvr>
                                        <p:cTn id="37" dur="500" tmFilter="0, 0; .2, .5; .8, .5; 1, 0"/>
                                        <p:tgtEl>
                                          <p:spTgt spid="63"/>
                                        </p:tgtEl>
                                      </p:cBhvr>
                                    </p:animEffect>
                                    <p:animScale>
                                      <p:cBhvr>
                                        <p:cTn id="38" dur="250" autoRev="1" fill="hold"/>
                                        <p:tgtEl>
                                          <p:spTgt spid="63"/>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63"/>
                                        </p:tgtEl>
                                        <p:attrNameLst>
                                          <p:attrName>style.visibility</p:attrName>
                                        </p:attrNameLst>
                                      </p:cBhvr>
                                      <p:to>
                                        <p:strVal val="hidden"/>
                                      </p:to>
                                    </p:set>
                                  </p:childTnLst>
                                </p:cTn>
                              </p:par>
                              <p:par>
                                <p:cTn id="43" presetID="22" presetClass="entr" presetSubtype="8"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wipe(left)">
                                      <p:cBhvr>
                                        <p:cTn id="45" dur="500"/>
                                        <p:tgtEl>
                                          <p:spTgt spid="8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wipe(left)">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left)">
                                      <p:cBhvr>
                                        <p:cTn id="55" dur="500"/>
                                        <p:tgtEl>
                                          <p:spTgt spid="8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fade">
                                      <p:cBhvr>
                                        <p:cTn id="58" dur="500"/>
                                        <p:tgtEl>
                                          <p:spTgt spid="65"/>
                                        </p:tgtEl>
                                      </p:cBhvr>
                                    </p:animEffect>
                                  </p:childTnLst>
                                </p:cTn>
                              </p:par>
                              <p:par>
                                <p:cTn id="59" presetID="26" presetClass="emph" presetSubtype="0" fill="hold" grpId="1" nodeType="withEffect">
                                  <p:stCondLst>
                                    <p:cond delay="0"/>
                                  </p:stCondLst>
                                  <p:childTnLst>
                                    <p:animEffect transition="out" filter="fade">
                                      <p:cBhvr>
                                        <p:cTn id="60" dur="500" tmFilter="0, 0; .2, .5; .8, .5; 1, 0"/>
                                        <p:tgtEl>
                                          <p:spTgt spid="65"/>
                                        </p:tgtEl>
                                      </p:cBhvr>
                                    </p:animEffect>
                                    <p:animScale>
                                      <p:cBhvr>
                                        <p:cTn id="61" dur="250" autoRev="1" fill="hold"/>
                                        <p:tgtEl>
                                          <p:spTgt spid="65"/>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2" nodeType="clickEffect">
                                  <p:stCondLst>
                                    <p:cond delay="0"/>
                                  </p:stCondLst>
                                  <p:childTnLst>
                                    <p:set>
                                      <p:cBhvr>
                                        <p:cTn id="65" dur="1" fill="hold">
                                          <p:stCondLst>
                                            <p:cond delay="0"/>
                                          </p:stCondLst>
                                        </p:cTn>
                                        <p:tgtEl>
                                          <p:spTgt spid="65"/>
                                        </p:tgtEl>
                                        <p:attrNameLst>
                                          <p:attrName>style.visibility</p:attrName>
                                        </p:attrNameLst>
                                      </p:cBhvr>
                                      <p:to>
                                        <p:strVal val="hidden"/>
                                      </p:to>
                                    </p:set>
                                  </p:childTnLst>
                                </p:cTn>
                              </p:par>
                              <p:par>
                                <p:cTn id="66" presetID="22" presetClass="entr" presetSubtype="8"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wipe(left)">
                                      <p:cBhvr>
                                        <p:cTn id="68" dur="500"/>
                                        <p:tgtEl>
                                          <p:spTgt spid="8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88"/>
                                        </p:tgtEl>
                                        <p:attrNameLst>
                                          <p:attrName>style.visibility</p:attrName>
                                        </p:attrNameLst>
                                      </p:cBhvr>
                                      <p:to>
                                        <p:strVal val="visible"/>
                                      </p:to>
                                    </p:set>
                                    <p:animEffect transition="in" filter="wipe(left)">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wipe(left)">
                                      <p:cBhvr>
                                        <p:cTn id="78" dur="500"/>
                                        <p:tgtEl>
                                          <p:spTgt spid="8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wipe(left)">
                                      <p:cBhvr>
                                        <p:cTn id="83" dur="500"/>
                                        <p:tgtEl>
                                          <p:spTgt spid="59"/>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5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90"/>
                                        </p:tgtEl>
                                        <p:attrNameLst>
                                          <p:attrName>style.visibility</p:attrName>
                                        </p:attrNameLst>
                                      </p:cBhvr>
                                      <p:to>
                                        <p:strVal val="visible"/>
                                      </p:to>
                                    </p:set>
                                    <p:animEffect transition="in" filter="wipe(left)">
                                      <p:cBhvr>
                                        <p:cTn id="92" dur="500"/>
                                        <p:tgtEl>
                                          <p:spTgt spid="9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500"/>
                                        <p:tgtEl>
                                          <p:spTgt spid="66"/>
                                        </p:tgtEl>
                                      </p:cBhvr>
                                    </p:animEffect>
                                  </p:childTnLst>
                                </p:cTn>
                              </p:par>
                              <p:par>
                                <p:cTn id="96" presetID="26" presetClass="emph" presetSubtype="0" fill="hold" grpId="1" nodeType="withEffect">
                                  <p:stCondLst>
                                    <p:cond delay="0"/>
                                  </p:stCondLst>
                                  <p:childTnLst>
                                    <p:animEffect transition="out" filter="fade">
                                      <p:cBhvr>
                                        <p:cTn id="97" dur="500" tmFilter="0, 0; .2, .5; .8, .5; 1, 0"/>
                                        <p:tgtEl>
                                          <p:spTgt spid="66"/>
                                        </p:tgtEl>
                                      </p:cBhvr>
                                    </p:animEffect>
                                    <p:animScale>
                                      <p:cBhvr>
                                        <p:cTn id="98" dur="250" autoRev="1" fill="hold"/>
                                        <p:tgtEl>
                                          <p:spTgt spid="66"/>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2" nodeType="clickEffect">
                                  <p:stCondLst>
                                    <p:cond delay="0"/>
                                  </p:stCondLst>
                                  <p:childTnLst>
                                    <p:set>
                                      <p:cBhvr>
                                        <p:cTn id="102" dur="1" fill="hold">
                                          <p:stCondLst>
                                            <p:cond delay="0"/>
                                          </p:stCondLst>
                                        </p:cTn>
                                        <p:tgtEl>
                                          <p:spTgt spid="66"/>
                                        </p:tgtEl>
                                        <p:attrNameLst>
                                          <p:attrName>style.visibility</p:attrName>
                                        </p:attrNameLst>
                                      </p:cBhvr>
                                      <p:to>
                                        <p:strVal val="hidden"/>
                                      </p:to>
                                    </p:set>
                                  </p:childTnLst>
                                </p:cTn>
                              </p:par>
                              <p:par>
                                <p:cTn id="103" presetID="22" presetClass="entr" presetSubtype="8" fill="hold" grpId="0" nodeType="withEffect">
                                  <p:stCondLst>
                                    <p:cond delay="0"/>
                                  </p:stCondLst>
                                  <p:childTnLst>
                                    <p:set>
                                      <p:cBhvr>
                                        <p:cTn id="104" dur="1" fill="hold">
                                          <p:stCondLst>
                                            <p:cond delay="0"/>
                                          </p:stCondLst>
                                        </p:cTn>
                                        <p:tgtEl>
                                          <p:spTgt spid="94"/>
                                        </p:tgtEl>
                                        <p:attrNameLst>
                                          <p:attrName>style.visibility</p:attrName>
                                        </p:attrNameLst>
                                      </p:cBhvr>
                                      <p:to>
                                        <p:strVal val="visible"/>
                                      </p:to>
                                    </p:set>
                                    <p:animEffect transition="in" filter="wipe(left)">
                                      <p:cBhvr>
                                        <p:cTn id="105" dur="500"/>
                                        <p:tgtEl>
                                          <p:spTgt spid="94"/>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08"/>
                                        </p:tgtEl>
                                        <p:attrNameLst>
                                          <p:attrName>style.visibility</p:attrName>
                                        </p:attrNameLst>
                                      </p:cBhvr>
                                      <p:to>
                                        <p:strVal val="visible"/>
                                      </p:to>
                                    </p:set>
                                    <p:animEffect transition="in" filter="wipe(left)">
                                      <p:cBhvr>
                                        <p:cTn id="110" dur="500"/>
                                        <p:tgtEl>
                                          <p:spTgt spid="10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500"/>
                                        <p:tgtEl>
                                          <p:spTgt spid="64"/>
                                        </p:tgtEl>
                                      </p:cBhvr>
                                    </p:animEffect>
                                  </p:childTnLst>
                                </p:cTn>
                              </p:par>
                              <p:par>
                                <p:cTn id="114" presetID="26" presetClass="emph" presetSubtype="0" fill="hold" grpId="1" nodeType="withEffect">
                                  <p:stCondLst>
                                    <p:cond delay="0"/>
                                  </p:stCondLst>
                                  <p:childTnLst>
                                    <p:animEffect transition="out" filter="fade">
                                      <p:cBhvr>
                                        <p:cTn id="115" dur="500" tmFilter="0, 0; .2, .5; .8, .5; 1, 0"/>
                                        <p:tgtEl>
                                          <p:spTgt spid="64"/>
                                        </p:tgtEl>
                                      </p:cBhvr>
                                    </p:animEffect>
                                    <p:animScale>
                                      <p:cBhvr>
                                        <p:cTn id="116" dur="250" autoRev="1" fill="hold"/>
                                        <p:tgtEl>
                                          <p:spTgt spid="64"/>
                                        </p:tgtEl>
                                      </p:cBhvr>
                                      <p:by x="105000" y="105000"/>
                                    </p:animScale>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67"/>
                                        </p:tgtEl>
                                        <p:attrNameLst>
                                          <p:attrName>style.visibility</p:attrName>
                                        </p:attrNameLst>
                                      </p:cBhvr>
                                      <p:to>
                                        <p:strVal val="visible"/>
                                      </p:to>
                                    </p:set>
                                    <p:animEffect transition="in" filter="wipe(left)">
                                      <p:cBhvr>
                                        <p:cTn id="121" dur="500"/>
                                        <p:tgtEl>
                                          <p:spTgt spid="67"/>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67"/>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2" nodeType="clickEffect">
                                  <p:stCondLst>
                                    <p:cond delay="0"/>
                                  </p:stCondLst>
                                  <p:childTnLst>
                                    <p:set>
                                      <p:cBhvr>
                                        <p:cTn id="129" dur="1" fill="hold">
                                          <p:stCondLst>
                                            <p:cond delay="0"/>
                                          </p:stCondLst>
                                        </p:cTn>
                                        <p:tgtEl>
                                          <p:spTgt spid="64"/>
                                        </p:tgtEl>
                                        <p:attrNameLst>
                                          <p:attrName>style.visibility</p:attrName>
                                        </p:attrNameLst>
                                      </p:cBhvr>
                                      <p:to>
                                        <p:strVal val="hidden"/>
                                      </p:to>
                                    </p:set>
                                  </p:childTnLst>
                                </p:cTn>
                              </p:par>
                              <p:par>
                                <p:cTn id="130" presetID="22" presetClass="entr" presetSubtype="8" fill="hold" grpId="0"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wipe(left)">
                                      <p:cBhvr>
                                        <p:cTn id="132" dur="500"/>
                                        <p:tgtEl>
                                          <p:spTgt spid="5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left)">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left)">
                                      <p:cBhvr>
                                        <p:cTn id="142" dur="500"/>
                                        <p:tgtEl>
                                          <p:spTgt spid="57"/>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111"/>
                                        </p:tgtEl>
                                        <p:attrNameLst>
                                          <p:attrName>style.visibility</p:attrName>
                                        </p:attrNameLst>
                                      </p:cBhvr>
                                      <p:to>
                                        <p:strVal val="visible"/>
                                      </p:to>
                                    </p:set>
                                    <p:animEffect transition="in" filter="wipe(left)">
                                      <p:cBhvr>
                                        <p:cTn id="147" dur="500"/>
                                        <p:tgtEl>
                                          <p:spTgt spid="111"/>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58"/>
                                        </p:tgtEl>
                                        <p:attrNameLst>
                                          <p:attrName>style.visibility</p:attrName>
                                        </p:attrNameLst>
                                      </p:cBhvr>
                                      <p:to>
                                        <p:strVal val="visible"/>
                                      </p:to>
                                    </p:set>
                                    <p:animEffect transition="in" filter="wipe(left)">
                                      <p:cBhvr>
                                        <p:cTn id="152" dur="500"/>
                                        <p:tgtEl>
                                          <p:spTgt spid="58"/>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12"/>
                                        </p:tgtEl>
                                        <p:attrNameLst>
                                          <p:attrName>style.visibility</p:attrName>
                                        </p:attrNameLst>
                                      </p:cBhvr>
                                      <p:to>
                                        <p:strVal val="visible"/>
                                      </p:to>
                                    </p:set>
                                    <p:animEffect transition="in" filter="wipe(left)">
                                      <p:cBhvr>
                                        <p:cTn id="157" dur="500"/>
                                        <p:tgtEl>
                                          <p:spTgt spid="112"/>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118"/>
                                        </p:tgtEl>
                                        <p:attrNameLst>
                                          <p:attrName>style.visibility</p:attrName>
                                        </p:attrNameLst>
                                      </p:cBhvr>
                                      <p:to>
                                        <p:strVal val="visible"/>
                                      </p:to>
                                    </p:set>
                                    <p:animEffect transition="in" filter="wipe(left)">
                                      <p:cBhvr>
                                        <p:cTn id="162" dur="500"/>
                                        <p:tgtEl>
                                          <p:spTgt spid="11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113"/>
                                        </p:tgtEl>
                                        <p:attrNameLst>
                                          <p:attrName>style.visibility</p:attrName>
                                        </p:attrNameLst>
                                      </p:cBhvr>
                                      <p:to>
                                        <p:strVal val="visible"/>
                                      </p:to>
                                    </p:set>
                                    <p:animEffect transition="in" filter="wipe(left)">
                                      <p:cBhvr>
                                        <p:cTn id="167" dur="500"/>
                                        <p:tgtEl>
                                          <p:spTgt spid="113"/>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17"/>
                                        </p:tgtEl>
                                        <p:attrNameLst>
                                          <p:attrName>style.visibility</p:attrName>
                                        </p:attrNameLst>
                                      </p:cBhvr>
                                      <p:to>
                                        <p:strVal val="visible"/>
                                      </p:to>
                                    </p:set>
                                    <p:animEffect transition="in" filter="wipe(left)">
                                      <p:cBhvr>
                                        <p:cTn id="172" dur="500"/>
                                        <p:tgtEl>
                                          <p:spTgt spid="11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19"/>
                                        </p:tgtEl>
                                        <p:attrNameLst>
                                          <p:attrName>style.visibility</p:attrName>
                                        </p:attrNameLst>
                                      </p:cBhvr>
                                      <p:to>
                                        <p:strVal val="visible"/>
                                      </p:to>
                                    </p:set>
                                    <p:animEffect transition="in" filter="wipe(left)">
                                      <p:cBhvr>
                                        <p:cTn id="177" dur="500"/>
                                        <p:tgtEl>
                                          <p:spTgt spid="119"/>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120"/>
                                        </p:tgtEl>
                                        <p:attrNameLst>
                                          <p:attrName>style.visibility</p:attrName>
                                        </p:attrNameLst>
                                      </p:cBhvr>
                                      <p:to>
                                        <p:strVal val="visible"/>
                                      </p:to>
                                    </p:set>
                                    <p:animEffect transition="in" filter="wipe(left)">
                                      <p:cBhvr>
                                        <p:cTn id="182" dur="500"/>
                                        <p:tgtEl>
                                          <p:spTgt spid="120"/>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138"/>
                                        </p:tgtEl>
                                        <p:attrNameLst>
                                          <p:attrName>style.visibility</p:attrName>
                                        </p:attrNameLst>
                                      </p:cBhvr>
                                      <p:to>
                                        <p:strVal val="visible"/>
                                      </p:to>
                                    </p:set>
                                    <p:animEffect transition="in" filter="wipe(left)">
                                      <p:cBhvr>
                                        <p:cTn id="187" dur="500"/>
                                        <p:tgtEl>
                                          <p:spTgt spid="138"/>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121"/>
                                        </p:tgtEl>
                                        <p:attrNameLst>
                                          <p:attrName>style.visibility</p:attrName>
                                        </p:attrNameLst>
                                      </p:cBhvr>
                                      <p:to>
                                        <p:strVal val="visible"/>
                                      </p:to>
                                    </p:set>
                                    <p:animEffect transition="in" filter="wipe(left)">
                                      <p:cBhvr>
                                        <p:cTn id="192" dur="500"/>
                                        <p:tgtEl>
                                          <p:spTgt spid="121"/>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122"/>
                                        </p:tgtEl>
                                        <p:attrNameLst>
                                          <p:attrName>style.visibility</p:attrName>
                                        </p:attrNameLst>
                                      </p:cBhvr>
                                      <p:to>
                                        <p:strVal val="visible"/>
                                      </p:to>
                                    </p:set>
                                    <p:animEffect transition="in" filter="wipe(left)">
                                      <p:cBhvr>
                                        <p:cTn id="197" dur="500"/>
                                        <p:tgtEl>
                                          <p:spTgt spid="122"/>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139"/>
                                        </p:tgtEl>
                                        <p:attrNameLst>
                                          <p:attrName>style.visibility</p:attrName>
                                        </p:attrNameLst>
                                      </p:cBhvr>
                                      <p:to>
                                        <p:strVal val="visible"/>
                                      </p:to>
                                    </p:set>
                                    <p:animEffect transition="in" filter="wipe(left)">
                                      <p:cBhvr>
                                        <p:cTn id="202" dur="500"/>
                                        <p:tgtEl>
                                          <p:spTgt spid="13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142"/>
                                        </p:tgtEl>
                                        <p:attrNameLst>
                                          <p:attrName>style.visibility</p:attrName>
                                        </p:attrNameLst>
                                      </p:cBhvr>
                                      <p:to>
                                        <p:strVal val="visible"/>
                                      </p:to>
                                    </p:set>
                                    <p:animEffect transition="in" filter="wipe(left)">
                                      <p:cBhvr>
                                        <p:cTn id="207" dur="500"/>
                                        <p:tgtEl>
                                          <p:spTgt spid="142"/>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140"/>
                                        </p:tgtEl>
                                        <p:attrNameLst>
                                          <p:attrName>style.visibility</p:attrName>
                                        </p:attrNameLst>
                                      </p:cBhvr>
                                      <p:to>
                                        <p:strVal val="visible"/>
                                      </p:to>
                                    </p:set>
                                    <p:animEffect transition="in" filter="wipe(left)">
                                      <p:cBhvr>
                                        <p:cTn id="212" dur="500"/>
                                        <p:tgtEl>
                                          <p:spTgt spid="140"/>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141"/>
                                        </p:tgtEl>
                                        <p:attrNameLst>
                                          <p:attrName>style.visibility</p:attrName>
                                        </p:attrNameLst>
                                      </p:cBhvr>
                                      <p:to>
                                        <p:strVal val="visible"/>
                                      </p:to>
                                    </p:set>
                                    <p:animEffect transition="in" filter="wipe(left)">
                                      <p:cBhvr>
                                        <p:cTn id="217" dur="500"/>
                                        <p:tgtEl>
                                          <p:spTgt spid="14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1" fill="hold" nodeType="clickEffect">
                                  <p:stCondLst>
                                    <p:cond delay="0"/>
                                  </p:stCondLst>
                                  <p:childTnLst>
                                    <p:set>
                                      <p:cBhvr>
                                        <p:cTn id="221" dur="1" fill="hold">
                                          <p:stCondLst>
                                            <p:cond delay="0"/>
                                          </p:stCondLst>
                                        </p:cTn>
                                        <p:tgtEl>
                                          <p:spTgt spid="62"/>
                                        </p:tgtEl>
                                        <p:attrNameLst>
                                          <p:attrName>style.visibility</p:attrName>
                                        </p:attrNameLst>
                                      </p:cBhvr>
                                      <p:to>
                                        <p:strVal val="visible"/>
                                      </p:to>
                                    </p:set>
                                    <p:animEffect transition="in" filter="wipe(up)">
                                      <p:cBhvr>
                                        <p:cTn id="222" dur="500"/>
                                        <p:tgtEl>
                                          <p:spTgt spid="62"/>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149"/>
                                        </p:tgtEl>
                                        <p:attrNameLst>
                                          <p:attrName>style.visibility</p:attrName>
                                        </p:attrNameLst>
                                      </p:cBhvr>
                                      <p:to>
                                        <p:strVal val="visible"/>
                                      </p:to>
                                    </p:set>
                                    <p:animEffect transition="in" filter="wipe(left)">
                                      <p:cBhvr>
                                        <p:cTn id="227" dur="500"/>
                                        <p:tgtEl>
                                          <p:spTgt spid="149"/>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173"/>
                                        </p:tgtEl>
                                        <p:attrNameLst>
                                          <p:attrName>style.visibility</p:attrName>
                                        </p:attrNameLst>
                                      </p:cBhvr>
                                      <p:to>
                                        <p:strVal val="visible"/>
                                      </p:to>
                                    </p:set>
                                    <p:animEffect transition="in" filter="wipe(left)">
                                      <p:cBhvr>
                                        <p:cTn id="232" dur="500"/>
                                        <p:tgtEl>
                                          <p:spTgt spid="173"/>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150"/>
                                        </p:tgtEl>
                                        <p:attrNameLst>
                                          <p:attrName>style.visibility</p:attrName>
                                        </p:attrNameLst>
                                      </p:cBhvr>
                                      <p:to>
                                        <p:strVal val="visible"/>
                                      </p:to>
                                    </p:set>
                                    <p:animEffect transition="in" filter="wipe(left)">
                                      <p:cBhvr>
                                        <p:cTn id="237" dur="500"/>
                                        <p:tgtEl>
                                          <p:spTgt spid="15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151"/>
                                        </p:tgtEl>
                                        <p:attrNameLst>
                                          <p:attrName>style.visibility</p:attrName>
                                        </p:attrNameLst>
                                      </p:cBhvr>
                                      <p:to>
                                        <p:strVal val="visible"/>
                                      </p:to>
                                    </p:set>
                                    <p:animEffect transition="in" filter="wipe(left)">
                                      <p:cBhvr>
                                        <p:cTn id="242" dur="500"/>
                                        <p:tgtEl>
                                          <p:spTgt spid="151"/>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8" fill="hold" grpId="0" nodeType="clickEffect">
                                  <p:stCondLst>
                                    <p:cond delay="0"/>
                                  </p:stCondLst>
                                  <p:childTnLst>
                                    <p:set>
                                      <p:cBhvr>
                                        <p:cTn id="246" dur="1" fill="hold">
                                          <p:stCondLst>
                                            <p:cond delay="0"/>
                                          </p:stCondLst>
                                        </p:cTn>
                                        <p:tgtEl>
                                          <p:spTgt spid="179"/>
                                        </p:tgtEl>
                                        <p:attrNameLst>
                                          <p:attrName>style.visibility</p:attrName>
                                        </p:attrNameLst>
                                      </p:cBhvr>
                                      <p:to>
                                        <p:strVal val="visible"/>
                                      </p:to>
                                    </p:set>
                                    <p:animEffect transition="in" filter="wipe(left)">
                                      <p:cBhvr>
                                        <p:cTn id="247" dur="500"/>
                                        <p:tgtEl>
                                          <p:spTgt spid="179"/>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178"/>
                                        </p:tgtEl>
                                        <p:attrNameLst>
                                          <p:attrName>style.visibility</p:attrName>
                                        </p:attrNameLst>
                                      </p:cBhvr>
                                      <p:to>
                                        <p:strVal val="visible"/>
                                      </p:to>
                                    </p:set>
                                    <p:animEffect transition="in" filter="wipe(left)">
                                      <p:cBhvr>
                                        <p:cTn id="252" dur="500"/>
                                        <p:tgtEl>
                                          <p:spTgt spid="178"/>
                                        </p:tgtEl>
                                      </p:cBhvr>
                                    </p:animEffect>
                                  </p:childTnLst>
                                </p:cTn>
                              </p:par>
                            </p:childTnLst>
                          </p:cTn>
                        </p:par>
                        <p:par>
                          <p:cTn id="253" fill="hold">
                            <p:stCondLst>
                              <p:cond delay="500"/>
                            </p:stCondLst>
                            <p:childTnLst>
                              <p:par>
                                <p:cTn id="254" presetID="22" presetClass="entr" presetSubtype="8" fill="hold" nodeType="afterEffect">
                                  <p:stCondLst>
                                    <p:cond delay="0"/>
                                  </p:stCondLst>
                                  <p:childTnLst>
                                    <p:set>
                                      <p:cBhvr>
                                        <p:cTn id="255" dur="1" fill="hold">
                                          <p:stCondLst>
                                            <p:cond delay="0"/>
                                          </p:stCondLst>
                                        </p:cTn>
                                        <p:tgtEl>
                                          <p:spTgt spid="174"/>
                                        </p:tgtEl>
                                        <p:attrNameLst>
                                          <p:attrName>style.visibility</p:attrName>
                                        </p:attrNameLst>
                                      </p:cBhvr>
                                      <p:to>
                                        <p:strVal val="visible"/>
                                      </p:to>
                                    </p:set>
                                    <p:animEffect transition="in" filter="wipe(left)">
                                      <p:cBhvr>
                                        <p:cTn id="256" dur="500"/>
                                        <p:tgtEl>
                                          <p:spTgt spid="174"/>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182"/>
                                        </p:tgtEl>
                                        <p:attrNameLst>
                                          <p:attrName>style.visibility</p:attrName>
                                        </p:attrNameLst>
                                      </p:cBhvr>
                                      <p:to>
                                        <p:strVal val="visible"/>
                                      </p:to>
                                    </p:set>
                                    <p:animEffect transition="in" filter="wipe(left)">
                                      <p:cBhvr>
                                        <p:cTn id="261" dur="500"/>
                                        <p:tgtEl>
                                          <p:spTgt spid="182"/>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181"/>
                                        </p:tgtEl>
                                        <p:attrNameLst>
                                          <p:attrName>style.visibility</p:attrName>
                                        </p:attrNameLst>
                                      </p:cBhvr>
                                      <p:to>
                                        <p:strVal val="visible"/>
                                      </p:to>
                                    </p:set>
                                    <p:animEffect transition="in" filter="wipe(left)">
                                      <p:cBhvr>
                                        <p:cTn id="266" dur="500"/>
                                        <p:tgtEl>
                                          <p:spTgt spid="181"/>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grpId="0" nodeType="clickEffect">
                                  <p:stCondLst>
                                    <p:cond delay="0"/>
                                  </p:stCondLst>
                                  <p:childTnLst>
                                    <p:set>
                                      <p:cBhvr>
                                        <p:cTn id="270" dur="1" fill="hold">
                                          <p:stCondLst>
                                            <p:cond delay="0"/>
                                          </p:stCondLst>
                                        </p:cTn>
                                        <p:tgtEl>
                                          <p:spTgt spid="180"/>
                                        </p:tgtEl>
                                        <p:attrNameLst>
                                          <p:attrName>style.visibility</p:attrName>
                                        </p:attrNameLst>
                                      </p:cBhvr>
                                      <p:to>
                                        <p:strVal val="visible"/>
                                      </p:to>
                                    </p:set>
                                    <p:animEffect transition="in" filter="wipe(left)">
                                      <p:cBhvr>
                                        <p:cTn id="271" dur="500"/>
                                        <p:tgtEl>
                                          <p:spTgt spid="180"/>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60"/>
                                        </p:tgtEl>
                                        <p:attrNameLst>
                                          <p:attrName>style.visibility</p:attrName>
                                        </p:attrNameLst>
                                      </p:cBhvr>
                                      <p:to>
                                        <p:strVal val="visible"/>
                                      </p:to>
                                    </p:set>
                                    <p:animEffect transition="in" filter="wipe(left)">
                                      <p:cBhvr>
                                        <p:cTn id="276" dur="500"/>
                                        <p:tgtEl>
                                          <p:spTgt spid="60"/>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8" fill="hold" grpId="0" nodeType="clickEffect">
                                  <p:stCondLst>
                                    <p:cond delay="0"/>
                                  </p:stCondLst>
                                  <p:childTnLst>
                                    <p:set>
                                      <p:cBhvr>
                                        <p:cTn id="280" dur="1" fill="hold">
                                          <p:stCondLst>
                                            <p:cond delay="0"/>
                                          </p:stCondLst>
                                        </p:cTn>
                                        <p:tgtEl>
                                          <p:spTgt spid="61"/>
                                        </p:tgtEl>
                                        <p:attrNameLst>
                                          <p:attrName>style.visibility</p:attrName>
                                        </p:attrNameLst>
                                      </p:cBhvr>
                                      <p:to>
                                        <p:strVal val="visible"/>
                                      </p:to>
                                    </p:set>
                                    <p:animEffect transition="in" filter="wipe(left)">
                                      <p:cBhvr>
                                        <p:cTn id="28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1" grpId="0"/>
      <p:bldP spid="82" grpId="0"/>
      <p:bldP spid="83" grpId="0"/>
      <p:bldP spid="84" grpId="0"/>
      <p:bldP spid="85" grpId="0"/>
      <p:bldP spid="86" grpId="0"/>
      <p:bldP spid="87" grpId="0"/>
      <p:bldP spid="88" grpId="0"/>
      <p:bldP spid="89" grpId="0"/>
      <p:bldP spid="90" grpId="0"/>
      <p:bldP spid="94" grpId="0"/>
      <p:bldP spid="108" grpId="0"/>
      <p:bldP spid="111" grpId="0"/>
      <p:bldP spid="112" grpId="0"/>
      <p:bldP spid="113" grpId="0"/>
      <p:bldP spid="117" grpId="0"/>
      <p:bldP spid="118" grpId="0"/>
      <p:bldP spid="119" grpId="0"/>
      <p:bldP spid="120" grpId="0"/>
      <p:bldP spid="121" grpId="0"/>
      <p:bldP spid="122" grpId="0"/>
      <p:bldP spid="138" grpId="0"/>
      <p:bldP spid="139" grpId="0"/>
      <p:bldP spid="140" grpId="0"/>
      <p:bldP spid="141" grpId="0"/>
      <p:bldP spid="142" grpId="0"/>
      <p:bldP spid="149" grpId="0"/>
      <p:bldP spid="150" grpId="0"/>
      <p:bldP spid="151" grpId="0"/>
      <p:bldP spid="173" grpId="0"/>
      <p:bldP spid="178" grpId="0"/>
      <p:bldP spid="179" grpId="0"/>
      <p:bldP spid="180" grpId="0"/>
      <p:bldP spid="181" grpId="0"/>
      <p:bldP spid="182" grpId="0"/>
      <p:bldP spid="55" grpId="0" animBg="1"/>
      <p:bldP spid="56" grpId="0" animBg="1"/>
      <p:bldP spid="57" grpId="0" animBg="1"/>
      <p:bldP spid="61" grpId="0" animBg="1"/>
      <p:bldP spid="58" grpId="0" animBg="1"/>
      <p:bldP spid="63" grpId="0" animBg="1"/>
      <p:bldP spid="63" grpId="1" animBg="1"/>
      <p:bldP spid="63" grpId="2" animBg="1"/>
      <p:bldP spid="64" grpId="0" animBg="1"/>
      <p:bldP spid="64" grpId="1" animBg="1"/>
      <p:bldP spid="64" grpId="2" animBg="1"/>
      <p:bldP spid="65" grpId="0" animBg="1"/>
      <p:bldP spid="65" grpId="1" animBg="1"/>
      <p:bldP spid="65" grpId="2" animBg="1"/>
      <p:bldP spid="66" grpId="0" animBg="1"/>
      <p:bldP spid="66" grpId="1" animBg="1"/>
      <p:bldP spid="66" grpId="2" animBg="1"/>
      <p:bldP spid="59" grpId="0" animBg="1"/>
      <p:bldP spid="59" grpId="1" animBg="1"/>
      <p:bldP spid="67" grpId="0" animBg="1"/>
      <p:bldP spid="67" grpId="1" animBg="1"/>
      <p:bldP spid="6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299524"/>
            <a:ext cx="7463198" cy="1357826"/>
            <a:chOff x="194902" y="299524"/>
            <a:chExt cx="7463198" cy="1357826"/>
          </a:xfrm>
        </p:grpSpPr>
        <p:sp>
          <p:nvSpPr>
            <p:cNvPr id="5" name="Rounded Rectangle 4"/>
            <p:cNvSpPr/>
            <p:nvPr/>
          </p:nvSpPr>
          <p:spPr>
            <a:xfrm>
              <a:off x="667090" y="299524"/>
              <a:ext cx="6991010" cy="1357826"/>
            </a:xfrm>
            <a:prstGeom prst="roundRect">
              <a:avLst>
                <a:gd name="adj" fmla="val 8249"/>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02" y="362781"/>
              <a:ext cx="879363" cy="1231313"/>
            </a:xfrm>
            <a:prstGeom prst="rect">
              <a:avLst/>
            </a:prstGeom>
          </p:spPr>
        </p:pic>
        <p:sp>
          <p:nvSpPr>
            <p:cNvPr id="9" name="TextBox 8"/>
            <p:cNvSpPr txBox="1"/>
            <p:nvPr/>
          </p:nvSpPr>
          <p:spPr>
            <a:xfrm>
              <a:off x="1085850" y="316718"/>
              <a:ext cx="6549390" cy="1323439"/>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State the law of conservation of momentum. Prove this law by taking the case of collision of two bodies.</a:t>
              </a:r>
            </a:p>
            <a:p>
              <a:pPr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Or</a:t>
              </a:r>
            </a:p>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State the law of conservation of momentum. Write the equation describing the principal.</a:t>
              </a:r>
              <a:endParaRPr lang="en-IN" sz="1600" b="1" dirty="0"/>
            </a:p>
          </p:txBody>
        </p:sp>
      </p:grpSp>
      <p:sp>
        <p:nvSpPr>
          <p:cNvPr id="10" name="TextBox 9"/>
          <p:cNvSpPr txBox="1"/>
          <p:nvPr/>
        </p:nvSpPr>
        <p:spPr>
          <a:xfrm>
            <a:off x="254000" y="1690926"/>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47158" y="1786176"/>
            <a:ext cx="7639642" cy="1077218"/>
          </a:xfrm>
          <a:prstGeom prst="rect">
            <a:avLst/>
          </a:prstGeom>
          <a:noFill/>
        </p:spPr>
        <p:txBody>
          <a:bodyPr wrap="square" rtlCol="0">
            <a:spAutoFit/>
          </a:bodyPr>
          <a:lstStyle/>
          <a:p>
            <a:pPr algn="just"/>
            <a:r>
              <a:rPr lang="en-US" sz="1600" b="1" u="sng"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Law of conservation of momentum</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US" sz="16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This law states that if a number of bodies are interacting with each other (i.e., exerting forces on each other), their total momentum remains conserved before and after the interaction, provided there is no external force acting on them.</a:t>
            </a:r>
            <a:endParaRPr lang="en-IN" sz="1600" b="1" dirty="0"/>
          </a:p>
        </p:txBody>
      </p:sp>
      <p:sp>
        <p:nvSpPr>
          <p:cNvPr id="13" name="TextBox 12"/>
          <p:cNvSpPr txBox="1"/>
          <p:nvPr/>
        </p:nvSpPr>
        <p:spPr>
          <a:xfrm>
            <a:off x="1049216" y="2866132"/>
            <a:ext cx="7639642" cy="830997"/>
          </a:xfrm>
          <a:prstGeom prst="rect">
            <a:avLst/>
          </a:prstGeom>
          <a:noFill/>
        </p:spPr>
        <p:txBody>
          <a:bodyPr wrap="square" rtlCol="0">
            <a:spAutoFit/>
          </a:bodyPr>
          <a:lstStyle/>
          <a:p>
            <a:pPr algn="just"/>
            <a:r>
              <a:rPr lang="en-US" sz="1600" b="1" u="sng"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Derivation from Newton’s second law of motion</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US" sz="16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Let p</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a:t>
            </a:r>
            <a:r>
              <a:rPr lang="en-US" sz="16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and p</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2</a:t>
            </a:r>
            <a:r>
              <a:rPr lang="en-US" sz="16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represent the sum of momenta of a group of objects before and after collision, respectively. Let t be the time elapsed during the collision.</a:t>
            </a:r>
            <a:endParaRPr lang="en-IN" sz="1600" b="1" dirty="0"/>
          </a:p>
        </p:txBody>
      </p:sp>
      <p:sp>
        <p:nvSpPr>
          <p:cNvPr id="14" name="TextBox 13"/>
          <p:cNvSpPr txBox="1"/>
          <p:nvPr/>
        </p:nvSpPr>
        <p:spPr>
          <a:xfrm>
            <a:off x="1049216" y="3654545"/>
            <a:ext cx="5166946" cy="338554"/>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According to Newton’s second law of motion,</a:t>
            </a:r>
            <a:endParaRPr lang="en-IN" sz="1600" b="1" dirty="0"/>
          </a:p>
        </p:txBody>
      </p:sp>
      <p:sp>
        <p:nvSpPr>
          <p:cNvPr id="16" name="TextBox 15"/>
          <p:cNvSpPr txBox="1"/>
          <p:nvPr/>
        </p:nvSpPr>
        <p:spPr>
          <a:xfrm>
            <a:off x="1049217" y="3944764"/>
            <a:ext cx="1465384" cy="584775"/>
          </a:xfrm>
          <a:prstGeom prst="rect">
            <a:avLst/>
          </a:prstGeom>
          <a:noFill/>
        </p:spPr>
        <p:txBody>
          <a:bodyPr wrap="square" rtlCol="0">
            <a:spAutoFit/>
          </a:bodyPr>
          <a:lstStyle/>
          <a:p>
            <a:pPr algn="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External force</a:t>
            </a:r>
            <a:endParaRPr lang="en-IN" sz="1600" b="1" dirty="0"/>
          </a:p>
        </p:txBody>
      </p:sp>
      <p:sp>
        <p:nvSpPr>
          <p:cNvPr id="17" name="TextBox 16"/>
          <p:cNvSpPr txBox="1"/>
          <p:nvPr/>
        </p:nvSpPr>
        <p:spPr>
          <a:xfrm>
            <a:off x="2526324" y="3944764"/>
            <a:ext cx="3522784" cy="338554"/>
          </a:xfrm>
          <a:prstGeom prst="rect">
            <a:avLst/>
          </a:prstGeom>
          <a:noFill/>
        </p:spPr>
        <p:txBody>
          <a:bodyPr wrap="square" rtlCol="0">
            <a:spAutoFit/>
          </a:bodyPr>
          <a:lstStyle/>
          <a:p>
            <a:pPr marL="342900" indent="-342900" algn="just"/>
            <a:r>
              <a:rPr lang="en-IN"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Rate </a:t>
            </a:r>
            <a:r>
              <a:rPr lang="en-IN"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of change of momentum</a:t>
            </a:r>
          </a:p>
        </p:txBody>
      </p:sp>
      <p:sp>
        <p:nvSpPr>
          <p:cNvPr id="18" name="TextBox 17"/>
          <p:cNvSpPr txBox="1"/>
          <p:nvPr/>
        </p:nvSpPr>
        <p:spPr>
          <a:xfrm>
            <a:off x="2066192" y="4380745"/>
            <a:ext cx="448408" cy="338554"/>
          </a:xfrm>
          <a:prstGeom prst="rect">
            <a:avLst/>
          </a:prstGeom>
          <a:noFill/>
        </p:spPr>
        <p:txBody>
          <a:bodyPr wrap="square" rtlCol="0">
            <a:spAutoFit/>
          </a:bodyPr>
          <a:lstStyle/>
          <a:p>
            <a:pPr algn="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a:t>
            </a:r>
            <a:endParaRPr lang="en-IN" sz="1600" b="1" dirty="0"/>
          </a:p>
        </p:txBody>
      </p:sp>
      <p:sp>
        <p:nvSpPr>
          <p:cNvPr id="19" name="TextBox 18"/>
          <p:cNvSpPr txBox="1"/>
          <p:nvPr/>
        </p:nvSpPr>
        <p:spPr>
          <a:xfrm>
            <a:off x="2526323" y="4380745"/>
            <a:ext cx="296008" cy="338554"/>
          </a:xfrm>
          <a:prstGeom prst="rect">
            <a:avLst/>
          </a:prstGeom>
          <a:noFill/>
        </p:spPr>
        <p:txBody>
          <a:bodyPr wrap="square" rtlCol="0">
            <a:spAutoFit/>
          </a:bodyPr>
          <a:lstStyle/>
          <a:p>
            <a:pPr marL="342900" indent="-342900" algn="just"/>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nvGrpSpPr>
          <p:cNvPr id="20" name="Group 19"/>
          <p:cNvGrpSpPr/>
          <p:nvPr/>
        </p:nvGrpSpPr>
        <p:grpSpPr>
          <a:xfrm>
            <a:off x="2810608" y="4236430"/>
            <a:ext cx="868117" cy="671144"/>
            <a:chOff x="3070471" y="1405302"/>
            <a:chExt cx="868117" cy="671144"/>
          </a:xfrm>
        </p:grpSpPr>
        <p:sp>
          <p:nvSpPr>
            <p:cNvPr id="21" name="TextBox 20"/>
            <p:cNvSpPr txBox="1"/>
            <p:nvPr/>
          </p:nvSpPr>
          <p:spPr>
            <a:xfrm>
              <a:off x="3070471" y="1405302"/>
              <a:ext cx="868117"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p</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2</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 p</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a:t>
              </a:r>
              <a:endParaRPr lang="en-IN" sz="1600" b="1" baseline="-25000" dirty="0"/>
            </a:p>
          </p:txBody>
        </p:sp>
        <p:sp>
          <p:nvSpPr>
            <p:cNvPr id="22" name="TextBox 21"/>
            <p:cNvSpPr txBox="1"/>
            <p:nvPr/>
          </p:nvSpPr>
          <p:spPr>
            <a:xfrm>
              <a:off x="3323792" y="1737892"/>
              <a:ext cx="361475"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a:t>
              </a:r>
              <a:endParaRPr lang="en-IN" sz="1600" b="1" dirty="0"/>
            </a:p>
          </p:txBody>
        </p:sp>
        <p:cxnSp>
          <p:nvCxnSpPr>
            <p:cNvPr id="23" name="Straight Connector 22"/>
            <p:cNvCxnSpPr/>
            <p:nvPr/>
          </p:nvCxnSpPr>
          <p:spPr>
            <a:xfrm flipV="1">
              <a:off x="3170502" y="1743856"/>
              <a:ext cx="66805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572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iterate type="lt">
                                    <p:tmPct val="10000"/>
                                  </p:iterate>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6" grpId="0"/>
      <p:bldP spid="17" grpId="0"/>
      <p:bldP spid="18" grpId="0"/>
      <p:bldP spid="1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299524"/>
            <a:ext cx="7463198" cy="1357826"/>
            <a:chOff x="194902" y="299524"/>
            <a:chExt cx="7463198" cy="1357826"/>
          </a:xfrm>
        </p:grpSpPr>
        <p:sp>
          <p:nvSpPr>
            <p:cNvPr id="5" name="Rounded Rectangle 4"/>
            <p:cNvSpPr/>
            <p:nvPr/>
          </p:nvSpPr>
          <p:spPr>
            <a:xfrm>
              <a:off x="667090" y="299524"/>
              <a:ext cx="6991010" cy="1357826"/>
            </a:xfrm>
            <a:prstGeom prst="roundRect">
              <a:avLst>
                <a:gd name="adj" fmla="val 8249"/>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02" y="362781"/>
              <a:ext cx="879363" cy="1231313"/>
            </a:xfrm>
            <a:prstGeom prst="rect">
              <a:avLst/>
            </a:prstGeom>
          </p:spPr>
        </p:pic>
        <p:sp>
          <p:nvSpPr>
            <p:cNvPr id="9" name="TextBox 8"/>
            <p:cNvSpPr txBox="1"/>
            <p:nvPr/>
          </p:nvSpPr>
          <p:spPr>
            <a:xfrm>
              <a:off x="1085850" y="316718"/>
              <a:ext cx="6549390" cy="1323439"/>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State the law of conservation of momentum. Prove this law by taking the case of collision of two bodies.</a:t>
              </a:r>
            </a:p>
            <a:p>
              <a:pPr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Or</a:t>
              </a:r>
            </a:p>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State the law of conservation of momentum. Write the equation describing the principal.</a:t>
              </a:r>
              <a:endParaRPr lang="en-IN" sz="1600" b="1" dirty="0"/>
            </a:p>
          </p:txBody>
        </p:sp>
      </p:grpSp>
      <p:sp>
        <p:nvSpPr>
          <p:cNvPr id="10" name="TextBox 9"/>
          <p:cNvSpPr txBox="1"/>
          <p:nvPr/>
        </p:nvSpPr>
        <p:spPr>
          <a:xfrm>
            <a:off x="254000" y="1690926"/>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4" name="TextBox 13"/>
          <p:cNvSpPr txBox="1"/>
          <p:nvPr/>
        </p:nvSpPr>
        <p:spPr>
          <a:xfrm>
            <a:off x="1049216" y="1765790"/>
            <a:ext cx="627184" cy="338554"/>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Or </a:t>
            </a:r>
            <a:endParaRPr lang="en-IN" sz="1600" b="1" dirty="0"/>
          </a:p>
        </p:txBody>
      </p:sp>
      <p:sp>
        <p:nvSpPr>
          <p:cNvPr id="16" name="TextBox 15"/>
          <p:cNvSpPr txBox="1"/>
          <p:nvPr/>
        </p:nvSpPr>
        <p:spPr>
          <a:xfrm>
            <a:off x="1049217" y="2056009"/>
            <a:ext cx="5219698" cy="338554"/>
          </a:xfrm>
          <a:prstGeom prst="rect">
            <a:avLst/>
          </a:prstGeom>
          <a:noFill/>
        </p:spPr>
        <p:txBody>
          <a:bodyPr wrap="square" rtlCol="0">
            <a:spAutoFit/>
          </a:bodyPr>
          <a:lstStyle/>
          <a:p>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If there is no external force, that is F = 0, then</a:t>
            </a:r>
            <a:endParaRPr lang="en-IN" sz="1600" b="1" dirty="0"/>
          </a:p>
        </p:txBody>
      </p:sp>
      <p:sp>
        <p:nvSpPr>
          <p:cNvPr id="18" name="TextBox 17"/>
          <p:cNvSpPr txBox="1"/>
          <p:nvPr/>
        </p:nvSpPr>
        <p:spPr>
          <a:xfrm>
            <a:off x="2751992" y="2537996"/>
            <a:ext cx="336895" cy="338554"/>
          </a:xfrm>
          <a:prstGeom prst="rect">
            <a:avLst/>
          </a:prstGeom>
          <a:noFill/>
        </p:spPr>
        <p:txBody>
          <a:bodyPr wrap="square" rtlCol="0">
            <a:spAutoFit/>
          </a:bodyPr>
          <a:lstStyle/>
          <a:p>
            <a:pPr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0</a:t>
            </a:r>
            <a:endParaRPr lang="en-IN" sz="1600" b="1" dirty="0"/>
          </a:p>
        </p:txBody>
      </p:sp>
      <p:sp>
        <p:nvSpPr>
          <p:cNvPr id="19" name="TextBox 18"/>
          <p:cNvSpPr txBox="1"/>
          <p:nvPr/>
        </p:nvSpPr>
        <p:spPr>
          <a:xfrm>
            <a:off x="2488224" y="2537996"/>
            <a:ext cx="296008" cy="338554"/>
          </a:xfrm>
          <a:prstGeom prst="rect">
            <a:avLst/>
          </a:prstGeom>
          <a:noFill/>
        </p:spPr>
        <p:txBody>
          <a:bodyPr wrap="square" rtlCol="0">
            <a:spAutoFit/>
          </a:bodyPr>
          <a:lstStyle/>
          <a:p>
            <a:pPr marL="342900" indent="-342900" algn="just"/>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nvGrpSpPr>
          <p:cNvPr id="20" name="Group 19"/>
          <p:cNvGrpSpPr/>
          <p:nvPr/>
        </p:nvGrpSpPr>
        <p:grpSpPr>
          <a:xfrm>
            <a:off x="1676400" y="2347675"/>
            <a:ext cx="868117" cy="671144"/>
            <a:chOff x="3070471" y="1405302"/>
            <a:chExt cx="868117" cy="671144"/>
          </a:xfrm>
        </p:grpSpPr>
        <p:sp>
          <p:nvSpPr>
            <p:cNvPr id="21" name="TextBox 20"/>
            <p:cNvSpPr txBox="1"/>
            <p:nvPr/>
          </p:nvSpPr>
          <p:spPr>
            <a:xfrm>
              <a:off x="3070471" y="1405302"/>
              <a:ext cx="868117"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p</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2</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 p</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a:t>
              </a:r>
              <a:endParaRPr lang="en-IN" sz="1600" b="1" baseline="-25000" dirty="0"/>
            </a:p>
          </p:txBody>
        </p:sp>
        <p:sp>
          <p:nvSpPr>
            <p:cNvPr id="22" name="TextBox 21"/>
            <p:cNvSpPr txBox="1"/>
            <p:nvPr/>
          </p:nvSpPr>
          <p:spPr>
            <a:xfrm>
              <a:off x="3323792" y="1737892"/>
              <a:ext cx="361475"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a:t>
              </a:r>
              <a:endParaRPr lang="en-IN" sz="1600" b="1" dirty="0"/>
            </a:p>
          </p:txBody>
        </p:sp>
        <p:cxnSp>
          <p:nvCxnSpPr>
            <p:cNvPr id="23" name="Straight Connector 22"/>
            <p:cNvCxnSpPr/>
            <p:nvPr/>
          </p:nvCxnSpPr>
          <p:spPr>
            <a:xfrm flipV="1">
              <a:off x="3170502" y="1743856"/>
              <a:ext cx="66805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058009" y="2995248"/>
            <a:ext cx="627184" cy="338554"/>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Or </a:t>
            </a:r>
            <a:endParaRPr lang="en-IN" sz="1600" b="1" dirty="0"/>
          </a:p>
        </p:txBody>
      </p:sp>
      <p:sp>
        <p:nvSpPr>
          <p:cNvPr id="25" name="TextBox 24"/>
          <p:cNvSpPr txBox="1"/>
          <p:nvPr/>
        </p:nvSpPr>
        <p:spPr>
          <a:xfrm>
            <a:off x="2013438" y="2995248"/>
            <a:ext cx="460130" cy="338554"/>
          </a:xfrm>
          <a:prstGeom prst="rect">
            <a:avLst/>
          </a:prstGeom>
          <a:noFill/>
        </p:spPr>
        <p:txBody>
          <a:bodyPr wrap="square" rtlCol="0">
            <a:spAutoFit/>
          </a:bodyPr>
          <a:lstStyle/>
          <a:p>
            <a:pPr algn="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p</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a:t>
            </a:r>
            <a:endParaRPr lang="en-IN" sz="1600" b="1" baseline="-25000" dirty="0"/>
          </a:p>
        </p:txBody>
      </p:sp>
      <p:sp>
        <p:nvSpPr>
          <p:cNvPr id="26" name="TextBox 25"/>
          <p:cNvSpPr txBox="1"/>
          <p:nvPr/>
        </p:nvSpPr>
        <p:spPr>
          <a:xfrm>
            <a:off x="2485292" y="2995248"/>
            <a:ext cx="715108" cy="338554"/>
          </a:xfrm>
          <a:prstGeom prst="rect">
            <a:avLst/>
          </a:prstGeom>
          <a:noFill/>
        </p:spPr>
        <p:txBody>
          <a:bodyPr wrap="square" rtlCol="0">
            <a:spAutoFit/>
          </a:bodyPr>
          <a:lstStyle/>
          <a:p>
            <a:pPr marL="228600" indent="-228600" algn="just"/>
            <a:r>
              <a:rPr lang="en-IN"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p</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2</a:t>
            </a:r>
            <a:endParaRPr lang="en-IN" sz="1600" b="1" baseline="-25000"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27" name="TextBox 26"/>
          <p:cNvSpPr txBox="1"/>
          <p:nvPr/>
        </p:nvSpPr>
        <p:spPr>
          <a:xfrm>
            <a:off x="1049216" y="3409950"/>
            <a:ext cx="6564922" cy="830997"/>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Hence in the absence of an external force, the total momentum of a group of objects remains unchanged or conserved during the collision. This is the law of conservation of momentum.</a:t>
            </a:r>
            <a:endParaRPr lang="en-IN" sz="1600" b="1" dirty="0"/>
          </a:p>
        </p:txBody>
      </p:sp>
    </p:spTree>
    <p:extLst>
      <p:ext uri="{BB962C8B-B14F-4D97-AF65-F5344CB8AC3E}">
        <p14:creationId xmlns:p14="http://schemas.microsoft.com/office/powerpoint/2010/main" val="304471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iterate type="lt">
                                    <p:tmPct val="10000"/>
                                  </p:iterate>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
                                  </p:iterate>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10000"/>
                                  </p:iterate>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type="lt">
                                    <p:tmPct val="10000"/>
                                  </p:iterate>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iterate type="lt">
                                    <p:tmPct val="10000"/>
                                  </p:iterate>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iterate type="lt">
                                    <p:tmPct val="10000"/>
                                  </p:iterate>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
                                  </p:iterate>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6" grpId="0"/>
      <p:bldP spid="18" grpId="0"/>
      <p:bldP spid="19" grpId="0"/>
      <p:bldP spid="24" grpId="0"/>
      <p:bldP spid="25" grpId="0"/>
      <p:bldP spid="26" grpId="0"/>
      <p:bldP spid="2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8" name="Group 7"/>
          <p:cNvGrpSpPr/>
          <p:nvPr/>
        </p:nvGrpSpPr>
        <p:grpSpPr>
          <a:xfrm>
            <a:off x="194902" y="209550"/>
            <a:ext cx="7463198" cy="1231313"/>
            <a:chOff x="194902" y="362781"/>
            <a:chExt cx="7463198" cy="1231313"/>
          </a:xfrm>
        </p:grpSpPr>
        <p:sp>
          <p:nvSpPr>
            <p:cNvPr id="9" name="Rounded Rectangle 8"/>
            <p:cNvSpPr/>
            <p:nvPr/>
          </p:nvSpPr>
          <p:spPr>
            <a:xfrm>
              <a:off x="667090" y="417352"/>
              <a:ext cx="6991010" cy="1122170"/>
            </a:xfrm>
            <a:prstGeom prst="roundRect">
              <a:avLst>
                <a:gd name="adj" fmla="val 8249"/>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02" y="362781"/>
              <a:ext cx="879363" cy="1231313"/>
            </a:xfrm>
            <a:prstGeom prst="rect">
              <a:avLst/>
            </a:prstGeom>
          </p:spPr>
        </p:pic>
        <p:sp>
          <p:nvSpPr>
            <p:cNvPr id="11" name="TextBox 10"/>
            <p:cNvSpPr txBox="1"/>
            <p:nvPr/>
          </p:nvSpPr>
          <p:spPr>
            <a:xfrm>
              <a:off x="1085850" y="427732"/>
              <a:ext cx="6457950" cy="1077218"/>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An object experiences a net zero external unbalanced force. Is it possible for the object to be travelling with a non-zero velocity? If yes, state the conditions that must be placed on the magnitude and direction of the velocity. If no, provide a reason.</a:t>
              </a:r>
              <a:endParaRPr lang="en-IN" sz="1600" b="1" dirty="0"/>
            </a:p>
          </p:txBody>
        </p:sp>
      </p:grpSp>
      <p:sp>
        <p:nvSpPr>
          <p:cNvPr id="12" name="TextBox 11"/>
          <p:cNvSpPr txBox="1"/>
          <p:nvPr/>
        </p:nvSpPr>
        <p:spPr>
          <a:xfrm>
            <a:off x="254000" y="1504950"/>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3" name="TextBox 12"/>
          <p:cNvSpPr txBox="1"/>
          <p:nvPr/>
        </p:nvSpPr>
        <p:spPr>
          <a:xfrm>
            <a:off x="1049215" y="1579814"/>
            <a:ext cx="6591299" cy="1077218"/>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Yes, an object may travel with a non-zero velocity even when the net external force on it is zero. A rain drop falls down with a constant velocity. The weight of the drop is balanced by the upthrust and the viscosity of air. The net force on the drop is zero.</a:t>
            </a:r>
            <a:endParaRPr lang="en-IN" sz="1600" b="1" dirty="0"/>
          </a:p>
        </p:txBody>
      </p:sp>
    </p:spTree>
    <p:extLst>
      <p:ext uri="{BB962C8B-B14F-4D97-AF65-F5344CB8AC3E}">
        <p14:creationId xmlns:p14="http://schemas.microsoft.com/office/powerpoint/2010/main" val="92347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28600" y="-704850"/>
            <a:ext cx="9829800" cy="6248400"/>
          </a:xfrm>
          <a:prstGeom prst="rect">
            <a:avLst/>
          </a:prstGeom>
        </p:spPr>
      </p:pic>
      <p:pic>
        <p:nvPicPr>
          <p:cNvPr id="3" name="Picture 2"/>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28600" y="-704850"/>
            <a:ext cx="9829800" cy="62484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 y="-685800"/>
            <a:ext cx="9677400" cy="6229350"/>
          </a:xfrm>
          <a:prstGeom prst="rect">
            <a:avLst/>
          </a:prstGeom>
        </p:spPr>
      </p:pic>
      <p:grpSp>
        <p:nvGrpSpPr>
          <p:cNvPr id="7" name="Group 6"/>
          <p:cNvGrpSpPr/>
          <p:nvPr/>
        </p:nvGrpSpPr>
        <p:grpSpPr>
          <a:xfrm>
            <a:off x="-533400" y="-704850"/>
            <a:ext cx="10591800" cy="6248400"/>
            <a:chOff x="-533400" y="-704850"/>
            <a:chExt cx="10591800" cy="6248400"/>
          </a:xfrm>
        </p:grpSpPr>
        <p:sp>
          <p:nvSpPr>
            <p:cNvPr id="5" name="Rectangle 4"/>
            <p:cNvSpPr/>
            <p:nvPr/>
          </p:nvSpPr>
          <p:spPr>
            <a:xfrm>
              <a:off x="-533400" y="-704850"/>
              <a:ext cx="10591800" cy="6248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colorTemperature colorTemp="59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1905001" y="1460292"/>
              <a:ext cx="5105400" cy="1992753"/>
            </a:xfrm>
            <a:prstGeom prst="rect">
              <a:avLst/>
            </a:prstGeom>
          </p:spPr>
        </p:pic>
      </p:grpSp>
      <p:sp>
        <p:nvSpPr>
          <p:cNvPr id="8" name="TextBox 7"/>
          <p:cNvSpPr txBox="1"/>
          <p:nvPr/>
        </p:nvSpPr>
        <p:spPr>
          <a:xfrm>
            <a:off x="1066800" y="151368"/>
            <a:ext cx="2928366" cy="369332"/>
          </a:xfrm>
          <a:prstGeom prst="rect">
            <a:avLst/>
          </a:prstGeom>
          <a:solidFill>
            <a:schemeClr val="accent6">
              <a:lumMod val="60000"/>
              <a:lumOff val="40000"/>
            </a:schemeClr>
          </a:solidFill>
        </p:spPr>
        <p:txBody>
          <a:bodyPr wrap="none" rtlCol="0">
            <a:spAutoFit/>
          </a:bodyPr>
          <a:lstStyle/>
          <a:p>
            <a:r>
              <a:rPr lang="en-US" b="1" dirty="0" smtClean="0">
                <a:latin typeface="ACaslon Regular" pitchFamily="18" charset="0"/>
              </a:rPr>
              <a:t>EXAMPLES OF INERTIA</a:t>
            </a:r>
            <a:endParaRPr lang="en-US" b="1" dirty="0">
              <a:latin typeface="ACaslon Regular" pitchFamily="18" charset="0"/>
            </a:endParaRPr>
          </a:p>
        </p:txBody>
      </p:sp>
    </p:spTree>
    <p:extLst>
      <p:ext uri="{BB962C8B-B14F-4D97-AF65-F5344CB8AC3E}">
        <p14:creationId xmlns:p14="http://schemas.microsoft.com/office/powerpoint/2010/main" val="327471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D:\d drive\MJ WORK\Pooja mam (physics)\ICSE (VIII) Physics\New work\03 -Force and Pressure\Raw\WDF_1200598.png"/>
          <p:cNvPicPr>
            <a:picLocks noChangeAspect="1" noChangeArrowheads="1"/>
          </p:cNvPicPr>
          <p:nvPr/>
        </p:nvPicPr>
        <p:blipFill>
          <a:blip r:embed="rId2" cstate="email">
            <a:grayscl/>
            <a:extLst>
              <a:ext uri="{BEBA8EAE-BF5A-486C-A8C5-ECC9F3942E4B}">
                <a14:imgProps xmlns:a14="http://schemas.microsoft.com/office/drawing/2010/main">
                  <a14:imgLayer r:embed="rId3">
                    <a14:imgEffect>
                      <a14:sharpenSoften amount="25000"/>
                    </a14:imgEffect>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solidFill>
            <a:schemeClr val="tx1">
              <a:lumMod val="50000"/>
              <a:lumOff val="50000"/>
            </a:schemeClr>
          </a:solidFill>
          <a:extLst/>
        </p:spPr>
      </p:pic>
      <p:sp>
        <p:nvSpPr>
          <p:cNvPr id="5" name="Rectangle 4"/>
          <p:cNvSpPr/>
          <p:nvPr/>
        </p:nvSpPr>
        <p:spPr>
          <a:xfrm>
            <a:off x="2389352" y="295421"/>
            <a:ext cx="4365298" cy="461665"/>
          </a:xfrm>
          <a:prstGeom prst="rect">
            <a:avLst/>
          </a:prstGeom>
          <a:noFill/>
        </p:spPr>
        <p:txBody>
          <a:bodyPr wrap="none" rtlCol="0">
            <a:spAutoFit/>
          </a:bodyPr>
          <a:lstStyle/>
          <a:p>
            <a:pPr algn="ctr"/>
            <a:r>
              <a:rPr lang="en-US" sz="2400" dirty="0" smtClean="0">
                <a:solidFill>
                  <a:schemeClr val="bg1"/>
                </a:solidFill>
                <a:effectLst>
                  <a:outerShdw blurRad="50800" dist="50800" dir="5400000" algn="t" rotWithShape="0">
                    <a:prstClr val="black">
                      <a:alpha val="82000"/>
                    </a:prstClr>
                  </a:outerShdw>
                </a:effectLst>
                <a:latin typeface="Aharoni" panose="02010803020104030203" pitchFamily="2" charset="-79"/>
                <a:cs typeface="Aharoni" panose="02010803020104030203" pitchFamily="2" charset="-79"/>
              </a:rPr>
              <a:t>Newton’s first law of motion</a:t>
            </a:r>
            <a:endParaRPr lang="en-US" sz="2400" dirty="0">
              <a:solidFill>
                <a:schemeClr val="bg1"/>
              </a:solidFill>
              <a:effectLst>
                <a:outerShdw blurRad="50800" dist="50800" dir="5400000" algn="t" rotWithShape="0">
                  <a:prstClr val="black">
                    <a:alpha val="82000"/>
                  </a:prstClr>
                </a:outerShdw>
              </a:effectLst>
              <a:latin typeface="Aharoni" panose="02010803020104030203" pitchFamily="2" charset="-79"/>
              <a:cs typeface="Aharoni" panose="02010803020104030203" pitchFamily="2" charset="-79"/>
            </a:endParaRPr>
          </a:p>
        </p:txBody>
      </p:sp>
      <p:sp>
        <p:nvSpPr>
          <p:cNvPr id="6" name="Rectangle 5"/>
          <p:cNvSpPr/>
          <p:nvPr/>
        </p:nvSpPr>
        <p:spPr>
          <a:xfrm>
            <a:off x="501650" y="785396"/>
            <a:ext cx="4451350" cy="338554"/>
          </a:xfrm>
          <a:prstGeom prst="rect">
            <a:avLst/>
          </a:prstGeom>
        </p:spPr>
        <p:txBody>
          <a:bodyPr wrap="square">
            <a:spAutoFit/>
          </a:bodyPr>
          <a:lstStyle/>
          <a:p>
            <a:r>
              <a:rPr lang="en-US" sz="1600" b="1" dirty="0">
                <a:solidFill>
                  <a:srgbClr val="0000CC"/>
                </a:solidFill>
                <a:latin typeface="Book Antiqua" pitchFamily="18" charset="0"/>
              </a:rPr>
              <a:t>Newton’s first law of motion is stated as:</a:t>
            </a:r>
          </a:p>
        </p:txBody>
      </p:sp>
      <p:grpSp>
        <p:nvGrpSpPr>
          <p:cNvPr id="7" name="Group 6"/>
          <p:cNvGrpSpPr/>
          <p:nvPr/>
        </p:nvGrpSpPr>
        <p:grpSpPr>
          <a:xfrm>
            <a:off x="558979" y="1134283"/>
            <a:ext cx="8153400" cy="755839"/>
            <a:chOff x="1592061" y="4330511"/>
            <a:chExt cx="8153400" cy="755839"/>
          </a:xfrm>
        </p:grpSpPr>
        <p:sp>
          <p:nvSpPr>
            <p:cNvPr id="8" name="Isosceles Triangle 8"/>
            <p:cNvSpPr/>
            <p:nvPr/>
          </p:nvSpPr>
          <p:spPr>
            <a:xfrm>
              <a:off x="1592061" y="4330511"/>
              <a:ext cx="8153400" cy="755839"/>
            </a:xfrm>
            <a:prstGeom prst="rec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600199" y="4393315"/>
              <a:ext cx="8145262" cy="646331"/>
            </a:xfrm>
            <a:prstGeom prst="rect">
              <a:avLst/>
            </a:prstGeom>
            <a:noFill/>
          </p:spPr>
          <p:txBody>
            <a:bodyPr wrap="square" rtlCol="0">
              <a:spAutoFit/>
            </a:bodyPr>
            <a:lstStyle/>
            <a:p>
              <a:pPr>
                <a:tabLst>
                  <a:tab pos="2684463" algn="l"/>
                </a:tabLst>
              </a:pPr>
              <a:r>
                <a:rPr lang="en-US" b="1" dirty="0">
                  <a:solidFill>
                    <a:prstClr val="black"/>
                  </a:solidFill>
                  <a:latin typeface="Book Antiqua" pitchFamily="18" charset="0"/>
                </a:rPr>
                <a:t>An object </a:t>
              </a:r>
              <a:r>
                <a:rPr lang="en-US" b="1" dirty="0" smtClean="0">
                  <a:solidFill>
                    <a:prstClr val="black"/>
                  </a:solidFill>
                  <a:latin typeface="Book Antiqua" pitchFamily="18" charset="0"/>
                </a:rPr>
                <a:t>remains in the state of rest or of uniform </a:t>
              </a:r>
              <a:r>
                <a:rPr lang="en-US" b="1" dirty="0">
                  <a:solidFill>
                    <a:prstClr val="black"/>
                  </a:solidFill>
                  <a:latin typeface="Book Antiqua" pitchFamily="18" charset="0"/>
                </a:rPr>
                <a:t>motion </a:t>
              </a:r>
              <a:r>
                <a:rPr lang="en-US" b="1" dirty="0" smtClean="0">
                  <a:solidFill>
                    <a:prstClr val="black"/>
                  </a:solidFill>
                  <a:latin typeface="Book Antiqua" pitchFamily="18" charset="0"/>
                </a:rPr>
                <a:t>in a </a:t>
              </a:r>
              <a:r>
                <a:rPr lang="en-US" b="1" dirty="0">
                  <a:solidFill>
                    <a:prstClr val="black"/>
                  </a:solidFill>
                  <a:latin typeface="Book Antiqua" pitchFamily="18" charset="0"/>
                </a:rPr>
                <a:t>straight line unless </a:t>
              </a:r>
              <a:r>
                <a:rPr lang="en-US" b="1" dirty="0" smtClean="0">
                  <a:solidFill>
                    <a:prstClr val="black"/>
                  </a:solidFill>
                  <a:latin typeface="Book Antiqua" pitchFamily="18" charset="0"/>
                </a:rPr>
                <a:t>compelled to change that state by an applied force.</a:t>
              </a:r>
              <a:endParaRPr lang="en-US" b="1" dirty="0">
                <a:solidFill>
                  <a:prstClr val="black"/>
                </a:solidFill>
                <a:latin typeface="Book Antiqua" pitchFamily="18" charset="0"/>
              </a:endParaRPr>
            </a:p>
          </p:txBody>
        </p:sp>
      </p:grpSp>
      <p:sp>
        <p:nvSpPr>
          <p:cNvPr id="11" name="Rectangle 10"/>
          <p:cNvSpPr/>
          <p:nvPr/>
        </p:nvSpPr>
        <p:spPr>
          <a:xfrm>
            <a:off x="3463882" y="2092464"/>
            <a:ext cx="2327318" cy="707886"/>
          </a:xfrm>
          <a:prstGeom prst="rect">
            <a:avLst/>
          </a:prstGeom>
          <a:noFill/>
        </p:spPr>
        <p:txBody>
          <a:bodyPr wrap="square" rtlCol="0">
            <a:spAutoFit/>
          </a:bodyPr>
          <a:lstStyle/>
          <a:p>
            <a:pPr algn="ctr"/>
            <a:r>
              <a:rPr lang="en-US" sz="2000" b="1" dirty="0">
                <a:solidFill>
                  <a:srgbClr val="3333FF"/>
                </a:solidFill>
                <a:effectLst>
                  <a:outerShdw blurRad="50800" dist="38100" dir="5400000" algn="t" rotWithShape="0">
                    <a:prstClr val="black">
                      <a:alpha val="40000"/>
                    </a:prstClr>
                  </a:outerShdw>
                </a:effectLst>
                <a:latin typeface="Book Antiqua" pitchFamily="18" charset="0"/>
                <a:cs typeface="Aharoni" pitchFamily="2" charset="-79"/>
              </a:rPr>
              <a:t>Lets us a consider an example</a:t>
            </a:r>
          </a:p>
        </p:txBody>
      </p:sp>
      <p:pic>
        <p:nvPicPr>
          <p:cNvPr id="12" name="Picture 2" descr="D:\d drive\MJ WORK\Pooja mam (physics)\ICSE (VIII) Physics\New work\03 -Force and Pressure\Raw\football ground.jpg" hidden="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588"/>
            <a:ext cx="9144000" cy="51482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2958366" y="3754478"/>
            <a:ext cx="636468" cy="63588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descr="D:\d drive\MJ WORK\Pooja mam (physics)\ICSE (VIII) Physics\New work\03 -Force and Pressure\Raw\0-1438510 final.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600200" y="2927350"/>
            <a:ext cx="1891922" cy="198278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3415200" y="1504950"/>
            <a:ext cx="2756052" cy="755452"/>
            <a:chOff x="4707221" y="-595580"/>
            <a:chExt cx="2867810" cy="755452"/>
          </a:xfrm>
        </p:grpSpPr>
        <p:sp>
          <p:nvSpPr>
            <p:cNvPr id="17" name="Rounded Rectangular Callout 16"/>
            <p:cNvSpPr/>
            <p:nvPr/>
          </p:nvSpPr>
          <p:spPr>
            <a:xfrm>
              <a:off x="4707221" y="-595580"/>
              <a:ext cx="2867810" cy="755452"/>
            </a:xfrm>
            <a:prstGeom prst="wedgeRoundRectCallout">
              <a:avLst>
                <a:gd name="adj1" fmla="val -55830"/>
                <a:gd name="adj2" fmla="val 242051"/>
                <a:gd name="adj3" fmla="val 16667"/>
              </a:avLst>
            </a:prstGeom>
            <a:solidFill>
              <a:schemeClr val="bg1">
                <a:alpha val="92000"/>
              </a:scheme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18" name="TextBox 17"/>
            <p:cNvSpPr txBox="1"/>
            <p:nvPr/>
          </p:nvSpPr>
          <p:spPr>
            <a:xfrm>
              <a:off x="4779167" y="-513555"/>
              <a:ext cx="2716573" cy="584775"/>
            </a:xfrm>
            <a:prstGeom prst="rect">
              <a:avLst/>
            </a:prstGeom>
            <a:noFill/>
          </p:spPr>
          <p:txBody>
            <a:bodyPr wrap="square" rtlCol="0">
              <a:spAutoFit/>
            </a:bodyPr>
            <a:lstStyle/>
            <a:p>
              <a:pPr>
                <a:defRPr/>
              </a:pPr>
              <a:r>
                <a:rPr lang="en-US" sz="1600" b="1" kern="0" dirty="0">
                  <a:latin typeface="Book Antiqua" pitchFamily="18" charset="0"/>
                </a:rPr>
                <a:t>The ball is at rest and will continue to be at rest.</a:t>
              </a:r>
            </a:p>
          </p:txBody>
        </p:sp>
      </p:grpSp>
      <p:grpSp>
        <p:nvGrpSpPr>
          <p:cNvPr id="19" name="Group 18"/>
          <p:cNvGrpSpPr/>
          <p:nvPr/>
        </p:nvGrpSpPr>
        <p:grpSpPr>
          <a:xfrm>
            <a:off x="1807220" y="1269115"/>
            <a:ext cx="2714111" cy="1087649"/>
            <a:chOff x="4707220" y="-595580"/>
            <a:chExt cx="2824169" cy="1087649"/>
          </a:xfrm>
        </p:grpSpPr>
        <p:sp>
          <p:nvSpPr>
            <p:cNvPr id="20" name="Rounded Rectangular Callout 19"/>
            <p:cNvSpPr/>
            <p:nvPr/>
          </p:nvSpPr>
          <p:spPr>
            <a:xfrm>
              <a:off x="4707220" y="-595580"/>
              <a:ext cx="2724042" cy="1045372"/>
            </a:xfrm>
            <a:prstGeom prst="wedgeRoundRectCallout">
              <a:avLst>
                <a:gd name="adj1" fmla="val -44187"/>
                <a:gd name="adj2" fmla="val 110844"/>
                <a:gd name="adj3" fmla="val 16667"/>
              </a:avLst>
            </a:prstGeom>
            <a:solidFill>
              <a:schemeClr val="bg1">
                <a:alpha val="92000"/>
              </a:scheme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21" name="TextBox 20"/>
            <p:cNvSpPr txBox="1"/>
            <p:nvPr/>
          </p:nvSpPr>
          <p:spPr>
            <a:xfrm>
              <a:off x="4746130" y="-585149"/>
              <a:ext cx="2785259" cy="1077218"/>
            </a:xfrm>
            <a:prstGeom prst="rect">
              <a:avLst/>
            </a:prstGeom>
            <a:noFill/>
          </p:spPr>
          <p:txBody>
            <a:bodyPr wrap="square" rtlCol="0">
              <a:spAutoFit/>
            </a:bodyPr>
            <a:lstStyle/>
            <a:p>
              <a:pPr>
                <a:defRPr/>
              </a:pPr>
              <a:r>
                <a:rPr lang="en-US" sz="1600" b="1" kern="0" dirty="0">
                  <a:latin typeface="Book Antiqua" pitchFamily="18" charset="0"/>
                </a:rPr>
                <a:t>The person kicks (unbalanced force) forces to change the state from rest to motion. </a:t>
              </a:r>
            </a:p>
          </p:txBody>
        </p:sp>
      </p:grpSp>
      <p:sp>
        <p:nvSpPr>
          <p:cNvPr id="22" name="Rectangle 21"/>
          <p:cNvSpPr/>
          <p:nvPr/>
        </p:nvSpPr>
        <p:spPr>
          <a:xfrm>
            <a:off x="3212389" y="2123241"/>
            <a:ext cx="2830304" cy="646331"/>
          </a:xfrm>
          <a:prstGeom prst="rect">
            <a:avLst/>
          </a:prstGeom>
        </p:spPr>
        <p:txBody>
          <a:bodyPr wrap="square">
            <a:spAutoFit/>
          </a:bodyPr>
          <a:lstStyle/>
          <a:p>
            <a:pPr algn="ctr"/>
            <a:r>
              <a:rPr lang="en-US" b="1" dirty="0">
                <a:latin typeface="Book Antiqua" pitchFamily="18" charset="0"/>
              </a:rPr>
              <a:t>This law can be said in another way</a:t>
            </a:r>
          </a:p>
        </p:txBody>
      </p:sp>
      <p:grpSp>
        <p:nvGrpSpPr>
          <p:cNvPr id="23" name="Group 22"/>
          <p:cNvGrpSpPr/>
          <p:nvPr/>
        </p:nvGrpSpPr>
        <p:grpSpPr>
          <a:xfrm>
            <a:off x="533400" y="2190750"/>
            <a:ext cx="4547443" cy="755839"/>
            <a:chOff x="1592061" y="4330511"/>
            <a:chExt cx="7297435" cy="755839"/>
          </a:xfrm>
        </p:grpSpPr>
        <p:sp>
          <p:nvSpPr>
            <p:cNvPr id="24" name="Isosceles Triangle 8"/>
            <p:cNvSpPr/>
            <p:nvPr/>
          </p:nvSpPr>
          <p:spPr>
            <a:xfrm>
              <a:off x="1592061" y="4330511"/>
              <a:ext cx="7297435" cy="755839"/>
            </a:xfrm>
            <a:prstGeom prst="rec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600199" y="4393315"/>
              <a:ext cx="6910622" cy="646331"/>
            </a:xfrm>
            <a:prstGeom prst="rect">
              <a:avLst/>
            </a:prstGeom>
            <a:noFill/>
          </p:spPr>
          <p:txBody>
            <a:bodyPr wrap="square" rtlCol="0">
              <a:spAutoFit/>
            </a:bodyPr>
            <a:lstStyle/>
            <a:p>
              <a:pPr>
                <a:tabLst>
                  <a:tab pos="2684463" algn="l"/>
                </a:tabLst>
              </a:pPr>
              <a:r>
                <a:rPr lang="en-US" b="1" dirty="0">
                  <a:solidFill>
                    <a:prstClr val="black"/>
                  </a:solidFill>
                  <a:latin typeface="Book Antiqua" pitchFamily="18" charset="0"/>
                </a:rPr>
                <a:t>All objects </a:t>
              </a:r>
              <a:r>
                <a:rPr lang="en-US" b="1" dirty="0">
                  <a:solidFill>
                    <a:srgbClr val="3333FF"/>
                  </a:solidFill>
                  <a:latin typeface="Book Antiqua" pitchFamily="18" charset="0"/>
                </a:rPr>
                <a:t>resist</a:t>
              </a:r>
              <a:r>
                <a:rPr lang="en-US" b="1" dirty="0">
                  <a:solidFill>
                    <a:prstClr val="black"/>
                  </a:solidFill>
                  <a:latin typeface="Book Antiqua" pitchFamily="18" charset="0"/>
                </a:rPr>
                <a:t> a change in their state of motion</a:t>
              </a:r>
            </a:p>
          </p:txBody>
        </p:sp>
      </p:grpSp>
      <p:grpSp>
        <p:nvGrpSpPr>
          <p:cNvPr id="26" name="Group 25"/>
          <p:cNvGrpSpPr/>
          <p:nvPr/>
        </p:nvGrpSpPr>
        <p:grpSpPr>
          <a:xfrm>
            <a:off x="2018907" y="2946589"/>
            <a:ext cx="1766987" cy="755452"/>
            <a:chOff x="4707221" y="-595580"/>
            <a:chExt cx="1838638" cy="755452"/>
          </a:xfrm>
        </p:grpSpPr>
        <p:sp>
          <p:nvSpPr>
            <p:cNvPr id="27" name="Rounded Rectangular Callout 26"/>
            <p:cNvSpPr/>
            <p:nvPr/>
          </p:nvSpPr>
          <p:spPr>
            <a:xfrm>
              <a:off x="4707221" y="-595580"/>
              <a:ext cx="1838638" cy="755452"/>
            </a:xfrm>
            <a:prstGeom prst="wedgeRoundRectCallout">
              <a:avLst>
                <a:gd name="adj1" fmla="val -50817"/>
                <a:gd name="adj2" fmla="val -93691"/>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28" name="TextBox 27"/>
            <p:cNvSpPr txBox="1"/>
            <p:nvPr/>
          </p:nvSpPr>
          <p:spPr>
            <a:xfrm>
              <a:off x="4779167" y="-513555"/>
              <a:ext cx="1687402" cy="584775"/>
            </a:xfrm>
            <a:prstGeom prst="rect">
              <a:avLst/>
            </a:prstGeom>
            <a:noFill/>
          </p:spPr>
          <p:txBody>
            <a:bodyPr wrap="square" rtlCol="0">
              <a:spAutoFit/>
            </a:bodyPr>
            <a:lstStyle/>
            <a:p>
              <a:pPr algn="ctr">
                <a:defRPr/>
              </a:pPr>
              <a:r>
                <a:rPr lang="en-US" sz="1600" b="1" kern="0" dirty="0">
                  <a:latin typeface="Book Antiqua" pitchFamily="18" charset="0"/>
                </a:rPr>
                <a:t>Is nothing but inertia.</a:t>
              </a:r>
            </a:p>
          </p:txBody>
        </p:sp>
      </p:grpSp>
      <p:sp>
        <p:nvSpPr>
          <p:cNvPr id="29" name="TextBox 28" hidden="1"/>
          <p:cNvSpPr txBox="1"/>
          <p:nvPr/>
        </p:nvSpPr>
        <p:spPr>
          <a:xfrm>
            <a:off x="499836" y="2129064"/>
            <a:ext cx="5486400" cy="369332"/>
          </a:xfrm>
          <a:prstGeom prst="rect">
            <a:avLst/>
          </a:prstGeom>
          <a:noFill/>
        </p:spPr>
        <p:txBody>
          <a:bodyPr wrap="square" rtlCol="0">
            <a:spAutoFit/>
          </a:bodyPr>
          <a:lstStyle/>
          <a:p>
            <a:r>
              <a:rPr lang="en-US" b="1" dirty="0" smtClean="0">
                <a:latin typeface="Book Antiqua" pitchFamily="18" charset="0"/>
              </a:rPr>
              <a:t>This is why the first law of motion is known as </a:t>
            </a:r>
            <a:endParaRPr lang="en-US" b="1" dirty="0">
              <a:latin typeface="Book Antiqua" pitchFamily="18" charset="0"/>
            </a:endParaRPr>
          </a:p>
        </p:txBody>
      </p:sp>
      <p:sp>
        <p:nvSpPr>
          <p:cNvPr id="30" name="TextBox 29"/>
          <p:cNvSpPr txBox="1"/>
          <p:nvPr/>
        </p:nvSpPr>
        <p:spPr>
          <a:xfrm>
            <a:off x="499836" y="2555033"/>
            <a:ext cx="2548164" cy="368990"/>
          </a:xfrm>
          <a:prstGeom prst="rect">
            <a:avLst/>
          </a:prstGeom>
          <a:noFill/>
        </p:spPr>
        <p:txBody>
          <a:bodyPr wrap="square" rtlCol="0">
            <a:spAutoFit/>
          </a:bodyPr>
          <a:lstStyle/>
          <a:p>
            <a:pPr algn="ctr"/>
            <a:r>
              <a:rPr lang="en-US" b="1" dirty="0" smtClean="0">
                <a:solidFill>
                  <a:srgbClr val="C00000"/>
                </a:solidFill>
                <a:effectLst>
                  <a:outerShdw blurRad="38100" dist="38100" dir="2700000" algn="tl">
                    <a:srgbClr val="000000">
                      <a:alpha val="43137"/>
                    </a:srgbClr>
                  </a:outerShdw>
                </a:effectLst>
                <a:latin typeface="Book Antiqua" pitchFamily="18" charset="0"/>
              </a:rPr>
              <a:t>“</a:t>
            </a:r>
            <a:r>
              <a:rPr lang="en-US" b="1" dirty="0">
                <a:solidFill>
                  <a:srgbClr val="C00000"/>
                </a:solidFill>
                <a:effectLst>
                  <a:outerShdw blurRad="38100" dist="38100" dir="2700000" algn="tl">
                    <a:srgbClr val="000000">
                      <a:alpha val="43137"/>
                    </a:srgbClr>
                  </a:outerShdw>
                </a:effectLst>
                <a:latin typeface="Book Antiqua" pitchFamily="18" charset="0"/>
              </a:rPr>
              <a:t>T</a:t>
            </a:r>
            <a:r>
              <a:rPr lang="en-US" b="1" dirty="0" smtClean="0">
                <a:solidFill>
                  <a:srgbClr val="C00000"/>
                </a:solidFill>
                <a:effectLst>
                  <a:outerShdw blurRad="38100" dist="38100" dir="2700000" algn="tl">
                    <a:srgbClr val="000000">
                      <a:alpha val="43137"/>
                    </a:srgbClr>
                  </a:outerShdw>
                </a:effectLst>
                <a:latin typeface="Book Antiqua" pitchFamily="18" charset="0"/>
              </a:rPr>
              <a:t>he </a:t>
            </a:r>
            <a:r>
              <a:rPr lang="en-US" b="1" dirty="0">
                <a:solidFill>
                  <a:srgbClr val="C00000"/>
                </a:solidFill>
                <a:effectLst>
                  <a:outerShdw blurRad="38100" dist="38100" dir="2700000" algn="tl">
                    <a:srgbClr val="000000">
                      <a:alpha val="43137"/>
                    </a:srgbClr>
                  </a:outerShdw>
                </a:effectLst>
                <a:latin typeface="Book Antiqua" pitchFamily="18" charset="0"/>
              </a:rPr>
              <a:t>L</a:t>
            </a:r>
            <a:r>
              <a:rPr lang="en-US" b="1" dirty="0" smtClean="0">
                <a:solidFill>
                  <a:srgbClr val="C00000"/>
                </a:solidFill>
                <a:effectLst>
                  <a:outerShdw blurRad="38100" dist="38100" dir="2700000" algn="tl">
                    <a:srgbClr val="000000">
                      <a:alpha val="43137"/>
                    </a:srgbClr>
                  </a:outerShdw>
                </a:effectLst>
                <a:latin typeface="Book Antiqua" pitchFamily="18" charset="0"/>
              </a:rPr>
              <a:t>aw </a:t>
            </a:r>
            <a:r>
              <a:rPr lang="en-US" b="1" dirty="0">
                <a:solidFill>
                  <a:srgbClr val="C00000"/>
                </a:solidFill>
                <a:effectLst>
                  <a:outerShdw blurRad="38100" dist="38100" dir="2700000" algn="tl">
                    <a:srgbClr val="000000">
                      <a:alpha val="43137"/>
                    </a:srgbClr>
                  </a:outerShdw>
                </a:effectLst>
                <a:latin typeface="Book Antiqua" pitchFamily="18" charset="0"/>
              </a:rPr>
              <a:t>O</a:t>
            </a:r>
            <a:r>
              <a:rPr lang="en-US" b="1" dirty="0" smtClean="0">
                <a:solidFill>
                  <a:srgbClr val="C00000"/>
                </a:solidFill>
                <a:effectLst>
                  <a:outerShdw blurRad="38100" dist="38100" dir="2700000" algn="tl">
                    <a:srgbClr val="000000">
                      <a:alpha val="43137"/>
                    </a:srgbClr>
                  </a:outerShdw>
                </a:effectLst>
                <a:latin typeface="Book Antiqua" pitchFamily="18" charset="0"/>
              </a:rPr>
              <a:t>f Inertia”</a:t>
            </a:r>
            <a:endParaRPr lang="en-US" b="1" dirty="0">
              <a:solidFill>
                <a:srgbClr val="C00000"/>
              </a:solidFill>
              <a:effectLst>
                <a:outerShdw blurRad="38100" dist="38100" dir="2700000" algn="tl">
                  <a:srgbClr val="000000">
                    <a:alpha val="43137"/>
                  </a:srgbClr>
                </a:outerShdw>
              </a:effectLst>
              <a:latin typeface="Book Antiqua" pitchFamily="18" charset="0"/>
            </a:endParaRPr>
          </a:p>
        </p:txBody>
      </p:sp>
      <p:sp>
        <p:nvSpPr>
          <p:cNvPr id="31" name="Rounded Rectangle 30"/>
          <p:cNvSpPr/>
          <p:nvPr/>
        </p:nvSpPr>
        <p:spPr>
          <a:xfrm>
            <a:off x="533400" y="2549028"/>
            <a:ext cx="2582764" cy="38100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3922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8" dur="500" fill="hold"/>
                                            <p:tgtEl>
                                              <p:spTgt spid="5"/>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5"/>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14:presetBounceEnd="52000">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14:bounceEnd="52000">
                                          <p:cBhvr additive="base">
                                            <p:cTn id="20" dur="500" fill="hold"/>
                                            <p:tgtEl>
                                              <p:spTgt spid="7"/>
                                            </p:tgtEl>
                                            <p:attrNameLst>
                                              <p:attrName>ppt_x</p:attrName>
                                            </p:attrNameLst>
                                          </p:cBhvr>
                                          <p:tavLst>
                                            <p:tav tm="0">
                                              <p:val>
                                                <p:strVal val="0-#ppt_w/2"/>
                                              </p:val>
                                            </p:tav>
                                            <p:tav tm="100000">
                                              <p:val>
                                                <p:strVal val="#ppt_x"/>
                                              </p:val>
                                            </p:tav>
                                          </p:tavLst>
                                        </p:anim>
                                        <p:anim calcmode="lin" valueType="num" p14:bounceEnd="52000">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27" dur="500" fill="hold"/>
                                            <p:tgtEl>
                                              <p:spTgt spid="11"/>
                                            </p:tgtEl>
                                            <p:attrNameLst>
                                              <p:attrName>ppt_x</p:attrName>
                                              <p:attrName>ppt_y</p:attrName>
                                            </p:attrNameLst>
                                          </p:cBhvr>
                                          <p:rCtr x="26250" y="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childTnLst>
                              </p:cTn>
                            </p:par>
                            <p:par>
                              <p:cTn id="32" fill="hold">
                                <p:stCondLst>
                                  <p:cond delay="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6" presetClass="entr" presetSubtype="2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par>
                              <p:cTn id="57" fill="hold">
                                <p:stCondLst>
                                  <p:cond delay="1000"/>
                                </p:stCondLst>
                                <p:childTnLst>
                                  <p:par>
                                    <p:cTn id="58" presetID="0" presetClass="path" presetSubtype="0" fill="hold" nodeType="afterEffect" p14:presetBounceEnd="19000">
                                      <p:stCondLst>
                                        <p:cond delay="0"/>
                                      </p:stCondLst>
                                      <p:childTnLst>
                                        <p:animMotion origin="layout" path="M -3.33333E-6 3.33333E-6 L 0.19896 -0.07686 " pathEditMode="relative" rAng="0" ptsTypes="AA" p14:bounceEnd="19000">
                                          <p:cBhvr>
                                            <p:cTn id="59" dur="1000" fill="hold"/>
                                            <p:tgtEl>
                                              <p:spTgt spid="13"/>
                                            </p:tgtEl>
                                            <p:attrNameLst>
                                              <p:attrName>ppt_x</p:attrName>
                                              <p:attrName>ppt_y</p:attrName>
                                            </p:attrNameLst>
                                          </p:cBhvr>
                                          <p:rCtr x="9948" y="-3858"/>
                                        </p:animMotion>
                                      </p:childTnLst>
                                    </p:cTn>
                                  </p:par>
                                  <p:par>
                                    <p:cTn id="60" presetID="6" presetClass="emph" presetSubtype="0" fill="hold" nodeType="withEffect">
                                      <p:stCondLst>
                                        <p:cond delay="0"/>
                                      </p:stCondLst>
                                      <p:childTnLst>
                                        <p:animScale>
                                          <p:cBhvr>
                                            <p:cTn id="61" dur="500" fill="hold"/>
                                            <p:tgtEl>
                                              <p:spTgt spid="13"/>
                                            </p:tgtEl>
                                          </p:cBhvr>
                                          <p:by x="60000" y="60000"/>
                                        </p:animScale>
                                      </p:childTnLst>
                                    </p:cTn>
                                  </p:par>
                                  <p:par>
                                    <p:cTn id="62" presetID="8" presetClass="emph" presetSubtype="0" fill="hold" nodeType="withEffect">
                                      <p:stCondLst>
                                        <p:cond delay="200"/>
                                      </p:stCondLst>
                                      <p:childTnLst>
                                        <p:animRot by="7200000">
                                          <p:cBhvr>
                                            <p:cTn id="63" dur="500" fill="hold"/>
                                            <p:tgtEl>
                                              <p:spTgt spid="13"/>
                                            </p:tgtEl>
                                            <p:attrNameLst>
                                              <p:attrName>r</p:attrName>
                                            </p:attrNameLst>
                                          </p:cBhvr>
                                        </p:animRo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13"/>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barn(inVertical)">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14:presetBounceEnd="52000">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14:bounceEnd="52000">
                                          <p:cBhvr additive="base">
                                            <p:cTn id="87" dur="500" fill="hold"/>
                                            <p:tgtEl>
                                              <p:spTgt spid="23"/>
                                            </p:tgtEl>
                                            <p:attrNameLst>
                                              <p:attrName>ppt_x</p:attrName>
                                            </p:attrNameLst>
                                          </p:cBhvr>
                                          <p:tavLst>
                                            <p:tav tm="0">
                                              <p:val>
                                                <p:strVal val="0-#ppt_w/2"/>
                                              </p:val>
                                            </p:tav>
                                            <p:tav tm="100000">
                                              <p:val>
                                                <p:strVal val="#ppt_x"/>
                                              </p:val>
                                            </p:tav>
                                          </p:tavLst>
                                        </p:anim>
                                        <p:anim calcmode="lin" valueType="num" p14:bounceEnd="52000">
                                          <p:cBhvr additive="base">
                                            <p:cTn id="8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barn(inVertical)">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0" presetClass="path" presetSubtype="0" fill="hold" nodeType="withEffect">
                                      <p:stCondLst>
                                        <p:cond delay="0"/>
                                      </p:stCondLst>
                                      <p:childTnLst>
                                        <p:animMotion origin="layout" path="M -4.44444E-6 -2.71605E-6 L 0.00018 0.1784 " pathEditMode="relative" rAng="0" ptsTypes="AA">
                                          <p:cBhvr>
                                            <p:cTn id="99" dur="2000" fill="hold"/>
                                            <p:tgtEl>
                                              <p:spTgt spid="23"/>
                                            </p:tgtEl>
                                            <p:attrNameLst>
                                              <p:attrName>ppt_x</p:attrName>
                                              <p:attrName>ppt_y</p:attrName>
                                            </p:attrNameLst>
                                          </p:cBhvr>
                                          <p:rCtr x="0" y="8920"/>
                                        </p:animMotion>
                                      </p:childTnLst>
                                    </p:cTn>
                                  </p:par>
                                  <p:par>
                                    <p:cTn id="100" presetID="22" presetClass="entr" presetSubtype="8" fill="hold" grpId="0" nodeType="withEffect">
                                      <p:stCondLst>
                                        <p:cond delay="30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30"/>
                                            </p:tgtEl>
                                            <p:attrNameLst>
                                              <p:attrName>style.visibility</p:attrName>
                                            </p:attrNameLst>
                                          </p:cBhvr>
                                          <p:to>
                                            <p:strVal val="visible"/>
                                          </p:to>
                                        </p:set>
                                      </p:childTnLst>
                                    </p:cTn>
                                  </p:par>
                                </p:childTnLst>
                              </p:cTn>
                            </p:par>
                            <p:par>
                              <p:cTn id="106" fill="hold">
                                <p:stCondLst>
                                  <p:cond delay="2000"/>
                                </p:stCondLst>
                                <p:childTnLst>
                                  <p:par>
                                    <p:cTn id="107" presetID="16" presetClass="entr" presetSubtype="21"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barn(inVertical)">
                                          <p:cBhvr>
                                            <p:cTn id="109" dur="500"/>
                                            <p:tgtEl>
                                              <p:spTgt spid="31"/>
                                            </p:tgtEl>
                                          </p:cBhvr>
                                        </p:animEffect>
                                      </p:childTnLst>
                                    </p:cTn>
                                  </p:par>
                                  <p:par>
                                    <p:cTn id="110" presetID="26" presetClass="emph" presetSubtype="0" repeatCount="3000" fill="hold" grpId="1" nodeType="withEffect">
                                      <p:stCondLst>
                                        <p:cond delay="0"/>
                                      </p:stCondLst>
                                      <p:childTnLst>
                                        <p:animEffect transition="out" filter="fade">
                                          <p:cBhvr>
                                            <p:cTn id="111" dur="500" tmFilter="0, 0; .2, .5; .8, .5; 1, 0"/>
                                            <p:tgtEl>
                                              <p:spTgt spid="31"/>
                                            </p:tgtEl>
                                          </p:cBhvr>
                                        </p:animEffect>
                                        <p:animScale>
                                          <p:cBhvr>
                                            <p:cTn id="112"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6" grpId="0"/>
          <p:bldP spid="11" grpId="0"/>
          <p:bldP spid="11" grpId="1"/>
          <p:bldP spid="11" grpId="2"/>
          <p:bldP spid="22" grpId="0"/>
          <p:bldP spid="22" grpId="1"/>
          <p:bldP spid="29" grpId="0"/>
          <p:bldP spid="30" grpId="0"/>
          <p:bldP spid="31" grpId="0" animBg="1"/>
          <p:bldP spid="31"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3" presetClass="path" presetSubtype="0" accel="10000" fill="hold" grpId="1" nodeType="withEffect">
                                      <p:stCondLst>
                                        <p:cond delay="0"/>
                                      </p:stCondLst>
                                      <p:childTnLst>
                                        <p:animMotion origin="layout" path="M -0.525 -2.96296E-6 L 0 -2.96296E-6 " pathEditMode="relative" rAng="0" ptsTypes="AA">
                                          <p:cBhvr>
                                            <p:cTn id="8" dur="500" fill="hold"/>
                                            <p:tgtEl>
                                              <p:spTgt spid="5"/>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5"/>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par>
                                    <p:cTn id="26" presetID="63" presetClass="path" presetSubtype="0" accel="10000" fill="hold" grpId="0" nodeType="withEffect">
                                      <p:stCondLst>
                                        <p:cond delay="0"/>
                                      </p:stCondLst>
                                      <p:childTnLst>
                                        <p:animMotion origin="layout" path="M -0.525 -2.96296E-6 L 0 -2.96296E-6 " pathEditMode="relative" rAng="0" ptsTypes="AA">
                                          <p:cBhvr>
                                            <p:cTn id="27" dur="500" fill="hold"/>
                                            <p:tgtEl>
                                              <p:spTgt spid="11"/>
                                            </p:tgtEl>
                                            <p:attrNameLst>
                                              <p:attrName>ppt_x</p:attrName>
                                              <p:attrName>ppt_y</p:attrName>
                                            </p:attrNameLst>
                                          </p:cBhvr>
                                          <p:rCtr x="26250" y="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11"/>
                                            </p:tgtEl>
                                            <p:attrNameLst>
                                              <p:attrName>style.visibility</p:attrName>
                                            </p:attrNameLst>
                                          </p:cBhvr>
                                          <p:to>
                                            <p:strVal val="hidden"/>
                                          </p:to>
                                        </p:set>
                                      </p:childTnLst>
                                    </p:cTn>
                                  </p:par>
                                </p:childTnLst>
                              </p:cTn>
                            </p:par>
                            <p:par>
                              <p:cTn id="32" fill="hold">
                                <p:stCondLst>
                                  <p:cond delay="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6" presetClass="entr" presetSubtype="2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par>
                              <p:cTn id="57" fill="hold">
                                <p:stCondLst>
                                  <p:cond delay="1000"/>
                                </p:stCondLst>
                                <p:childTnLst>
                                  <p:par>
                                    <p:cTn id="58" presetID="0" presetClass="path" presetSubtype="0" fill="hold" nodeType="afterEffect">
                                      <p:stCondLst>
                                        <p:cond delay="0"/>
                                      </p:stCondLst>
                                      <p:childTnLst>
                                        <p:animMotion origin="layout" path="M -3.33333E-6 3.33333E-6 L 0.19896 -0.07686 " pathEditMode="relative" rAng="0" ptsTypes="AA">
                                          <p:cBhvr>
                                            <p:cTn id="59" dur="1000" fill="hold"/>
                                            <p:tgtEl>
                                              <p:spTgt spid="13"/>
                                            </p:tgtEl>
                                            <p:attrNameLst>
                                              <p:attrName>ppt_x</p:attrName>
                                              <p:attrName>ppt_y</p:attrName>
                                            </p:attrNameLst>
                                          </p:cBhvr>
                                          <p:rCtr x="9948" y="-3858"/>
                                        </p:animMotion>
                                      </p:childTnLst>
                                    </p:cTn>
                                  </p:par>
                                  <p:par>
                                    <p:cTn id="60" presetID="6" presetClass="emph" presetSubtype="0" fill="hold" nodeType="withEffect">
                                      <p:stCondLst>
                                        <p:cond delay="0"/>
                                      </p:stCondLst>
                                      <p:childTnLst>
                                        <p:animScale>
                                          <p:cBhvr>
                                            <p:cTn id="61" dur="500" fill="hold"/>
                                            <p:tgtEl>
                                              <p:spTgt spid="13"/>
                                            </p:tgtEl>
                                          </p:cBhvr>
                                          <p:by x="60000" y="60000"/>
                                        </p:animScale>
                                      </p:childTnLst>
                                    </p:cTn>
                                  </p:par>
                                  <p:par>
                                    <p:cTn id="62" presetID="8" presetClass="emph" presetSubtype="0" fill="hold" nodeType="withEffect">
                                      <p:stCondLst>
                                        <p:cond delay="200"/>
                                      </p:stCondLst>
                                      <p:childTnLst>
                                        <p:animRot by="7200000">
                                          <p:cBhvr>
                                            <p:cTn id="63" dur="500" fill="hold"/>
                                            <p:tgtEl>
                                              <p:spTgt spid="13"/>
                                            </p:tgtEl>
                                            <p:attrNameLst>
                                              <p:attrName>r</p:attrName>
                                            </p:attrNameLst>
                                          </p:cBhvr>
                                        </p:animRo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13"/>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1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barn(inVertical)">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0-#ppt_w/2"/>
                                              </p:val>
                                            </p:tav>
                                            <p:tav tm="100000">
                                              <p:val>
                                                <p:strVal val="#ppt_x"/>
                                              </p:val>
                                            </p:tav>
                                          </p:tavLst>
                                        </p:anim>
                                        <p:anim calcmode="lin" valueType="num">
                                          <p:cBhvr additive="base">
                                            <p:cTn id="8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barn(inVertical)">
                                          <p:cBhvr>
                                            <p:cTn id="93" dur="500"/>
                                            <p:tgtEl>
                                              <p:spTgt spid="2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26"/>
                                            </p:tgtEl>
                                            <p:attrNameLst>
                                              <p:attrName>style.visibility</p:attrName>
                                            </p:attrNameLst>
                                          </p:cBhvr>
                                          <p:to>
                                            <p:strVal val="hidden"/>
                                          </p:to>
                                        </p:set>
                                      </p:childTnLst>
                                    </p:cTn>
                                  </p:par>
                                  <p:par>
                                    <p:cTn id="98" presetID="0" presetClass="path" presetSubtype="0" fill="hold" nodeType="withEffect">
                                      <p:stCondLst>
                                        <p:cond delay="0"/>
                                      </p:stCondLst>
                                      <p:childTnLst>
                                        <p:animMotion origin="layout" path="M -4.44444E-6 -2.71605E-6 L 0.00018 0.1784 " pathEditMode="relative" rAng="0" ptsTypes="AA">
                                          <p:cBhvr>
                                            <p:cTn id="99" dur="2000" fill="hold"/>
                                            <p:tgtEl>
                                              <p:spTgt spid="23"/>
                                            </p:tgtEl>
                                            <p:attrNameLst>
                                              <p:attrName>ppt_x</p:attrName>
                                              <p:attrName>ppt_y</p:attrName>
                                            </p:attrNameLst>
                                          </p:cBhvr>
                                          <p:rCtr x="0" y="8920"/>
                                        </p:animMotion>
                                      </p:childTnLst>
                                    </p:cTn>
                                  </p:par>
                                  <p:par>
                                    <p:cTn id="100" presetID="22" presetClass="entr" presetSubtype="8" fill="hold" grpId="0" nodeType="withEffect">
                                      <p:stCondLst>
                                        <p:cond delay="30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30"/>
                                            </p:tgtEl>
                                            <p:attrNameLst>
                                              <p:attrName>style.visibility</p:attrName>
                                            </p:attrNameLst>
                                          </p:cBhvr>
                                          <p:to>
                                            <p:strVal val="visible"/>
                                          </p:to>
                                        </p:set>
                                      </p:childTnLst>
                                    </p:cTn>
                                  </p:par>
                                </p:childTnLst>
                              </p:cTn>
                            </p:par>
                            <p:par>
                              <p:cTn id="106" fill="hold">
                                <p:stCondLst>
                                  <p:cond delay="2000"/>
                                </p:stCondLst>
                                <p:childTnLst>
                                  <p:par>
                                    <p:cTn id="107" presetID="16" presetClass="entr" presetSubtype="21"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barn(inVertical)">
                                          <p:cBhvr>
                                            <p:cTn id="109" dur="500"/>
                                            <p:tgtEl>
                                              <p:spTgt spid="31"/>
                                            </p:tgtEl>
                                          </p:cBhvr>
                                        </p:animEffect>
                                      </p:childTnLst>
                                    </p:cTn>
                                  </p:par>
                                  <p:par>
                                    <p:cTn id="110" presetID="26" presetClass="emph" presetSubtype="0" repeatCount="3000" fill="hold" grpId="1" nodeType="withEffect">
                                      <p:stCondLst>
                                        <p:cond delay="0"/>
                                      </p:stCondLst>
                                      <p:childTnLst>
                                        <p:animEffect transition="out" filter="fade">
                                          <p:cBhvr>
                                            <p:cTn id="111" dur="500" tmFilter="0, 0; .2, .5; .8, .5; 1, 0"/>
                                            <p:tgtEl>
                                              <p:spTgt spid="31"/>
                                            </p:tgtEl>
                                          </p:cBhvr>
                                        </p:animEffect>
                                        <p:animScale>
                                          <p:cBhvr>
                                            <p:cTn id="112"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6" grpId="0"/>
          <p:bldP spid="11" grpId="0"/>
          <p:bldP spid="11" grpId="1"/>
          <p:bldP spid="11" grpId="2"/>
          <p:bldP spid="22" grpId="0"/>
          <p:bldP spid="22" grpId="1"/>
          <p:bldP spid="29" grpId="0"/>
          <p:bldP spid="30" grpId="0"/>
          <p:bldP spid="31" grpId="0" animBg="1"/>
          <p:bldP spid="31" grpId="1"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215021"/>
            <a:ext cx="7348898" cy="1231313"/>
            <a:chOff x="194902" y="215021"/>
            <a:chExt cx="7348898" cy="1231313"/>
          </a:xfrm>
        </p:grpSpPr>
        <p:sp>
          <p:nvSpPr>
            <p:cNvPr id="5" name="Rounded Rectangle 4"/>
            <p:cNvSpPr/>
            <p:nvPr/>
          </p:nvSpPr>
          <p:spPr>
            <a:xfrm>
              <a:off x="667090" y="303334"/>
              <a:ext cx="6876710" cy="990600"/>
            </a:xfrm>
            <a:prstGeom prst="roundRect">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02" y="215021"/>
              <a:ext cx="879363" cy="1231313"/>
            </a:xfrm>
            <a:prstGeom prst="rect">
              <a:avLst/>
            </a:prstGeom>
          </p:spPr>
        </p:pic>
        <p:sp>
          <p:nvSpPr>
            <p:cNvPr id="9" name="TextBox 8"/>
            <p:cNvSpPr txBox="1"/>
            <p:nvPr/>
          </p:nvSpPr>
          <p:spPr>
            <a:xfrm>
              <a:off x="1085850" y="477619"/>
              <a:ext cx="6324600" cy="646331"/>
            </a:xfrm>
            <a:prstGeom prst="rect">
              <a:avLst/>
            </a:prstGeom>
            <a:noFill/>
          </p:spPr>
          <p:txBody>
            <a:bodyPr wrap="square" rtlCol="0">
              <a:spAutoFit/>
            </a:bodyPr>
            <a:lstStyle/>
            <a:p>
              <a:pPr algn="just"/>
              <a:r>
                <a:rPr lang="en-US"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Name the property of bodies to resist a change in their velocities. </a:t>
              </a:r>
              <a:endParaRPr lang="en-IN" b="1" dirty="0"/>
            </a:p>
          </p:txBody>
        </p:sp>
      </p:grpSp>
      <p:sp>
        <p:nvSpPr>
          <p:cNvPr id="10" name="TextBox 9"/>
          <p:cNvSpPr txBox="1"/>
          <p:nvPr/>
        </p:nvSpPr>
        <p:spPr>
          <a:xfrm>
            <a:off x="213952" y="1524000"/>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85850" y="1581150"/>
            <a:ext cx="6324600" cy="369332"/>
          </a:xfrm>
          <a:prstGeom prst="rect">
            <a:avLst/>
          </a:prstGeom>
          <a:noFill/>
        </p:spPr>
        <p:txBody>
          <a:bodyPr wrap="square" rtlCol="0">
            <a:spAutoFit/>
          </a:bodyPr>
          <a:lstStyle/>
          <a:p>
            <a:pPr algn="just"/>
            <a:r>
              <a:rPr lang="en-US"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Inertia</a:t>
            </a:r>
            <a:endParaRPr lang="en-IN" b="1" dirty="0"/>
          </a:p>
        </p:txBody>
      </p:sp>
    </p:spTree>
    <p:extLst>
      <p:ext uri="{BB962C8B-B14F-4D97-AF65-F5344CB8AC3E}">
        <p14:creationId xmlns:p14="http://schemas.microsoft.com/office/powerpoint/2010/main" val="10984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215021"/>
            <a:ext cx="7348898" cy="1231313"/>
            <a:chOff x="194902" y="215021"/>
            <a:chExt cx="7348898" cy="1231313"/>
          </a:xfrm>
        </p:grpSpPr>
        <p:sp>
          <p:nvSpPr>
            <p:cNvPr id="5" name="Rounded Rectangle 4"/>
            <p:cNvSpPr/>
            <p:nvPr/>
          </p:nvSpPr>
          <p:spPr>
            <a:xfrm>
              <a:off x="667090" y="303334"/>
              <a:ext cx="6876710" cy="990600"/>
            </a:xfrm>
            <a:prstGeom prst="roundRect">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02" y="215021"/>
              <a:ext cx="879363" cy="1231313"/>
            </a:xfrm>
            <a:prstGeom prst="rect">
              <a:avLst/>
            </a:prstGeom>
          </p:spPr>
        </p:pic>
        <p:sp>
          <p:nvSpPr>
            <p:cNvPr id="9" name="TextBox 8"/>
            <p:cNvSpPr txBox="1"/>
            <p:nvPr/>
          </p:nvSpPr>
          <p:spPr>
            <a:xfrm>
              <a:off x="1085850" y="388203"/>
              <a:ext cx="6324600" cy="830997"/>
            </a:xfrm>
            <a:prstGeom prst="rect">
              <a:avLst/>
            </a:prstGeom>
            <a:noFill/>
          </p:spPr>
          <p:txBody>
            <a:bodyPr wrap="square" rtlCol="0">
              <a:spAutoFit/>
            </a:bodyPr>
            <a:lstStyle/>
            <a:p>
              <a:pPr algn="just"/>
              <a:r>
                <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Which of the following has more inertia: (a) a rubber ball and a stone of the same size? (b) a bicycle and a train (c) a five rupee coin and a one-rupee coin</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grpSp>
      <p:sp>
        <p:nvSpPr>
          <p:cNvPr id="10" name="TextBox 9"/>
          <p:cNvSpPr txBox="1"/>
          <p:nvPr/>
        </p:nvSpPr>
        <p:spPr>
          <a:xfrm>
            <a:off x="213952" y="1524000"/>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85850" y="1581150"/>
            <a:ext cx="6324600" cy="861774"/>
          </a:xfrm>
          <a:prstGeom prst="rect">
            <a:avLst/>
          </a:prstGeom>
          <a:noFill/>
        </p:spPr>
        <p:txBody>
          <a:bodyPr wrap="square" rtlCol="0">
            <a:spAutoFit/>
          </a:bodyPr>
          <a:lstStyle/>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	Stone</a:t>
            </a:r>
          </a:p>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	Train and</a:t>
            </a:r>
          </a:p>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(c)	A five rupee coin</a:t>
            </a:r>
            <a:endParaRPr lang="en-IN" sz="1600" b="1" dirty="0"/>
          </a:p>
        </p:txBody>
      </p:sp>
      <p:sp>
        <p:nvSpPr>
          <p:cNvPr id="6" name="TextBox 5"/>
          <p:cNvSpPr txBox="1"/>
          <p:nvPr/>
        </p:nvSpPr>
        <p:spPr>
          <a:xfrm>
            <a:off x="972545" y="3116818"/>
            <a:ext cx="6204840" cy="369332"/>
          </a:xfrm>
          <a:prstGeom prst="rect">
            <a:avLst/>
          </a:prstGeom>
          <a:noFill/>
        </p:spPr>
        <p:txBody>
          <a:bodyPr wrap="none" rtlCol="0">
            <a:spAutoFit/>
          </a:bodyPr>
          <a:lstStyle/>
          <a:p>
            <a:r>
              <a:rPr lang="en-US" b="1" dirty="0">
                <a:solidFill>
                  <a:srgbClr val="FFFF00"/>
                </a:solidFill>
              </a:rPr>
              <a:t>Quantitatively, the inertia of an object is measured by its mass.</a:t>
            </a:r>
          </a:p>
        </p:txBody>
      </p:sp>
      <p:sp>
        <p:nvSpPr>
          <p:cNvPr id="13" name="TextBox 12"/>
          <p:cNvSpPr txBox="1"/>
          <p:nvPr/>
        </p:nvSpPr>
        <p:spPr>
          <a:xfrm>
            <a:off x="972545" y="2720696"/>
            <a:ext cx="5133585" cy="369332"/>
          </a:xfrm>
          <a:prstGeom prst="rect">
            <a:avLst/>
          </a:prstGeom>
          <a:noFill/>
        </p:spPr>
        <p:txBody>
          <a:bodyPr wrap="none" rtlCol="0">
            <a:spAutoFit/>
          </a:bodyPr>
          <a:lstStyle/>
          <a:p>
            <a:r>
              <a:rPr lang="en-US" b="1" dirty="0">
                <a:solidFill>
                  <a:srgbClr val="FFFF00"/>
                </a:solidFill>
              </a:rPr>
              <a:t>H</a:t>
            </a:r>
            <a:r>
              <a:rPr lang="en-US" b="1" dirty="0" smtClean="0">
                <a:solidFill>
                  <a:srgbClr val="FFFF00"/>
                </a:solidFill>
              </a:rPr>
              <a:t>eavier </a:t>
            </a:r>
            <a:r>
              <a:rPr lang="en-US" b="1" dirty="0">
                <a:solidFill>
                  <a:srgbClr val="FFFF00"/>
                </a:solidFill>
              </a:rPr>
              <a:t>or more massive objects offer larger inertia.</a:t>
            </a:r>
          </a:p>
        </p:txBody>
      </p:sp>
    </p:spTree>
    <p:extLst>
      <p:ext uri="{BB962C8B-B14F-4D97-AF65-F5344CB8AC3E}">
        <p14:creationId xmlns:p14="http://schemas.microsoft.com/office/powerpoint/2010/main" val="235909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6"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259177"/>
            <a:ext cx="7348898" cy="1906466"/>
            <a:chOff x="194902" y="259177"/>
            <a:chExt cx="7348898" cy="1906466"/>
          </a:xfrm>
        </p:grpSpPr>
        <p:sp>
          <p:nvSpPr>
            <p:cNvPr id="5" name="Rounded Rectangle 4"/>
            <p:cNvSpPr/>
            <p:nvPr/>
          </p:nvSpPr>
          <p:spPr>
            <a:xfrm>
              <a:off x="667090" y="259177"/>
              <a:ext cx="6876710" cy="1906466"/>
            </a:xfrm>
            <a:prstGeom prst="roundRect">
              <a:avLst>
                <a:gd name="adj" fmla="val 9672"/>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902" y="596754"/>
              <a:ext cx="879363" cy="1231313"/>
            </a:xfrm>
            <a:prstGeom prst="rect">
              <a:avLst/>
            </a:prstGeom>
          </p:spPr>
        </p:pic>
        <p:sp>
          <p:nvSpPr>
            <p:cNvPr id="9" name="TextBox 8"/>
            <p:cNvSpPr txBox="1"/>
            <p:nvPr/>
          </p:nvSpPr>
          <p:spPr>
            <a:xfrm>
              <a:off x="1085850" y="315694"/>
              <a:ext cx="6419850" cy="1815882"/>
            </a:xfrm>
            <a:prstGeom prst="rect">
              <a:avLst/>
            </a:prstGeom>
            <a:noFill/>
          </p:spPr>
          <p:txBody>
            <a:bodyPr wrap="square" rtlCol="0">
              <a:spAutoFit/>
            </a:bodyPr>
            <a:lstStyle/>
            <a:p>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In the following example, try to identify the number of times the velocity of the ball changes:</a:t>
              </a:r>
            </a:p>
            <a:p>
              <a:pPr algn="just">
                <a:tabLst>
                  <a:tab pos="457200" algn="l"/>
                </a:tabLst>
              </a:pP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 football player kicks a football to another player of his team who kicks the football towards the goal. The goalkeeper of the opposite team collects the football and kicks it towards a player of his own team”.</a:t>
              </a:r>
            </a:p>
            <a:p>
              <a:pPr algn="just">
                <a:tabLst>
                  <a:tab pos="457200" algn="l"/>
                </a:tabLst>
              </a:pP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Also identify the agent supplying the force in each case.</a:t>
              </a:r>
              <a:endParaRPr lang="en-IN" sz="1600" b="1" dirty="0"/>
            </a:p>
          </p:txBody>
        </p:sp>
      </p:grpSp>
      <p:sp>
        <p:nvSpPr>
          <p:cNvPr id="10" name="TextBox 9"/>
          <p:cNvSpPr txBox="1"/>
          <p:nvPr/>
        </p:nvSpPr>
        <p:spPr>
          <a:xfrm>
            <a:off x="213952" y="2266950"/>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85850" y="2305645"/>
            <a:ext cx="6324600" cy="1815882"/>
          </a:xfrm>
          <a:prstGeom prst="rect">
            <a:avLst/>
          </a:prstGeom>
          <a:noFill/>
        </p:spPr>
        <p:txBody>
          <a:bodyPr wrap="square" rtlCol="0">
            <a:spAutoFit/>
          </a:bodyPr>
          <a:lstStyle/>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The velocity of ball changes three times.</a:t>
            </a:r>
          </a:p>
          <a:p>
            <a:pPr algn="just">
              <a:tabLst>
                <a:tab pos="457200" algn="l"/>
                <a:tab pos="514350" algn="l"/>
              </a:tabLst>
            </a:pP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First time, the velocity changes when the FOOTBALL PLAYER of one team kicks the ball. </a:t>
            </a:r>
          </a:p>
          <a:p>
            <a:pPr algn="just">
              <a:tabLst>
                <a:tab pos="457200" algn="l"/>
                <a:tab pos="514350" algn="l"/>
              </a:tabLst>
            </a:pP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Second time, the velocity changes when ANOTHER PLAYER OF SAME TEAM kicks the football.</a:t>
            </a:r>
          </a:p>
          <a:p>
            <a:pPr algn="just">
              <a:tabLst>
                <a:tab pos="457200" algn="l"/>
                <a:tab pos="514350" algn="l"/>
              </a:tabLst>
            </a:pP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Third time, the velocity changes when the GOALKEEPER of the opposite team kicks the football.</a:t>
            </a:r>
          </a:p>
        </p:txBody>
      </p:sp>
    </p:spTree>
    <p:extLst>
      <p:ext uri="{BB962C8B-B14F-4D97-AF65-F5344CB8AC3E}">
        <p14:creationId xmlns:p14="http://schemas.microsoft.com/office/powerpoint/2010/main" val="230564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215021"/>
            <a:ext cx="7348898" cy="1231313"/>
            <a:chOff x="194902" y="215021"/>
            <a:chExt cx="7348898" cy="1231313"/>
          </a:xfrm>
        </p:grpSpPr>
        <p:sp>
          <p:nvSpPr>
            <p:cNvPr id="5" name="Rounded Rectangle 4"/>
            <p:cNvSpPr/>
            <p:nvPr/>
          </p:nvSpPr>
          <p:spPr>
            <a:xfrm>
              <a:off x="667090" y="303334"/>
              <a:ext cx="6876710" cy="990600"/>
            </a:xfrm>
            <a:prstGeom prst="roundRect">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02" y="215021"/>
              <a:ext cx="879363" cy="1231313"/>
            </a:xfrm>
            <a:prstGeom prst="rect">
              <a:avLst/>
            </a:prstGeom>
          </p:spPr>
        </p:pic>
        <p:sp>
          <p:nvSpPr>
            <p:cNvPr id="9" name="TextBox 8"/>
            <p:cNvSpPr txBox="1"/>
            <p:nvPr/>
          </p:nvSpPr>
          <p:spPr>
            <a:xfrm>
              <a:off x="1085850" y="483453"/>
              <a:ext cx="6324600" cy="584775"/>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Explain why some of the leaves may get detached from a tree if we vigorously shake its branch.</a:t>
              </a:r>
              <a:endParaRPr lang="en-IN" sz="1600" b="1" dirty="0"/>
            </a:p>
          </p:txBody>
        </p:sp>
      </p:grpSp>
      <p:sp>
        <p:nvSpPr>
          <p:cNvPr id="10" name="TextBox 9"/>
          <p:cNvSpPr txBox="1"/>
          <p:nvPr/>
        </p:nvSpPr>
        <p:spPr>
          <a:xfrm>
            <a:off x="213952" y="1524000"/>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85850" y="1581150"/>
            <a:ext cx="6324600" cy="1077218"/>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Before shaking the branches, leaves are at rest. When branches are shaken, they come in motion while the leaves tend to remain at rest due to inertia of rest. As a result leaves get detached from the branches and fall down.</a:t>
            </a:r>
            <a:endParaRPr lang="en-IN" sz="1600" b="1" dirty="0"/>
          </a:p>
        </p:txBody>
      </p:sp>
    </p:spTree>
    <p:extLst>
      <p:ext uri="{BB962C8B-B14F-4D97-AF65-F5344CB8AC3E}">
        <p14:creationId xmlns:p14="http://schemas.microsoft.com/office/powerpoint/2010/main" val="242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300202"/>
            <a:ext cx="7348898" cy="2123440"/>
            <a:chOff x="194902" y="300202"/>
            <a:chExt cx="7348898" cy="2123440"/>
          </a:xfrm>
        </p:grpSpPr>
        <p:sp>
          <p:nvSpPr>
            <p:cNvPr id="5" name="Rounded Rectangle 4"/>
            <p:cNvSpPr/>
            <p:nvPr/>
          </p:nvSpPr>
          <p:spPr>
            <a:xfrm>
              <a:off x="667090" y="300202"/>
              <a:ext cx="6876710" cy="2123440"/>
            </a:xfrm>
            <a:prstGeom prst="roundRect">
              <a:avLst>
                <a:gd name="adj" fmla="val 8386"/>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02" y="746266"/>
              <a:ext cx="879363" cy="1231313"/>
            </a:xfrm>
            <a:prstGeom prst="rect">
              <a:avLst/>
            </a:prstGeom>
          </p:spPr>
        </p:pic>
        <p:sp>
          <p:nvSpPr>
            <p:cNvPr id="9" name="TextBox 8"/>
            <p:cNvSpPr txBox="1"/>
            <p:nvPr/>
          </p:nvSpPr>
          <p:spPr>
            <a:xfrm>
              <a:off x="1085850" y="330871"/>
              <a:ext cx="6324600" cy="2062103"/>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Why do you fall in the forward direction when a moving bus brakes to a stop and fall backwards when it accelerates from rest?</a:t>
              </a:r>
            </a:p>
            <a:p>
              <a:pPr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Or</a:t>
              </a:r>
            </a:p>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	Why do the passengers in a bus tend to fall forward when it suddenly stops?</a:t>
              </a:r>
            </a:p>
            <a:p>
              <a:pPr marL="457200" indent="-457200" algn="just"/>
              <a:r>
                <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(ii</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Why do the passengers in a bus tend to fall backward when it starts suddenly?</a:t>
              </a:r>
              <a:endParaRPr lang="en-IN"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grpSp>
      <p:sp>
        <p:nvSpPr>
          <p:cNvPr id="10" name="TextBox 9"/>
          <p:cNvSpPr txBox="1"/>
          <p:nvPr/>
        </p:nvSpPr>
        <p:spPr>
          <a:xfrm>
            <a:off x="213952" y="2495550"/>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85850" y="2552700"/>
            <a:ext cx="6387612" cy="2062103"/>
          </a:xfrm>
          <a:prstGeom prst="rect">
            <a:avLst/>
          </a:prstGeom>
          <a:noFill/>
        </p:spPr>
        <p:txBody>
          <a:bodyPr wrap="square" rtlCol="0">
            <a:spAutoFit/>
          </a:bodyPr>
          <a:lstStyle/>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	When a moving bus stops, the lower part of our body in contact with the bus comes to rest while the upper part of our body tends to keep moving due to inertia of motion. Hence, we fall downwards (or forwards).</a:t>
            </a:r>
            <a:endParaRPr lang="en-IN" sz="1600" b="1" dirty="0" smtClean="0"/>
          </a:p>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(ii)	When the bus accelerates from rest, the lower part of our body comes into motion along with the bus while the upper part of body teds to remain at rest due to inertia of rest. Hence we fall backwards.</a:t>
            </a:r>
          </a:p>
        </p:txBody>
      </p:sp>
    </p:spTree>
    <p:extLst>
      <p:ext uri="{BB962C8B-B14F-4D97-AF65-F5344CB8AC3E}">
        <p14:creationId xmlns:p14="http://schemas.microsoft.com/office/powerpoint/2010/main" val="260826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609600" y="2190750"/>
            <a:ext cx="690562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defTabSz="685460"/>
            <a:r>
              <a:rPr lang="en-US" sz="3600" dirty="0" smtClean="0">
                <a:solidFill>
                  <a:srgbClr val="034EA2"/>
                </a:solidFill>
                <a:latin typeface="Bookman Old Style" pitchFamily="18" charset="0"/>
              </a:rPr>
              <a:t>LAWS OF MOTION</a:t>
            </a:r>
            <a:endParaRPr lang="en-US" sz="3600" dirty="0">
              <a:solidFill>
                <a:srgbClr val="034EA2"/>
              </a:solidFill>
              <a:latin typeface="Bookman Old Style" pitchFamily="18" charset="0"/>
            </a:endParaRPr>
          </a:p>
        </p:txBody>
      </p:sp>
      <p:sp>
        <p:nvSpPr>
          <p:cNvPr id="6" name="Title 7"/>
          <p:cNvSpPr txBox="1">
            <a:spLocks/>
          </p:cNvSpPr>
          <p:nvPr/>
        </p:nvSpPr>
        <p:spPr bwMode="auto">
          <a:xfrm>
            <a:off x="685800" y="2860676"/>
            <a:ext cx="6819900"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713" indent="-342713" defTabSz="685460">
              <a:buFont typeface="Arial" pitchFamily="34" charset="0"/>
              <a:buChar char="•"/>
            </a:pPr>
            <a:r>
              <a:rPr lang="en-US" altLang="en-US" sz="2000" dirty="0" smtClean="0">
                <a:solidFill>
                  <a:srgbClr val="FF6600"/>
                </a:solidFill>
                <a:latin typeface="Bookman Old Style" pitchFamily="18" charset="0"/>
              </a:rPr>
              <a:t>Momentum</a:t>
            </a:r>
          </a:p>
          <a:p>
            <a:pPr marL="342713" indent="-342713" defTabSz="685460">
              <a:buFont typeface="Arial" pitchFamily="34" charset="0"/>
              <a:buChar char="•"/>
            </a:pPr>
            <a:r>
              <a:rPr lang="en-US" altLang="en-US" sz="2000" dirty="0" smtClean="0">
                <a:solidFill>
                  <a:srgbClr val="FF6600"/>
                </a:solidFill>
                <a:latin typeface="Bookman Old Style" pitchFamily="18" charset="0"/>
              </a:rPr>
              <a:t>Units</a:t>
            </a:r>
          </a:p>
        </p:txBody>
      </p:sp>
    </p:spTree>
    <p:extLst>
      <p:ext uri="{BB962C8B-B14F-4D97-AF65-F5344CB8AC3E}">
        <p14:creationId xmlns:p14="http://schemas.microsoft.com/office/powerpoint/2010/main" val="1607325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lated image"/>
          <p:cNvPicPr>
            <a:picLocks noChangeAspect="1" noChangeArrowheads="1"/>
          </p:cNvPicPr>
          <p:nvPr/>
        </p:nvPicPr>
        <p:blipFill>
          <a:blip r:embed="rId2" cstate="email">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d drive\MJ WORK\Pooja mam (physics)\Rashi mam\Force\Final work\Brick_Wall_on_angle_small.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flipV="1">
            <a:off x="0" y="1548399"/>
            <a:ext cx="4460876" cy="37862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3124200" y="794960"/>
            <a:ext cx="1022839" cy="381839"/>
            <a:chOff x="5438724" y="3095162"/>
            <a:chExt cx="1022839" cy="381839"/>
          </a:xfrm>
        </p:grpSpPr>
        <p:sp>
          <p:nvSpPr>
            <p:cNvPr id="9" name="Rounded Rectangular Callout 8"/>
            <p:cNvSpPr/>
            <p:nvPr/>
          </p:nvSpPr>
          <p:spPr>
            <a:xfrm>
              <a:off x="5438724" y="3099839"/>
              <a:ext cx="1022839" cy="377162"/>
            </a:xfrm>
            <a:prstGeom prst="wedgeRoundRectCallout">
              <a:avLst>
                <a:gd name="adj1" fmla="val 52474"/>
                <a:gd name="adj2" fmla="val -96973"/>
                <a:gd name="adj3" fmla="val 16667"/>
              </a:avLst>
            </a:prstGeom>
            <a:solidFill>
              <a:srgbClr val="FFFF00">
                <a:alpha val="76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10" name="Rectangle 9"/>
            <p:cNvSpPr/>
            <p:nvPr/>
          </p:nvSpPr>
          <p:spPr>
            <a:xfrm>
              <a:off x="5486838" y="3095162"/>
              <a:ext cx="915636" cy="369332"/>
            </a:xfrm>
            <a:prstGeom prst="rect">
              <a:avLst/>
            </a:prstGeom>
          </p:spPr>
          <p:txBody>
            <a:bodyPr wrap="none">
              <a:spAutoFit/>
            </a:bodyPr>
            <a:lstStyle/>
            <a:p>
              <a:pPr algn="ctr"/>
              <a:r>
                <a:rPr lang="en-US" b="1" dirty="0" smtClean="0">
                  <a:latin typeface="Book Antiqua" pitchFamily="18" charset="0"/>
                </a:rPr>
                <a:t>Impact</a:t>
              </a:r>
              <a:endParaRPr lang="en-US" b="1" dirty="0">
                <a:latin typeface="Book Antiqua" pitchFamily="18" charset="0"/>
              </a:endParaRPr>
            </a:p>
          </p:txBody>
        </p:sp>
      </p:grpSp>
      <p:grpSp>
        <p:nvGrpSpPr>
          <p:cNvPr id="12" name="Group 11"/>
          <p:cNvGrpSpPr/>
          <p:nvPr/>
        </p:nvGrpSpPr>
        <p:grpSpPr>
          <a:xfrm>
            <a:off x="5181600" y="1047750"/>
            <a:ext cx="3416012" cy="1209936"/>
            <a:chOff x="833614" y="2922770"/>
            <a:chExt cx="3416012" cy="1209936"/>
          </a:xfrm>
        </p:grpSpPr>
        <p:sp>
          <p:nvSpPr>
            <p:cNvPr id="13" name="Rounded Rectangle 12"/>
            <p:cNvSpPr/>
            <p:nvPr/>
          </p:nvSpPr>
          <p:spPr>
            <a:xfrm>
              <a:off x="833614" y="3033415"/>
              <a:ext cx="3281185" cy="986135"/>
            </a:xfrm>
            <a:prstGeom prst="roundRec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46315" y="3129573"/>
              <a:ext cx="2790825" cy="830997"/>
            </a:xfrm>
            <a:prstGeom prst="rect">
              <a:avLst/>
            </a:prstGeom>
          </p:spPr>
          <p:txBody>
            <a:bodyPr wrap="square">
              <a:spAutoFit/>
            </a:bodyPr>
            <a:lstStyle/>
            <a:p>
              <a:r>
                <a:rPr lang="en-US" sz="1600" b="1" dirty="0">
                  <a:latin typeface="Book Antiqua" pitchFamily="18" charset="0"/>
                </a:rPr>
                <a:t>Lets us consider this example where we will fire a  bullet towards the wall. </a:t>
              </a:r>
            </a:p>
          </p:txBody>
        </p:sp>
        <p:pic>
          <p:nvPicPr>
            <p:cNvPr id="15" name="Picture 4" descr="D:\d drive\MJ WORK\Pooja mam (physics)\Rashi mam\Force\Final work\1308515-job_3172007-076.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00389" y="2922770"/>
              <a:ext cx="1149237" cy="1209936"/>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7" descr="D:\d drive\MJ WORK\Pooja mam (physics)\Rashi mam\Force\Final work\can-stock-photo_csp14363529.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rot="5400000">
            <a:off x="1627523" y="3048800"/>
            <a:ext cx="737617" cy="6398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flipH="1">
            <a:off x="7598227" y="2397578"/>
            <a:ext cx="1417747" cy="25155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D:\d drive\MJ WORK\Pooja mam (physics)\Rashi mam\Force\Final work\stock-vector-vector-illustration-of-d-bullet-105762218.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16200000">
            <a:off x="7350479" y="2597494"/>
            <a:ext cx="152337" cy="46673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2209800" y="1441208"/>
            <a:ext cx="2560097" cy="874931"/>
            <a:chOff x="2745071" y="-1543050"/>
            <a:chExt cx="2560097" cy="874931"/>
          </a:xfrm>
        </p:grpSpPr>
        <p:sp>
          <p:nvSpPr>
            <p:cNvPr id="22" name="Rounded Rectangular Callout 21"/>
            <p:cNvSpPr/>
            <p:nvPr/>
          </p:nvSpPr>
          <p:spPr>
            <a:xfrm>
              <a:off x="2745072" y="-1543050"/>
              <a:ext cx="2560096" cy="874931"/>
            </a:xfrm>
            <a:prstGeom prst="wedgeRoundRectCallout">
              <a:avLst>
                <a:gd name="adj1" fmla="val -54422"/>
                <a:gd name="adj2" fmla="val 127299"/>
                <a:gd name="adj3" fmla="val 16667"/>
              </a:avLst>
            </a:prstGeom>
            <a:solidFill>
              <a:schemeClr val="bg1">
                <a:alpha val="74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745071" y="-1428750"/>
              <a:ext cx="2446055" cy="646331"/>
            </a:xfrm>
            <a:prstGeom prst="rect">
              <a:avLst/>
            </a:prstGeom>
          </p:spPr>
          <p:txBody>
            <a:bodyPr wrap="square">
              <a:spAutoFit/>
            </a:bodyPr>
            <a:lstStyle/>
            <a:p>
              <a:pPr algn="ctr"/>
              <a:r>
                <a:rPr lang="en-US" b="1" dirty="0">
                  <a:latin typeface="Book Antiqua" pitchFamily="18" charset="0"/>
                </a:rPr>
                <a:t>Bullet will penetrate </a:t>
              </a:r>
              <a:endParaRPr lang="en-US" b="1" dirty="0" smtClean="0">
                <a:latin typeface="Book Antiqua" pitchFamily="18" charset="0"/>
              </a:endParaRPr>
            </a:p>
            <a:p>
              <a:pPr algn="ctr"/>
              <a:r>
                <a:rPr lang="en-US" b="1" dirty="0" smtClean="0">
                  <a:latin typeface="Book Antiqua" pitchFamily="18" charset="0"/>
                </a:rPr>
                <a:t>the </a:t>
              </a:r>
              <a:r>
                <a:rPr lang="en-US" b="1" dirty="0">
                  <a:latin typeface="Book Antiqua" pitchFamily="18" charset="0"/>
                </a:rPr>
                <a:t>wall</a:t>
              </a:r>
            </a:p>
          </p:txBody>
        </p:sp>
      </p:grpSp>
      <p:grpSp>
        <p:nvGrpSpPr>
          <p:cNvPr id="24" name="Group 23"/>
          <p:cNvGrpSpPr/>
          <p:nvPr/>
        </p:nvGrpSpPr>
        <p:grpSpPr>
          <a:xfrm>
            <a:off x="5424940" y="1106900"/>
            <a:ext cx="2538413" cy="1037630"/>
            <a:chOff x="2971800" y="-1543050"/>
            <a:chExt cx="2538413" cy="1037630"/>
          </a:xfrm>
        </p:grpSpPr>
        <p:sp>
          <p:nvSpPr>
            <p:cNvPr id="25" name="Rounded Rectangular Callout 24"/>
            <p:cNvSpPr/>
            <p:nvPr/>
          </p:nvSpPr>
          <p:spPr>
            <a:xfrm>
              <a:off x="2971800" y="-1543050"/>
              <a:ext cx="2538413" cy="1037630"/>
            </a:xfrm>
            <a:prstGeom prst="wedgeRoundRectCallout">
              <a:avLst>
                <a:gd name="adj1" fmla="val -56654"/>
                <a:gd name="adj2" fmla="val 96817"/>
                <a:gd name="adj3" fmla="val 16667"/>
              </a:avLst>
            </a:prstGeom>
            <a:solidFill>
              <a:schemeClr val="bg1">
                <a:alpha val="74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001582" y="-1486806"/>
              <a:ext cx="2508631" cy="830997"/>
            </a:xfrm>
            <a:prstGeom prst="rect">
              <a:avLst/>
            </a:prstGeom>
          </p:spPr>
          <p:txBody>
            <a:bodyPr wrap="square">
              <a:spAutoFit/>
            </a:bodyPr>
            <a:lstStyle/>
            <a:p>
              <a:r>
                <a:rPr lang="en-US" sz="1600" b="1" dirty="0">
                  <a:latin typeface="Book Antiqua" pitchFamily="18" charset="0"/>
                </a:rPr>
                <a:t>But, It we take the same bullet and throw it towards the wall,</a:t>
              </a:r>
            </a:p>
          </p:txBody>
        </p:sp>
      </p:grpSp>
      <p:grpSp>
        <p:nvGrpSpPr>
          <p:cNvPr id="27" name="Group 26"/>
          <p:cNvGrpSpPr/>
          <p:nvPr/>
        </p:nvGrpSpPr>
        <p:grpSpPr>
          <a:xfrm>
            <a:off x="2363943" y="1419103"/>
            <a:ext cx="2799959" cy="1037630"/>
            <a:chOff x="2971800" y="-1543050"/>
            <a:chExt cx="2799959" cy="1037630"/>
          </a:xfrm>
        </p:grpSpPr>
        <p:sp>
          <p:nvSpPr>
            <p:cNvPr id="28" name="Rounded Rectangular Callout 27"/>
            <p:cNvSpPr/>
            <p:nvPr/>
          </p:nvSpPr>
          <p:spPr>
            <a:xfrm>
              <a:off x="2971800" y="-1543050"/>
              <a:ext cx="2799959" cy="1037630"/>
            </a:xfrm>
            <a:prstGeom prst="wedgeRoundRectCallout">
              <a:avLst>
                <a:gd name="adj1" fmla="val -56654"/>
                <a:gd name="adj2" fmla="val 96817"/>
                <a:gd name="adj3" fmla="val 16667"/>
              </a:avLst>
            </a:prstGeom>
            <a:solidFill>
              <a:schemeClr val="bg1">
                <a:alpha val="74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100058" y="-1444602"/>
              <a:ext cx="2568985" cy="830997"/>
            </a:xfrm>
            <a:prstGeom prst="rect">
              <a:avLst/>
            </a:prstGeom>
          </p:spPr>
          <p:txBody>
            <a:bodyPr wrap="square">
              <a:spAutoFit/>
            </a:bodyPr>
            <a:lstStyle/>
            <a:p>
              <a:r>
                <a:rPr lang="en-US" sz="1600" b="1" dirty="0">
                  <a:latin typeface="Book Antiqua" pitchFamily="18" charset="0"/>
                </a:rPr>
                <a:t>This is because, velocity of bullet is more, hence momentum is more</a:t>
              </a:r>
            </a:p>
          </p:txBody>
        </p:sp>
      </p:grpSp>
      <p:grpSp>
        <p:nvGrpSpPr>
          <p:cNvPr id="30" name="Group 29"/>
          <p:cNvGrpSpPr/>
          <p:nvPr/>
        </p:nvGrpSpPr>
        <p:grpSpPr>
          <a:xfrm>
            <a:off x="4743450" y="1693254"/>
            <a:ext cx="1482518" cy="763479"/>
            <a:chOff x="5256495" y="3596798"/>
            <a:chExt cx="1482518" cy="763479"/>
          </a:xfrm>
        </p:grpSpPr>
        <p:sp>
          <p:nvSpPr>
            <p:cNvPr id="31" name="Rounded Rectangular Callout 30"/>
            <p:cNvSpPr/>
            <p:nvPr/>
          </p:nvSpPr>
          <p:spPr>
            <a:xfrm>
              <a:off x="5256495" y="3596798"/>
              <a:ext cx="1482518" cy="763479"/>
            </a:xfrm>
            <a:prstGeom prst="wedgeRoundRectCallout">
              <a:avLst>
                <a:gd name="adj1" fmla="val -50816"/>
                <a:gd name="adj2" fmla="val 90778"/>
                <a:gd name="adj3" fmla="val 16667"/>
              </a:avLst>
            </a:prstGeom>
            <a:solidFill>
              <a:srgbClr val="00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371530" y="3674619"/>
              <a:ext cx="1167307" cy="584775"/>
            </a:xfrm>
            <a:prstGeom prst="rect">
              <a:avLst/>
            </a:prstGeom>
          </p:spPr>
          <p:txBody>
            <a:bodyPr wrap="none">
              <a:spAutoFit/>
            </a:bodyPr>
            <a:lstStyle/>
            <a:p>
              <a:pPr algn="ctr"/>
              <a:r>
                <a:rPr lang="en-US" sz="1600" b="1" dirty="0">
                  <a:solidFill>
                    <a:schemeClr val="bg1"/>
                  </a:solidFill>
                  <a:latin typeface="Book Antiqua" pitchFamily="18" charset="0"/>
                </a:rPr>
                <a:t>What will </a:t>
              </a:r>
              <a:endParaRPr lang="en-US" sz="1600" b="1" dirty="0" smtClean="0">
                <a:solidFill>
                  <a:schemeClr val="bg1"/>
                </a:solidFill>
                <a:latin typeface="Book Antiqua" pitchFamily="18" charset="0"/>
              </a:endParaRPr>
            </a:p>
            <a:p>
              <a:pPr algn="ctr"/>
              <a:r>
                <a:rPr lang="en-US" sz="1600" b="1" dirty="0" smtClean="0">
                  <a:solidFill>
                    <a:schemeClr val="bg1"/>
                  </a:solidFill>
                  <a:latin typeface="Book Antiqua" pitchFamily="18" charset="0"/>
                </a:rPr>
                <a:t>happen</a:t>
              </a:r>
              <a:r>
                <a:rPr lang="en-US" sz="1600" b="1" dirty="0">
                  <a:solidFill>
                    <a:schemeClr val="bg1"/>
                  </a:solidFill>
                  <a:latin typeface="Book Antiqua" pitchFamily="18" charset="0"/>
                </a:rPr>
                <a:t>??</a:t>
              </a:r>
            </a:p>
          </p:txBody>
        </p:sp>
      </p:grpSp>
      <p:grpSp>
        <p:nvGrpSpPr>
          <p:cNvPr id="33" name="Group 32"/>
          <p:cNvGrpSpPr/>
          <p:nvPr/>
        </p:nvGrpSpPr>
        <p:grpSpPr>
          <a:xfrm>
            <a:off x="4620644" y="1652773"/>
            <a:ext cx="1777486" cy="844441"/>
            <a:chOff x="5284016" y="3597497"/>
            <a:chExt cx="1777486" cy="844441"/>
          </a:xfrm>
        </p:grpSpPr>
        <p:sp>
          <p:nvSpPr>
            <p:cNvPr id="34" name="Rounded Rectangular Callout 33"/>
            <p:cNvSpPr/>
            <p:nvPr/>
          </p:nvSpPr>
          <p:spPr>
            <a:xfrm>
              <a:off x="5325752" y="3597497"/>
              <a:ext cx="1735750" cy="844441"/>
            </a:xfrm>
            <a:prstGeom prst="wedgeRoundRectCallout">
              <a:avLst>
                <a:gd name="adj1" fmla="val -47173"/>
                <a:gd name="adj2" fmla="val 91827"/>
                <a:gd name="adj3" fmla="val 16667"/>
              </a:avLst>
            </a:prstGeom>
            <a:solidFill>
              <a:srgbClr val="00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284016" y="3693472"/>
              <a:ext cx="1777344" cy="646331"/>
            </a:xfrm>
            <a:prstGeom prst="rect">
              <a:avLst/>
            </a:prstGeom>
          </p:spPr>
          <p:txBody>
            <a:bodyPr wrap="square">
              <a:spAutoFit/>
            </a:bodyPr>
            <a:lstStyle/>
            <a:p>
              <a:pPr algn="ctr"/>
              <a:r>
                <a:rPr lang="en-US" b="1" dirty="0">
                  <a:solidFill>
                    <a:schemeClr val="bg1"/>
                  </a:solidFill>
                  <a:latin typeface="Book Antiqua" pitchFamily="18" charset="0"/>
                </a:rPr>
                <a:t>Bullet will not penetrate!!!</a:t>
              </a:r>
            </a:p>
          </p:txBody>
        </p:sp>
      </p:grpSp>
      <p:pic>
        <p:nvPicPr>
          <p:cNvPr id="36" name="Picture 10" descr="D:\d drive\MJ WORK\Pooja mam (physics)\Rashi mam\Force\Final work\download.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920343" y="2952750"/>
            <a:ext cx="1004457" cy="1956048"/>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5652853" y="1566665"/>
            <a:ext cx="1525587" cy="928885"/>
            <a:chOff x="5424242" y="3555275"/>
            <a:chExt cx="1525587" cy="928885"/>
          </a:xfrm>
        </p:grpSpPr>
        <p:sp>
          <p:nvSpPr>
            <p:cNvPr id="38" name="Cloud Callout 37"/>
            <p:cNvSpPr/>
            <p:nvPr/>
          </p:nvSpPr>
          <p:spPr>
            <a:xfrm>
              <a:off x="5476375" y="3555275"/>
              <a:ext cx="1434505" cy="928885"/>
            </a:xfrm>
            <a:prstGeom prst="cloudCallout">
              <a:avLst>
                <a:gd name="adj1" fmla="val 53173"/>
                <a:gd name="adj2" fmla="val 11844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424242" y="3777266"/>
              <a:ext cx="1525587" cy="461665"/>
            </a:xfrm>
            <a:prstGeom prst="rect">
              <a:avLst/>
            </a:prstGeom>
          </p:spPr>
          <p:txBody>
            <a:bodyPr wrap="square">
              <a:spAutoFit/>
            </a:bodyPr>
            <a:lstStyle/>
            <a:p>
              <a:pPr algn="ctr"/>
              <a:r>
                <a:rPr lang="en-US" sz="2400" b="1" dirty="0" smtClean="0">
                  <a:solidFill>
                    <a:srgbClr val="3333FF"/>
                  </a:solidFill>
                  <a:latin typeface="+mj-lt"/>
                </a:rPr>
                <a:t>Why?</a:t>
              </a:r>
              <a:endParaRPr lang="en-US" sz="2400" b="1" dirty="0">
                <a:solidFill>
                  <a:srgbClr val="3333FF"/>
                </a:solidFill>
                <a:latin typeface="+mj-lt"/>
              </a:endParaRPr>
            </a:p>
          </p:txBody>
        </p:sp>
      </p:grpSp>
      <p:pic>
        <p:nvPicPr>
          <p:cNvPr id="40" name="Picture 9" descr="D:\d drive\MJ WORK\Pooja mam (physics)\Rashi mam\Refraction of light at plane surfaces\Ch_4 - Refraction of light at plane surfaces\RAW\Welcome_char.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21609" y="3030650"/>
            <a:ext cx="1474429" cy="177335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4724400" y="3411650"/>
            <a:ext cx="2255297" cy="658697"/>
            <a:chOff x="2951704" y="-1406358"/>
            <a:chExt cx="2255297" cy="658697"/>
          </a:xfrm>
        </p:grpSpPr>
        <p:sp>
          <p:nvSpPr>
            <p:cNvPr id="42" name="Rounded Rectangle 41"/>
            <p:cNvSpPr/>
            <p:nvPr/>
          </p:nvSpPr>
          <p:spPr>
            <a:xfrm>
              <a:off x="2997200" y="-1405010"/>
              <a:ext cx="2209801" cy="657349"/>
            </a:xfrm>
            <a:prstGeom prst="roundRect">
              <a:avLst/>
            </a:prstGeom>
            <a:solidFill>
              <a:srgbClr val="CC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951704" y="-1406358"/>
              <a:ext cx="2229897" cy="646331"/>
            </a:xfrm>
            <a:prstGeom prst="rect">
              <a:avLst/>
            </a:prstGeom>
          </p:spPr>
          <p:txBody>
            <a:bodyPr wrap="square">
              <a:spAutoFit/>
            </a:bodyPr>
            <a:lstStyle/>
            <a:p>
              <a:pPr algn="ctr"/>
              <a:r>
                <a:rPr lang="en-US" b="1" dirty="0">
                  <a:latin typeface="+mj-lt"/>
                </a:rPr>
                <a:t>The speed of the bullet is very less.</a:t>
              </a:r>
            </a:p>
          </p:txBody>
        </p:sp>
      </p:grpSp>
      <p:grpSp>
        <p:nvGrpSpPr>
          <p:cNvPr id="44" name="Group 43"/>
          <p:cNvGrpSpPr/>
          <p:nvPr/>
        </p:nvGrpSpPr>
        <p:grpSpPr>
          <a:xfrm>
            <a:off x="4812949" y="3364295"/>
            <a:ext cx="2146300" cy="742053"/>
            <a:chOff x="2437739" y="-1405010"/>
            <a:chExt cx="2146300" cy="657349"/>
          </a:xfrm>
        </p:grpSpPr>
        <p:sp>
          <p:nvSpPr>
            <p:cNvPr id="45" name="Rounded Rectangle 44"/>
            <p:cNvSpPr/>
            <p:nvPr/>
          </p:nvSpPr>
          <p:spPr>
            <a:xfrm>
              <a:off x="2450438" y="-1405010"/>
              <a:ext cx="2133601" cy="657349"/>
            </a:xfrm>
            <a:prstGeom prst="roundRect">
              <a:avLst/>
            </a:prstGeom>
            <a:solidFill>
              <a:srgbClr val="CC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437739" y="-1355178"/>
              <a:ext cx="2146300" cy="572553"/>
            </a:xfrm>
            <a:prstGeom prst="rect">
              <a:avLst/>
            </a:prstGeom>
          </p:spPr>
          <p:txBody>
            <a:bodyPr wrap="square">
              <a:spAutoFit/>
            </a:bodyPr>
            <a:lstStyle/>
            <a:p>
              <a:r>
                <a:rPr lang="en-US" b="1" dirty="0">
                  <a:latin typeface="+mj-lt"/>
                </a:rPr>
                <a:t>Therefore </a:t>
              </a:r>
              <a:r>
                <a:rPr lang="en-US" b="1" dirty="0" smtClean="0">
                  <a:latin typeface="+mj-lt"/>
                </a:rPr>
                <a:t> impact (momentum</a:t>
              </a:r>
              <a:r>
                <a:rPr lang="en-US" b="1" dirty="0">
                  <a:latin typeface="+mj-lt"/>
                </a:rPr>
                <a:t>) </a:t>
              </a:r>
              <a:r>
                <a:rPr lang="en-US" b="1" dirty="0" smtClean="0">
                  <a:latin typeface="+mj-lt"/>
                </a:rPr>
                <a:t>is </a:t>
              </a:r>
              <a:r>
                <a:rPr lang="en-US" b="1" dirty="0">
                  <a:latin typeface="+mj-lt"/>
                </a:rPr>
                <a:t>less</a:t>
              </a:r>
            </a:p>
          </p:txBody>
        </p:sp>
      </p:grpSp>
      <p:sp>
        <p:nvSpPr>
          <p:cNvPr id="47" name="Rectangle 46"/>
          <p:cNvSpPr/>
          <p:nvPr/>
        </p:nvSpPr>
        <p:spPr>
          <a:xfrm>
            <a:off x="533400" y="295421"/>
            <a:ext cx="4675694" cy="369332"/>
          </a:xfrm>
          <a:prstGeom prst="rect">
            <a:avLst/>
          </a:prstGeom>
          <a:noFill/>
        </p:spPr>
        <p:txBody>
          <a:bodyPr wrap="square" rtlCol="0">
            <a:spAutoFit/>
          </a:bodyPr>
          <a:lstStyle/>
          <a:p>
            <a:pPr algn="ctr"/>
            <a:r>
              <a:rPr lang="en-US" b="1" dirty="0">
                <a:solidFill>
                  <a:schemeClr val="bg1"/>
                </a:solidFill>
                <a:effectLst>
                  <a:outerShdw blurRad="50800" dist="38100" dir="5400000" algn="t" rotWithShape="0">
                    <a:prstClr val="black">
                      <a:alpha val="40000"/>
                    </a:prstClr>
                  </a:outerShdw>
                </a:effectLst>
                <a:latin typeface="Book Antiqua" pitchFamily="18" charset="0"/>
                <a:cs typeface="Aharoni" pitchFamily="2" charset="-79"/>
              </a:rPr>
              <a:t>Let us understand what is </a:t>
            </a:r>
            <a:r>
              <a:rPr lang="en-US" b="1" dirty="0" smtClean="0">
                <a:solidFill>
                  <a:srgbClr val="FFFF00"/>
                </a:solidFill>
                <a:effectLst>
                  <a:outerShdw blurRad="50800" dist="38100" dir="5400000" algn="t" rotWithShape="0">
                    <a:prstClr val="black">
                      <a:alpha val="40000"/>
                    </a:prstClr>
                  </a:outerShdw>
                </a:effectLst>
                <a:latin typeface="Book Antiqua" pitchFamily="18" charset="0"/>
                <a:cs typeface="Aharoni" pitchFamily="2" charset="-79"/>
              </a:rPr>
              <a:t>momentum?</a:t>
            </a:r>
            <a:endParaRPr lang="en-US" b="1" dirty="0">
              <a:solidFill>
                <a:srgbClr val="FFFF00"/>
              </a:solidFill>
              <a:effectLst>
                <a:outerShdw blurRad="50800" dist="38100" dir="5400000" algn="t" rotWithShape="0">
                  <a:prstClr val="black">
                    <a:alpha val="40000"/>
                  </a:prstClr>
                </a:outerShdw>
              </a:effectLst>
              <a:latin typeface="Book Antiqua" pitchFamily="18" charset="0"/>
              <a:cs typeface="Aharoni" pitchFamily="2" charset="-79"/>
            </a:endParaRPr>
          </a:p>
        </p:txBody>
      </p:sp>
      <p:sp>
        <p:nvSpPr>
          <p:cNvPr id="48" name="Rectangle 47"/>
          <p:cNvSpPr/>
          <p:nvPr/>
        </p:nvSpPr>
        <p:spPr>
          <a:xfrm>
            <a:off x="494382" y="806177"/>
            <a:ext cx="4794902" cy="336823"/>
          </a:xfrm>
          <a:prstGeom prst="rect">
            <a:avLst/>
          </a:prstGeom>
          <a:solidFill>
            <a:schemeClr val="bg1"/>
          </a:solidFill>
          <a:ln>
            <a:solidFill>
              <a:schemeClr val="tx1"/>
            </a:solidFill>
          </a:ln>
        </p:spPr>
        <p:txBody>
          <a:bodyPr wrap="none">
            <a:spAutoFit/>
          </a:bodyPr>
          <a:lstStyle/>
          <a:p>
            <a:pPr>
              <a:lnSpc>
                <a:spcPts val="1900"/>
              </a:lnSpc>
            </a:pPr>
            <a:r>
              <a:rPr lang="en-US" b="1" dirty="0">
                <a:latin typeface="Book Antiqua" pitchFamily="18" charset="0"/>
              </a:rPr>
              <a:t>It depends on two factor, </a:t>
            </a:r>
            <a:r>
              <a:rPr lang="en-US" b="1" dirty="0">
                <a:solidFill>
                  <a:srgbClr val="3333FF"/>
                </a:solidFill>
                <a:latin typeface="Book Antiqua" pitchFamily="18" charset="0"/>
              </a:rPr>
              <a:t>mass</a:t>
            </a:r>
            <a:r>
              <a:rPr lang="en-US" b="1" dirty="0">
                <a:latin typeface="Book Antiqua" pitchFamily="18" charset="0"/>
              </a:rPr>
              <a:t> and </a:t>
            </a:r>
            <a:r>
              <a:rPr lang="en-US" b="1" dirty="0" smtClean="0">
                <a:solidFill>
                  <a:srgbClr val="3333FF"/>
                </a:solidFill>
                <a:latin typeface="Book Antiqua" pitchFamily="18" charset="0"/>
              </a:rPr>
              <a:t>velocity</a:t>
            </a:r>
            <a:endParaRPr lang="en-US" b="1" dirty="0">
              <a:latin typeface="Book Antiqua" pitchFamily="18" charset="0"/>
            </a:endParaRPr>
          </a:p>
        </p:txBody>
      </p:sp>
      <p:pic>
        <p:nvPicPr>
          <p:cNvPr id="5122" name="Picture 2" descr="D:\d drive\MJ WORK\Pooja mam (physics)\State board\STB 9th 17-18\16sucai_v20161029119_600.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flipH="1">
            <a:off x="6286625" y="2071913"/>
            <a:ext cx="2310987" cy="28887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D:\d drive\MJ WORK\Pooja mam (physics)\Rashi mam\Force\Final work\stock-vector-vector-illustration-of-d-bullet-105762218.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16200000">
            <a:off x="6040464" y="3223169"/>
            <a:ext cx="152337" cy="46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8089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8" dur="500" fill="hold"/>
                                            <p:tgtEl>
                                              <p:spTgt spid="47"/>
                                            </p:tgtEl>
                                            <p:attrNameLst>
                                              <p:attrName>ppt_x</p:attrName>
                                              <p:attrName>ppt_y</p:attrName>
                                            </p:attrNameLst>
                                          </p:cBhvr>
                                          <p:rCtr x="26250" y="0"/>
                                        </p:animMotion>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arn(inVertical)">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5122"/>
                                            </p:tgtEl>
                                            <p:attrNameLst>
                                              <p:attrName>style.visibility</p:attrName>
                                            </p:attrNameLst>
                                          </p:cBhvr>
                                          <p:to>
                                            <p:strVal val="visible"/>
                                          </p:to>
                                        </p:set>
                                        <p:animEffect transition="in" filter="fade">
                                          <p:cBhvr>
                                            <p:cTn id="38" dur="500"/>
                                            <p:tgtEl>
                                              <p:spTgt spid="51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par>
                              <p:cTn id="43" fill="hold">
                                <p:stCondLst>
                                  <p:cond delay="0"/>
                                </p:stCondLst>
                                <p:childTnLst>
                                  <p:par>
                                    <p:cTn id="44" presetID="0" presetClass="path" presetSubtype="0" fill="hold" nodeType="afterEffect" p14:presetBounceEnd="20000">
                                      <p:stCondLst>
                                        <p:cond delay="0"/>
                                      </p:stCondLst>
                                      <p:childTnLst>
                                        <p:animMotion origin="layout" path="M -0.01493 -0.00587 L -0.43559 -0.00556 " pathEditMode="relative" ptsTypes="AA" p14:bounceEnd="20000">
                                          <p:cBhvr>
                                            <p:cTn id="45" dur="200" fill="hold"/>
                                            <p:tgtEl>
                                              <p:spTgt spid="18"/>
                                            </p:tgtEl>
                                            <p:attrNameLst>
                                              <p:attrName>ppt_x</p:attrName>
                                              <p:attrName>ppt_y</p:attrName>
                                            </p:attrNameLst>
                                          </p:cBhvr>
                                        </p:animMotion>
                                      </p:childTnLst>
                                    </p:cTn>
                                  </p:par>
                                </p:childTnLst>
                              </p:cTn>
                            </p:par>
                            <p:par>
                              <p:cTn id="46" fill="hold">
                                <p:stCondLst>
                                  <p:cond delay="2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21"/>
                                            </p:tgtEl>
                                            <p:attrNameLst>
                                              <p:attrName>style.visibility</p:attrName>
                                            </p:attrNameLst>
                                          </p:cBhvr>
                                          <p:to>
                                            <p:strVal val="hidden"/>
                                          </p:to>
                                        </p:set>
                                      </p:childTnLst>
                                    </p:cTn>
                                  </p:par>
                                </p:childTnLst>
                              </p:cTn>
                            </p:par>
                            <p:par>
                              <p:cTn id="58" fill="hold">
                                <p:stCondLst>
                                  <p:cond delay="0"/>
                                </p:stCondLst>
                                <p:childTnLst>
                                  <p:par>
                                    <p:cTn id="59" presetID="16" presetClass="entr" presetSubtype="21"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barn(inVertical)">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512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barn(inVertical)">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0" presetClass="path" presetSubtype="0" accel="50000" decel="50000" fill="hold" nodeType="withEffect">
                                      <p:stCondLst>
                                        <p:cond delay="0"/>
                                      </p:stCondLst>
                                      <p:childTnLst>
                                        <p:animMotion origin="layout" path="M 1.66667E-6 -1.85185E-6 L -0.49688 -0.02222 " pathEditMode="fixed" rAng="0" ptsTypes="AA">
                                          <p:cBhvr>
                                            <p:cTn id="84" dur="500" fill="hold"/>
                                            <p:tgtEl>
                                              <p:spTgt spid="20"/>
                                            </p:tgtEl>
                                            <p:attrNameLst>
                                              <p:attrName>ppt_x</p:attrName>
                                              <p:attrName>ppt_y</p:attrName>
                                            </p:attrNameLst>
                                          </p:cBhvr>
                                          <p:rCtr x="-24844" y="-1111"/>
                                        </p:animMotion>
                                      </p:childTnLst>
                                    </p:cTn>
                                  </p:par>
                                </p:childTnLst>
                              </p:cTn>
                            </p:par>
                            <p:par>
                              <p:cTn id="85" fill="hold">
                                <p:stCondLst>
                                  <p:cond delay="500"/>
                                </p:stCondLst>
                                <p:childTnLst>
                                  <p:par>
                                    <p:cTn id="86" presetID="0" presetClass="path" presetSubtype="0" accel="50000" decel="50000" fill="hold" nodeType="afterEffect">
                                      <p:stCondLst>
                                        <p:cond delay="0"/>
                                      </p:stCondLst>
                                      <p:childTnLst>
                                        <p:animMotion origin="layout" path="M -0.49688 -0.02222 L -0.41354 0.35 " pathEditMode="fixed" ptsTypes="AA">
                                          <p:cBhvr>
                                            <p:cTn id="87" dur="500" fill="hold"/>
                                            <p:tgtEl>
                                              <p:spTgt spid="20"/>
                                            </p:tgtEl>
                                            <p:attrNameLst>
                                              <p:attrName>ppt_x</p:attrName>
                                              <p:attrName>ppt_y</p:attrName>
                                            </p:attrNameLst>
                                          </p:cBhvr>
                                        </p:animMotion>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arn(inVertical)">
                                          <p:cBhvr>
                                            <p:cTn id="92" dur="500"/>
                                            <p:tgtEl>
                                              <p:spTgt spid="30"/>
                                            </p:tgtEl>
                                          </p:cBhvr>
                                        </p:animEffect>
                                      </p:childTnLst>
                                    </p:cTn>
                                  </p:par>
                                  <p:par>
                                    <p:cTn id="93" presetID="1" presetClass="exit" presetSubtype="0" fill="hold" nodeType="withEffect">
                                      <p:stCondLst>
                                        <p:cond delay="0"/>
                                      </p:stCondLst>
                                      <p:childTnLst>
                                        <p:set>
                                          <p:cBhvr>
                                            <p:cTn id="94" dur="1" fill="hold">
                                              <p:stCondLst>
                                                <p:cond delay="0"/>
                                              </p:stCondLst>
                                            </p:cTn>
                                            <p:tgtEl>
                                              <p:spTgt spid="2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30"/>
                                            </p:tgtEl>
                                            <p:attrNameLst>
                                              <p:attrName>style.visibility</p:attrName>
                                            </p:attrNameLst>
                                          </p:cBhvr>
                                          <p:to>
                                            <p:strVal val="hidden"/>
                                          </p:to>
                                        </p:set>
                                      </p:childTnLst>
                                    </p:cTn>
                                  </p:par>
                                  <p:par>
                                    <p:cTn id="99" presetID="16" presetClass="entr" presetSubtype="21"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barn(inVertical)">
                                          <p:cBhvr>
                                            <p:cTn id="101" dur="500"/>
                                            <p:tgtEl>
                                              <p:spTgt spid="33"/>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20"/>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33"/>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19"/>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6"/>
                                            </p:tgtEl>
                                            <p:attrNameLst>
                                              <p:attrName>style.visibility</p:attrName>
                                            </p:attrNameLst>
                                          </p:cBhvr>
                                          <p:to>
                                            <p:strVal val="visible"/>
                                          </p:to>
                                        </p:set>
                                      </p:childTnLst>
                                    </p:cTn>
                                  </p:par>
                                  <p:par>
                                    <p:cTn id="114" presetID="16" presetClass="entr" presetSubtype="21" fill="hold" nodeType="with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barn(inVertical)">
                                          <p:cBhvr>
                                            <p:cTn id="116" dur="500"/>
                                            <p:tgtEl>
                                              <p:spTgt spid="37"/>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36"/>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right)">
                                          <p:cBhvr>
                                            <p:cTn id="127" dur="500"/>
                                            <p:tgtEl>
                                              <p:spTgt spid="40"/>
                                            </p:tgtEl>
                                          </p:cBhvr>
                                        </p:animEffect>
                                      </p:childTnLst>
                                    </p:cTn>
                                  </p:par>
                                </p:childTnLst>
                              </p:cTn>
                            </p:par>
                            <p:par>
                              <p:cTn id="128" fill="hold">
                                <p:stCondLst>
                                  <p:cond delay="500"/>
                                </p:stCondLst>
                                <p:childTnLst>
                                  <p:par>
                                    <p:cTn id="129" presetID="22" presetClass="entr" presetSubtype="2" fill="hold" nodeType="after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wipe(right)">
                                          <p:cBhvr>
                                            <p:cTn id="131" dur="500"/>
                                            <p:tgtEl>
                                              <p:spTgt spid="41"/>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41"/>
                                            </p:tgtEl>
                                            <p:attrNameLst>
                                              <p:attrName>style.visibility</p:attrName>
                                            </p:attrNameLst>
                                          </p:cBhvr>
                                          <p:to>
                                            <p:strVal val="hidden"/>
                                          </p:to>
                                        </p:set>
                                      </p:childTnLst>
                                    </p:cTn>
                                  </p:par>
                                </p:childTnLst>
                              </p:cTn>
                            </p:par>
                            <p:par>
                              <p:cTn id="136" fill="hold">
                                <p:stCondLst>
                                  <p:cond delay="0"/>
                                </p:stCondLst>
                                <p:childTnLst>
                                  <p:par>
                                    <p:cTn id="137" presetID="22" presetClass="entr" presetSubtype="2" fill="hold" nodeType="afterEffect">
                                      <p:stCondLst>
                                        <p:cond delay="0"/>
                                      </p:stCondLst>
                                      <p:childTnLst>
                                        <p:set>
                                          <p:cBhvr>
                                            <p:cTn id="138" dur="1" fill="hold">
                                              <p:stCondLst>
                                                <p:cond delay="0"/>
                                              </p:stCondLst>
                                            </p:cTn>
                                            <p:tgtEl>
                                              <p:spTgt spid="44"/>
                                            </p:tgtEl>
                                            <p:attrNameLst>
                                              <p:attrName>style.visibility</p:attrName>
                                            </p:attrNameLst>
                                          </p:cBhvr>
                                          <p:to>
                                            <p:strVal val="visible"/>
                                          </p:to>
                                        </p:set>
                                        <p:animEffect transition="in" filter="wipe(right)">
                                          <p:cBhvr>
                                            <p:cTn id="13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63" presetClass="path" presetSubtype="0" accel="10000" fill="hold" grpId="1" nodeType="withEffect">
                                      <p:stCondLst>
                                        <p:cond delay="0"/>
                                      </p:stCondLst>
                                      <p:childTnLst>
                                        <p:animMotion origin="layout" path="M -0.525 -2.96296E-6 L 0 -2.96296E-6 " pathEditMode="relative" rAng="0" ptsTypes="AA">
                                          <p:cBhvr>
                                            <p:cTn id="8" dur="500" fill="hold"/>
                                            <p:tgtEl>
                                              <p:spTgt spid="47"/>
                                            </p:tgtEl>
                                            <p:attrNameLst>
                                              <p:attrName>ppt_x</p:attrName>
                                              <p:attrName>ppt_y</p:attrName>
                                            </p:attrNameLst>
                                          </p:cBhvr>
                                          <p:rCtr x="26250" y="0"/>
                                        </p:animMotion>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arn(inVertical)">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nodeType="withEffect">
                                      <p:stCondLst>
                                        <p:cond delay="0"/>
                                      </p:stCondLst>
                                      <p:childTnLst>
                                        <p:set>
                                          <p:cBhvr>
                                            <p:cTn id="37" dur="1" fill="hold">
                                              <p:stCondLst>
                                                <p:cond delay="0"/>
                                              </p:stCondLst>
                                            </p:cTn>
                                            <p:tgtEl>
                                              <p:spTgt spid="5122"/>
                                            </p:tgtEl>
                                            <p:attrNameLst>
                                              <p:attrName>style.visibility</p:attrName>
                                            </p:attrNameLst>
                                          </p:cBhvr>
                                          <p:to>
                                            <p:strVal val="visible"/>
                                          </p:to>
                                        </p:set>
                                        <p:animEffect transition="in" filter="fade">
                                          <p:cBhvr>
                                            <p:cTn id="38" dur="500"/>
                                            <p:tgtEl>
                                              <p:spTgt spid="512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par>
                              <p:cTn id="43" fill="hold">
                                <p:stCondLst>
                                  <p:cond delay="0"/>
                                </p:stCondLst>
                                <p:childTnLst>
                                  <p:par>
                                    <p:cTn id="44" presetID="0" presetClass="path" presetSubtype="0" fill="hold" nodeType="afterEffect">
                                      <p:stCondLst>
                                        <p:cond delay="0"/>
                                      </p:stCondLst>
                                      <p:childTnLst>
                                        <p:animMotion origin="layout" path="M -0.01493 -0.00587 L -0.43559 -0.00556 " pathEditMode="relative" ptsTypes="AA">
                                          <p:cBhvr>
                                            <p:cTn id="45" dur="200" fill="hold"/>
                                            <p:tgtEl>
                                              <p:spTgt spid="18"/>
                                            </p:tgtEl>
                                            <p:attrNameLst>
                                              <p:attrName>ppt_x</p:attrName>
                                              <p:attrName>ppt_y</p:attrName>
                                            </p:attrNameLst>
                                          </p:cBhvr>
                                        </p:animMotion>
                                      </p:childTnLst>
                                    </p:cTn>
                                  </p:par>
                                </p:childTnLst>
                              </p:cTn>
                            </p:par>
                            <p:par>
                              <p:cTn id="46" fill="hold">
                                <p:stCondLst>
                                  <p:cond delay="2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21"/>
                                            </p:tgtEl>
                                            <p:attrNameLst>
                                              <p:attrName>style.visibility</p:attrName>
                                            </p:attrNameLst>
                                          </p:cBhvr>
                                          <p:to>
                                            <p:strVal val="hidden"/>
                                          </p:to>
                                        </p:set>
                                      </p:childTnLst>
                                    </p:cTn>
                                  </p:par>
                                </p:childTnLst>
                              </p:cTn>
                            </p:par>
                            <p:par>
                              <p:cTn id="58" fill="hold">
                                <p:stCondLst>
                                  <p:cond delay="0"/>
                                </p:stCondLst>
                                <p:childTnLst>
                                  <p:par>
                                    <p:cTn id="59" presetID="16" presetClass="entr" presetSubtype="21" fill="hold" nodeType="after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barn(inVertical)">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512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barn(inVertical)">
                                          <p:cBhvr>
                                            <p:cTn id="76" dur="500"/>
                                            <p:tgtEl>
                                              <p:spTgt spid="2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par>
                                    <p:cTn id="83" presetID="0" presetClass="path" presetSubtype="0" accel="50000" decel="50000" fill="hold" nodeType="withEffect">
                                      <p:stCondLst>
                                        <p:cond delay="0"/>
                                      </p:stCondLst>
                                      <p:childTnLst>
                                        <p:animMotion origin="layout" path="M 1.66667E-6 -1.85185E-6 L -0.49688 -0.02222 " pathEditMode="fixed" rAng="0" ptsTypes="AA">
                                          <p:cBhvr>
                                            <p:cTn id="84" dur="500" fill="hold"/>
                                            <p:tgtEl>
                                              <p:spTgt spid="20"/>
                                            </p:tgtEl>
                                            <p:attrNameLst>
                                              <p:attrName>ppt_x</p:attrName>
                                              <p:attrName>ppt_y</p:attrName>
                                            </p:attrNameLst>
                                          </p:cBhvr>
                                          <p:rCtr x="-24844" y="-1111"/>
                                        </p:animMotion>
                                      </p:childTnLst>
                                    </p:cTn>
                                  </p:par>
                                </p:childTnLst>
                              </p:cTn>
                            </p:par>
                            <p:par>
                              <p:cTn id="85" fill="hold">
                                <p:stCondLst>
                                  <p:cond delay="500"/>
                                </p:stCondLst>
                                <p:childTnLst>
                                  <p:par>
                                    <p:cTn id="86" presetID="0" presetClass="path" presetSubtype="0" accel="50000" decel="50000" fill="hold" nodeType="afterEffect">
                                      <p:stCondLst>
                                        <p:cond delay="0"/>
                                      </p:stCondLst>
                                      <p:childTnLst>
                                        <p:animMotion origin="layout" path="M -0.49688 -0.02222 L -0.41354 0.35 " pathEditMode="fixed" ptsTypes="AA">
                                          <p:cBhvr>
                                            <p:cTn id="87" dur="500" fill="hold"/>
                                            <p:tgtEl>
                                              <p:spTgt spid="20"/>
                                            </p:tgtEl>
                                            <p:attrNameLst>
                                              <p:attrName>ppt_x</p:attrName>
                                              <p:attrName>ppt_y</p:attrName>
                                            </p:attrNameLst>
                                          </p:cBhvr>
                                        </p:animMotion>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arn(inVertical)">
                                          <p:cBhvr>
                                            <p:cTn id="92" dur="500"/>
                                            <p:tgtEl>
                                              <p:spTgt spid="30"/>
                                            </p:tgtEl>
                                          </p:cBhvr>
                                        </p:animEffect>
                                      </p:childTnLst>
                                    </p:cTn>
                                  </p:par>
                                  <p:par>
                                    <p:cTn id="93" presetID="1" presetClass="exit" presetSubtype="0" fill="hold" nodeType="withEffect">
                                      <p:stCondLst>
                                        <p:cond delay="0"/>
                                      </p:stCondLst>
                                      <p:childTnLst>
                                        <p:set>
                                          <p:cBhvr>
                                            <p:cTn id="94" dur="1" fill="hold">
                                              <p:stCondLst>
                                                <p:cond delay="0"/>
                                              </p:stCondLst>
                                            </p:cTn>
                                            <p:tgtEl>
                                              <p:spTgt spid="24"/>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30"/>
                                            </p:tgtEl>
                                            <p:attrNameLst>
                                              <p:attrName>style.visibility</p:attrName>
                                            </p:attrNameLst>
                                          </p:cBhvr>
                                          <p:to>
                                            <p:strVal val="hidden"/>
                                          </p:to>
                                        </p:set>
                                      </p:childTnLst>
                                    </p:cTn>
                                  </p:par>
                                  <p:par>
                                    <p:cTn id="99" presetID="16" presetClass="entr" presetSubtype="21" fill="hold"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barn(inVertical)">
                                          <p:cBhvr>
                                            <p:cTn id="101" dur="500"/>
                                            <p:tgtEl>
                                              <p:spTgt spid="33"/>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xit" presetSubtype="0" fill="hold" nodeType="clickEffect">
                                      <p:stCondLst>
                                        <p:cond delay="0"/>
                                      </p:stCondLst>
                                      <p:childTnLst>
                                        <p:set>
                                          <p:cBhvr>
                                            <p:cTn id="105" dur="1" fill="hold">
                                              <p:stCondLst>
                                                <p:cond delay="0"/>
                                              </p:stCondLst>
                                            </p:cTn>
                                            <p:tgtEl>
                                              <p:spTgt spid="20"/>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33"/>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19"/>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36"/>
                                            </p:tgtEl>
                                            <p:attrNameLst>
                                              <p:attrName>style.visibility</p:attrName>
                                            </p:attrNameLst>
                                          </p:cBhvr>
                                          <p:to>
                                            <p:strVal val="visible"/>
                                          </p:to>
                                        </p:set>
                                      </p:childTnLst>
                                    </p:cTn>
                                  </p:par>
                                  <p:par>
                                    <p:cTn id="114" presetID="16" presetClass="entr" presetSubtype="21" fill="hold" nodeType="with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barn(inVertical)">
                                          <p:cBhvr>
                                            <p:cTn id="116" dur="500"/>
                                            <p:tgtEl>
                                              <p:spTgt spid="37"/>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36"/>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right)">
                                          <p:cBhvr>
                                            <p:cTn id="127" dur="500"/>
                                            <p:tgtEl>
                                              <p:spTgt spid="40"/>
                                            </p:tgtEl>
                                          </p:cBhvr>
                                        </p:animEffect>
                                      </p:childTnLst>
                                    </p:cTn>
                                  </p:par>
                                </p:childTnLst>
                              </p:cTn>
                            </p:par>
                            <p:par>
                              <p:cTn id="128" fill="hold">
                                <p:stCondLst>
                                  <p:cond delay="500"/>
                                </p:stCondLst>
                                <p:childTnLst>
                                  <p:par>
                                    <p:cTn id="129" presetID="22" presetClass="entr" presetSubtype="2" fill="hold" nodeType="afterEffect">
                                      <p:stCondLst>
                                        <p:cond delay="0"/>
                                      </p:stCondLst>
                                      <p:childTnLst>
                                        <p:set>
                                          <p:cBhvr>
                                            <p:cTn id="130" dur="1" fill="hold">
                                              <p:stCondLst>
                                                <p:cond delay="0"/>
                                              </p:stCondLst>
                                            </p:cTn>
                                            <p:tgtEl>
                                              <p:spTgt spid="41"/>
                                            </p:tgtEl>
                                            <p:attrNameLst>
                                              <p:attrName>style.visibility</p:attrName>
                                            </p:attrNameLst>
                                          </p:cBhvr>
                                          <p:to>
                                            <p:strVal val="visible"/>
                                          </p:to>
                                        </p:set>
                                        <p:animEffect transition="in" filter="wipe(right)">
                                          <p:cBhvr>
                                            <p:cTn id="131" dur="500"/>
                                            <p:tgtEl>
                                              <p:spTgt spid="41"/>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41"/>
                                            </p:tgtEl>
                                            <p:attrNameLst>
                                              <p:attrName>style.visibility</p:attrName>
                                            </p:attrNameLst>
                                          </p:cBhvr>
                                          <p:to>
                                            <p:strVal val="hidden"/>
                                          </p:to>
                                        </p:set>
                                      </p:childTnLst>
                                    </p:cTn>
                                  </p:par>
                                </p:childTnLst>
                              </p:cTn>
                            </p:par>
                            <p:par>
                              <p:cTn id="136" fill="hold">
                                <p:stCondLst>
                                  <p:cond delay="0"/>
                                </p:stCondLst>
                                <p:childTnLst>
                                  <p:par>
                                    <p:cTn id="137" presetID="22" presetClass="entr" presetSubtype="2" fill="hold" nodeType="afterEffect">
                                      <p:stCondLst>
                                        <p:cond delay="0"/>
                                      </p:stCondLst>
                                      <p:childTnLst>
                                        <p:set>
                                          <p:cBhvr>
                                            <p:cTn id="138" dur="1" fill="hold">
                                              <p:stCondLst>
                                                <p:cond delay="0"/>
                                              </p:stCondLst>
                                            </p:cTn>
                                            <p:tgtEl>
                                              <p:spTgt spid="44"/>
                                            </p:tgtEl>
                                            <p:attrNameLst>
                                              <p:attrName>style.visibility</p:attrName>
                                            </p:attrNameLst>
                                          </p:cBhvr>
                                          <p:to>
                                            <p:strVal val="visible"/>
                                          </p:to>
                                        </p:set>
                                        <p:animEffect transition="in" filter="wipe(right)">
                                          <p:cBhvr>
                                            <p:cTn id="13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1"/>
          <p:bldP spid="47" grpId="2"/>
          <p:bldP spid="4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CBSE(VIII) Physics\Friction\NeoBack-6X12ftไวน-ลบางบทค-ดย-อเก-าปร-ญญาโทการถ-ายภาพพ-นหล-งพ-มพ-ด-จ-ตอลม-ออาช-พภาพสต.jpg"/>
          <p:cNvPicPr>
            <a:picLocks noChangeAspect="1" noChangeArrowheads="1"/>
          </p:cNvPicPr>
          <p:nvPr/>
        </p:nvPicPr>
        <p:blipFill rotWithShape="1">
          <a:blip r:embed="rId2" cstate="email">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a:off x="-19050" y="0"/>
            <a:ext cx="91821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d drive\MJ WORK\Pooja mam (physics)\CBSE(VIII) Physics\Friction\LAWS OF MOTI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45199" y="253127"/>
            <a:ext cx="3764915" cy="48982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2876152" y="258796"/>
            <a:ext cx="1219200" cy="488965"/>
          </a:xfrm>
          <a:prstGeom prst="roundRect">
            <a:avLst>
              <a:gd name="adj" fmla="val 10239"/>
            </a:avLst>
          </a:prstGeom>
          <a:noFill/>
          <a:ln w="28575">
            <a:solidFill>
              <a:srgbClr val="FF0000"/>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7" name="TextBox 6"/>
          <p:cNvSpPr txBox="1"/>
          <p:nvPr/>
        </p:nvSpPr>
        <p:spPr>
          <a:xfrm>
            <a:off x="1722120" y="1152352"/>
            <a:ext cx="1066800" cy="338554"/>
          </a:xfrm>
          <a:prstGeom prst="rect">
            <a:avLst/>
          </a:prstGeom>
          <a:noFill/>
        </p:spPr>
        <p:txBody>
          <a:bodyPr wrap="square" rtlCol="0">
            <a:spAutoFit/>
          </a:bodyPr>
          <a:lstStyle/>
          <a:p>
            <a:pPr algn="ctr"/>
            <a:r>
              <a:rPr lang="en-US" sz="1600" b="1" dirty="0" smtClean="0">
                <a:latin typeface="Book Antiqua" pitchFamily="18" charset="0"/>
              </a:rPr>
              <a:t>Rules </a:t>
            </a:r>
            <a:endParaRPr lang="en-US" sz="1600" b="1" dirty="0">
              <a:latin typeface="Book Antiqua" pitchFamily="18" charset="0"/>
            </a:endParaRPr>
          </a:p>
        </p:txBody>
      </p:sp>
      <p:pic>
        <p:nvPicPr>
          <p:cNvPr id="1026" name="Picture 2" descr="D:\d drive\MJ WORK\Pooja mam (physics)\ICSE (VIII) Physics\New work\03 -Force and Pressure\Raw\arrow_curved_blue-dow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1991513" y="361950"/>
            <a:ext cx="881227" cy="799118"/>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4720010" y="258536"/>
            <a:ext cx="1886530" cy="488965"/>
          </a:xfrm>
          <a:prstGeom prst="roundRect">
            <a:avLst>
              <a:gd name="adj" fmla="val 10239"/>
            </a:avLst>
          </a:prstGeom>
          <a:noFill/>
          <a:ln w="28575">
            <a:solidFill>
              <a:srgbClr val="FF0000"/>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12" name="TextBox 11"/>
          <p:cNvSpPr txBox="1"/>
          <p:nvPr/>
        </p:nvSpPr>
        <p:spPr>
          <a:xfrm>
            <a:off x="5562600" y="1187100"/>
            <a:ext cx="3124200" cy="1077218"/>
          </a:xfrm>
          <a:prstGeom prst="rect">
            <a:avLst/>
          </a:prstGeom>
          <a:noFill/>
        </p:spPr>
        <p:txBody>
          <a:bodyPr wrap="square" rtlCol="0">
            <a:spAutoFit/>
          </a:bodyPr>
          <a:lstStyle/>
          <a:p>
            <a:pPr algn="ctr"/>
            <a:r>
              <a:rPr lang="en-US" sz="1600" b="1" dirty="0">
                <a:latin typeface="Book Antiqua" pitchFamily="18" charset="0"/>
              </a:rPr>
              <a:t>When there is a change in the position of an object with respect </a:t>
            </a:r>
            <a:r>
              <a:rPr lang="en-US" sz="1600" b="1" dirty="0" smtClean="0">
                <a:latin typeface="Book Antiqua" pitchFamily="18" charset="0"/>
              </a:rPr>
              <a:t>to </a:t>
            </a:r>
            <a:r>
              <a:rPr lang="en-US" sz="1600" b="1" dirty="0">
                <a:latin typeface="Book Antiqua" pitchFamily="18" charset="0"/>
              </a:rPr>
              <a:t>its surrounding it is said to be in motion </a:t>
            </a:r>
          </a:p>
        </p:txBody>
      </p:sp>
      <p:pic>
        <p:nvPicPr>
          <p:cNvPr id="13" name="Picture 2" descr="D:\d drive\MJ WORK\Pooja mam (physics)\ICSE (VIII) Physics\New work\03 -Force and Pressure\Raw\arrow_curved_blue-dow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16282" y="385820"/>
            <a:ext cx="881227" cy="7991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192.168.1.34\mt_school\2016_17\01_ENGLISH MEDIUM\8TH_Std\TAT_2016-17\Physics\03_Atmospheric Pressure\Images\Mj\32970681.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70339" y="1040530"/>
            <a:ext cx="542445" cy="90075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01357" y="1136963"/>
            <a:ext cx="1947858" cy="707886"/>
          </a:xfrm>
          <a:prstGeom prst="rect">
            <a:avLst/>
          </a:prstGeom>
        </p:spPr>
        <p:txBody>
          <a:bodyPr wrap="square">
            <a:spAutoFit/>
          </a:bodyPr>
          <a:lstStyle/>
          <a:p>
            <a:pPr algn="ctr"/>
            <a:r>
              <a:rPr lang="en-US" sz="2000" b="1" dirty="0">
                <a:latin typeface="Book Antiqua" pitchFamily="18" charset="0"/>
              </a:rPr>
              <a:t>What causes motion ??</a:t>
            </a:r>
          </a:p>
        </p:txBody>
      </p:sp>
      <p:sp>
        <p:nvSpPr>
          <p:cNvPr id="16" name="Rectangle 15"/>
          <p:cNvSpPr/>
          <p:nvPr/>
        </p:nvSpPr>
        <p:spPr>
          <a:xfrm>
            <a:off x="3375775" y="833157"/>
            <a:ext cx="2327318" cy="707886"/>
          </a:xfrm>
          <a:prstGeom prst="rect">
            <a:avLst/>
          </a:prstGeom>
          <a:noFill/>
        </p:spPr>
        <p:txBody>
          <a:bodyPr wrap="square" rtlCol="0">
            <a:spAutoFit/>
          </a:bodyPr>
          <a:lstStyle/>
          <a:p>
            <a:pPr algn="ctr"/>
            <a:r>
              <a:rPr lang="en-US" sz="2000" b="1" dirty="0">
                <a:solidFill>
                  <a:srgbClr val="3333FF"/>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Let us consider few examples</a:t>
            </a:r>
          </a:p>
        </p:txBody>
      </p:sp>
      <p:grpSp>
        <p:nvGrpSpPr>
          <p:cNvPr id="25" name="Group 24"/>
          <p:cNvGrpSpPr/>
          <p:nvPr/>
        </p:nvGrpSpPr>
        <p:grpSpPr>
          <a:xfrm>
            <a:off x="4152108" y="1483172"/>
            <a:ext cx="2600906" cy="830997"/>
            <a:chOff x="4707221" y="-526255"/>
            <a:chExt cx="2600906" cy="830997"/>
          </a:xfrm>
        </p:grpSpPr>
        <p:sp>
          <p:nvSpPr>
            <p:cNvPr id="26" name="Rounded Rectangular Callout 25"/>
            <p:cNvSpPr/>
            <p:nvPr/>
          </p:nvSpPr>
          <p:spPr>
            <a:xfrm>
              <a:off x="4707221" y="-526255"/>
              <a:ext cx="2600906" cy="830997"/>
            </a:xfrm>
            <a:prstGeom prst="wedgeRoundRectCallout">
              <a:avLst>
                <a:gd name="adj1" fmla="val -42533"/>
                <a:gd name="adj2" fmla="val 94594"/>
                <a:gd name="adj3" fmla="val 16667"/>
              </a:avLst>
            </a:prstGeom>
            <a:solidFill>
              <a:srgbClr val="66FFFF">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27" name="TextBox 26"/>
            <p:cNvSpPr txBox="1"/>
            <p:nvPr/>
          </p:nvSpPr>
          <p:spPr>
            <a:xfrm>
              <a:off x="4739522" y="-410464"/>
              <a:ext cx="2534077" cy="584775"/>
            </a:xfrm>
            <a:prstGeom prst="rect">
              <a:avLst/>
            </a:prstGeom>
            <a:noFill/>
          </p:spPr>
          <p:txBody>
            <a:bodyPr wrap="square" rtlCol="0">
              <a:spAutoFit/>
            </a:bodyPr>
            <a:lstStyle/>
            <a:p>
              <a:pPr>
                <a:defRPr/>
              </a:pPr>
              <a:r>
                <a:rPr lang="en-US" sz="1600" b="1" kern="0" dirty="0">
                  <a:latin typeface="Book Antiqua" pitchFamily="18" charset="0"/>
                </a:rPr>
                <a:t>In the picture we can </a:t>
              </a:r>
              <a:r>
                <a:rPr lang="en-US" sz="1600" b="1" kern="0" dirty="0" smtClean="0">
                  <a:latin typeface="Book Antiqua" pitchFamily="18" charset="0"/>
                </a:rPr>
                <a:t>see the  man </a:t>
              </a:r>
              <a:r>
                <a:rPr lang="en-US" sz="1600" b="1" kern="0" dirty="0">
                  <a:solidFill>
                    <a:srgbClr val="FF0000"/>
                  </a:solidFill>
                  <a:latin typeface="Book Antiqua" pitchFamily="18" charset="0"/>
                </a:rPr>
                <a:t>pushing</a:t>
              </a:r>
              <a:r>
                <a:rPr lang="en-US" sz="1600" b="1" kern="0" dirty="0">
                  <a:latin typeface="Book Antiqua" pitchFamily="18" charset="0"/>
                </a:rPr>
                <a:t> the </a:t>
              </a:r>
              <a:r>
                <a:rPr lang="en-US" sz="1600" b="1" kern="0" dirty="0" smtClean="0">
                  <a:latin typeface="Book Antiqua" pitchFamily="18" charset="0"/>
                </a:rPr>
                <a:t>car</a:t>
              </a:r>
              <a:endParaRPr lang="en-US" sz="1600" b="1" kern="0" dirty="0">
                <a:latin typeface="Book Antiqua" pitchFamily="18" charset="0"/>
              </a:endParaRPr>
            </a:p>
          </p:txBody>
        </p:sp>
      </p:grpSp>
      <p:sp>
        <p:nvSpPr>
          <p:cNvPr id="28" name="Rounded Rectangle 27"/>
          <p:cNvSpPr/>
          <p:nvPr/>
        </p:nvSpPr>
        <p:spPr>
          <a:xfrm>
            <a:off x="1066800" y="2091446"/>
            <a:ext cx="1560115" cy="404104"/>
          </a:xfrm>
          <a:prstGeom prst="roundRect">
            <a:avLst/>
          </a:prstGeom>
          <a:solidFill>
            <a:srgbClr val="FFFF00">
              <a:alpha val="6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29" name="Rectangle 28"/>
          <p:cNvSpPr/>
          <p:nvPr/>
        </p:nvSpPr>
        <p:spPr>
          <a:xfrm>
            <a:off x="1100758" y="2124221"/>
            <a:ext cx="1509416" cy="338554"/>
          </a:xfrm>
          <a:prstGeom prst="rect">
            <a:avLst/>
          </a:prstGeom>
          <a:noFill/>
        </p:spPr>
        <p:txBody>
          <a:bodyPr wrap="square" rtlCol="0">
            <a:spAutoFit/>
          </a:bodyPr>
          <a:lstStyle/>
          <a:p>
            <a:pPr algn="ctr"/>
            <a:r>
              <a:rPr lang="en-US" sz="1600" b="1" dirty="0">
                <a:effectLst>
                  <a:outerShdw blurRad="50800" dist="38100" dir="5400000" algn="t" rotWithShape="0">
                    <a:prstClr val="black">
                      <a:alpha val="40000"/>
                    </a:prstClr>
                  </a:outerShdw>
                </a:effectLst>
                <a:latin typeface="Book Antiqua" pitchFamily="18" charset="0"/>
                <a:cs typeface="Aharoni" pitchFamily="2" charset="-79"/>
              </a:rPr>
              <a:t>Force is push</a:t>
            </a:r>
          </a:p>
        </p:txBody>
      </p:sp>
      <p:pic>
        <p:nvPicPr>
          <p:cNvPr id="42" name="Picture 41"/>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1604206" y="2502853"/>
            <a:ext cx="5092789" cy="254639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C:\Users\201084\Desktop\push.png"/>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5724128" y="2262695"/>
            <a:ext cx="1295400" cy="273690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7" descr="C:\Users\201084\Desktop\push.png"/>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597080" y="2301222"/>
            <a:ext cx="1295400" cy="273690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C:\Users\201084\Desktop\push11.png"/>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rot="20822949">
            <a:off x="6421329" y="2974699"/>
            <a:ext cx="2502539" cy="20696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9" descr="C:\Users\201084\Desktop\push.gif"/>
          <p:cNvPicPr>
            <a:picLocks noChangeAspect="1" noChangeArrowheads="1" noCrop="1"/>
          </p:cNvPicPr>
          <p:nvPr/>
        </p:nvPicPr>
        <p:blipFill>
          <a:blip r:embed="rId10" cstate="email">
            <a:extLst>
              <a:ext uri="{28A0092B-C50C-407E-A947-70E740481C1C}">
                <a14:useLocalDpi xmlns:a14="http://schemas.microsoft.com/office/drawing/2010/main"/>
              </a:ext>
            </a:extLst>
          </a:blip>
          <a:srcRect/>
          <a:stretch>
            <a:fillRect/>
          </a:stretch>
        </p:blipFill>
        <p:spPr bwMode="auto">
          <a:xfrm rot="20760264">
            <a:off x="5291279" y="2088931"/>
            <a:ext cx="4308507" cy="301641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201084\Desktop\U;bbbvvvntitled-1.png"/>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2074141" y="4027204"/>
            <a:ext cx="1019039" cy="97239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C:\Users\201084\Desktop\U;bbbvvvntitled-1.png"/>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5580112" y="4027204"/>
            <a:ext cx="1019039" cy="972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d drive\MJ WORK\Pooja mam (physics)\State board\STB 9th 17-18\Chp_01_Laws of Motion\maxresdefault-1.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057400" y="2647950"/>
            <a:ext cx="4433329" cy="249374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d drive\MJ WORK\Pooja mam (physics)\CBSE(VIII) Physics\Friction\car-953357_640.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rot="1595689" flipH="1">
            <a:off x="6058069" y="3130820"/>
            <a:ext cx="3384522" cy="169259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d drive\MJ WORK\Pooja mam (physics)\State board\STB 9th 17-18\1342406378.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422962" y="4170483"/>
            <a:ext cx="785622" cy="78562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 descr="D:\d drive\MJ WORK\Pooja mam (physics)\State board\STB 9th 17-18\1342406378.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169789" y="4170483"/>
            <a:ext cx="785622" cy="78562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descr="D:\d drive\MJ WORK\Pooja mam (physics)\State board\STB 9th 17-18\1342406378.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107364" y="4427467"/>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D:\d drive\MJ WORK\Pooja mam (physics)\State board\STB 9th 17-18\1342406378.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315784" y="3500436"/>
            <a:ext cx="533400" cy="53340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p:cNvGrpSpPr/>
          <p:nvPr/>
        </p:nvGrpSpPr>
        <p:grpSpPr>
          <a:xfrm>
            <a:off x="2815772" y="1725709"/>
            <a:ext cx="3139637" cy="588460"/>
            <a:chOff x="4465577" y="-527221"/>
            <a:chExt cx="3266950" cy="588460"/>
          </a:xfrm>
        </p:grpSpPr>
        <p:sp>
          <p:nvSpPr>
            <p:cNvPr id="50" name="Rounded Rectangular Callout 49"/>
            <p:cNvSpPr/>
            <p:nvPr/>
          </p:nvSpPr>
          <p:spPr>
            <a:xfrm>
              <a:off x="4465577" y="-527221"/>
              <a:ext cx="3266950" cy="588460"/>
            </a:xfrm>
            <a:prstGeom prst="wedgeRoundRectCallout">
              <a:avLst>
                <a:gd name="adj1" fmla="val -42533"/>
                <a:gd name="adj2" fmla="val 94594"/>
                <a:gd name="adj3" fmla="val 16667"/>
              </a:avLst>
            </a:prstGeom>
            <a:solidFill>
              <a:srgbClr val="66FFFF">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51" name="TextBox 50"/>
            <p:cNvSpPr txBox="1"/>
            <p:nvPr/>
          </p:nvSpPr>
          <p:spPr>
            <a:xfrm>
              <a:off x="4496196" y="-526255"/>
              <a:ext cx="3236331" cy="584775"/>
            </a:xfrm>
            <a:prstGeom prst="rect">
              <a:avLst/>
            </a:prstGeom>
            <a:noFill/>
          </p:spPr>
          <p:txBody>
            <a:bodyPr wrap="square" rtlCol="0">
              <a:spAutoFit/>
            </a:bodyPr>
            <a:lstStyle/>
            <a:p>
              <a:pPr>
                <a:defRPr/>
              </a:pPr>
              <a:r>
                <a:rPr lang="en-US" sz="1600" b="1" kern="0" dirty="0">
                  <a:latin typeface="Book Antiqua" pitchFamily="18" charset="0"/>
                </a:rPr>
                <a:t>We can say that the </a:t>
              </a:r>
              <a:r>
                <a:rPr lang="en-US" sz="1600" b="1" kern="0" dirty="0" smtClean="0">
                  <a:latin typeface="Book Antiqua" pitchFamily="18" charset="0"/>
                </a:rPr>
                <a:t>car is </a:t>
              </a:r>
              <a:r>
                <a:rPr lang="en-US" sz="1600" b="1" kern="0" dirty="0">
                  <a:latin typeface="Book Antiqua" pitchFamily="18" charset="0"/>
                </a:rPr>
                <a:t>being </a:t>
              </a:r>
              <a:r>
                <a:rPr lang="en-US" sz="1600" b="1" kern="0" dirty="0">
                  <a:solidFill>
                    <a:srgbClr val="FF0000"/>
                  </a:solidFill>
                  <a:latin typeface="Book Antiqua" pitchFamily="18" charset="0"/>
                </a:rPr>
                <a:t>pulled</a:t>
              </a:r>
              <a:r>
                <a:rPr lang="en-US" sz="1600" b="1" kern="0" dirty="0">
                  <a:latin typeface="Book Antiqua" pitchFamily="18" charset="0"/>
                </a:rPr>
                <a:t> by </a:t>
              </a:r>
              <a:r>
                <a:rPr lang="en-US" sz="1600" b="1" kern="0" dirty="0" smtClean="0">
                  <a:latin typeface="Book Antiqua" pitchFamily="18" charset="0"/>
                </a:rPr>
                <a:t>the towing van</a:t>
              </a:r>
              <a:endParaRPr lang="en-US" sz="1600" b="1" kern="0" dirty="0">
                <a:latin typeface="Book Antiqua" pitchFamily="18" charset="0"/>
              </a:endParaRPr>
            </a:p>
          </p:txBody>
        </p:sp>
      </p:grpSp>
      <p:sp>
        <p:nvSpPr>
          <p:cNvPr id="52" name="Rounded Rectangle 51"/>
          <p:cNvSpPr/>
          <p:nvPr/>
        </p:nvSpPr>
        <p:spPr>
          <a:xfrm>
            <a:off x="1030685" y="2085096"/>
            <a:ext cx="1560115" cy="404104"/>
          </a:xfrm>
          <a:prstGeom prst="roundRect">
            <a:avLst/>
          </a:prstGeom>
          <a:solidFill>
            <a:srgbClr val="FFFF00">
              <a:alpha val="6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53" name="Rectangle 52"/>
          <p:cNvSpPr/>
          <p:nvPr/>
        </p:nvSpPr>
        <p:spPr>
          <a:xfrm>
            <a:off x="1064643" y="2117871"/>
            <a:ext cx="1509416" cy="338554"/>
          </a:xfrm>
          <a:prstGeom prst="rect">
            <a:avLst/>
          </a:prstGeom>
          <a:noFill/>
        </p:spPr>
        <p:txBody>
          <a:bodyPr wrap="square" rtlCol="0">
            <a:spAutoFit/>
          </a:bodyPr>
          <a:lstStyle/>
          <a:p>
            <a:pPr algn="ctr"/>
            <a:r>
              <a:rPr lang="en-US" sz="1600" b="1" dirty="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Force is </a:t>
            </a:r>
            <a:r>
              <a:rPr lang="en-US" sz="1600" b="1" dirty="0" smtClean="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pull</a:t>
            </a:r>
            <a:endParaRPr lang="en-US" sz="1600" b="1" dirty="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pic>
        <p:nvPicPr>
          <p:cNvPr id="54" name="Picture 3" descr="D:\d drive\MJ WORK\Pooja mam (physics)\CBSE(VIII) Physics\Friction\idea_light_bulb.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536339" y="1066853"/>
            <a:ext cx="668480" cy="948347"/>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2885377" y="1295453"/>
            <a:ext cx="2829623" cy="707886"/>
          </a:xfrm>
          <a:prstGeom prst="rect">
            <a:avLst/>
          </a:prstGeom>
        </p:spPr>
        <p:txBody>
          <a:bodyPr wrap="square">
            <a:spAutoFit/>
          </a:bodyPr>
          <a:lstStyle/>
          <a:p>
            <a:pPr algn="ctr">
              <a:defRPr/>
            </a:pPr>
            <a:r>
              <a:rPr lang="en-US" sz="2000" b="1" kern="0" dirty="0">
                <a:latin typeface="Book Antiqua" pitchFamily="18" charset="0"/>
              </a:rPr>
              <a:t>Simple push or pull                               is </a:t>
            </a:r>
            <a:r>
              <a:rPr lang="en-US" sz="2000" b="1" kern="0" dirty="0">
                <a:solidFill>
                  <a:srgbClr val="FF0000"/>
                </a:solidFill>
                <a:latin typeface="Book Antiqua" pitchFamily="18" charset="0"/>
              </a:rPr>
              <a:t>FORCE</a:t>
            </a:r>
            <a:r>
              <a:rPr lang="en-US" sz="2000" b="1" kern="0" dirty="0">
                <a:latin typeface="Book Antiqua" pitchFamily="18" charset="0"/>
              </a:rPr>
              <a:t>!!</a:t>
            </a:r>
          </a:p>
        </p:txBody>
      </p:sp>
      <p:grpSp>
        <p:nvGrpSpPr>
          <p:cNvPr id="10" name="Group 9"/>
          <p:cNvGrpSpPr/>
          <p:nvPr/>
        </p:nvGrpSpPr>
        <p:grpSpPr>
          <a:xfrm>
            <a:off x="491471" y="1047750"/>
            <a:ext cx="2225470" cy="1024989"/>
            <a:chOff x="-2057400" y="-2215400"/>
            <a:chExt cx="2225470" cy="1024989"/>
          </a:xfrm>
        </p:grpSpPr>
        <p:grpSp>
          <p:nvGrpSpPr>
            <p:cNvPr id="60" name="Group 59"/>
            <p:cNvGrpSpPr/>
            <p:nvPr/>
          </p:nvGrpSpPr>
          <p:grpSpPr>
            <a:xfrm>
              <a:off x="-2057400" y="-1964593"/>
              <a:ext cx="1981200" cy="584775"/>
              <a:chOff x="1987292" y="3862571"/>
              <a:chExt cx="1981200" cy="584775"/>
            </a:xfrm>
          </p:grpSpPr>
          <p:sp>
            <p:nvSpPr>
              <p:cNvPr id="61" name="Rounded Rectangle 60"/>
              <p:cNvSpPr/>
              <p:nvPr/>
            </p:nvSpPr>
            <p:spPr>
              <a:xfrm>
                <a:off x="1987292" y="3881758"/>
                <a:ext cx="1981200" cy="545208"/>
              </a:xfrm>
              <a:prstGeom prst="roundRec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2013456" y="3862571"/>
                <a:ext cx="1834386" cy="584775"/>
              </a:xfrm>
              <a:prstGeom prst="rect">
                <a:avLst/>
              </a:prstGeom>
            </p:spPr>
            <p:txBody>
              <a:bodyPr wrap="square">
                <a:spAutoFit/>
              </a:bodyPr>
              <a:lstStyle/>
              <a:p>
                <a:pPr algn="ctr">
                  <a:defRPr/>
                </a:pPr>
                <a:r>
                  <a:rPr lang="en-US" sz="1600" b="1" kern="0" dirty="0">
                    <a:latin typeface="Book Antiqua" pitchFamily="18" charset="0"/>
                  </a:rPr>
                  <a:t>Cause of motion is </a:t>
                </a:r>
                <a:r>
                  <a:rPr lang="en-US" sz="1600" b="1" kern="0" dirty="0">
                    <a:solidFill>
                      <a:srgbClr val="FF0000"/>
                    </a:solidFill>
                    <a:latin typeface="Book Antiqua" pitchFamily="18" charset="0"/>
                  </a:rPr>
                  <a:t>FORCE</a:t>
                </a:r>
              </a:p>
            </p:txBody>
          </p:sp>
        </p:grpSp>
        <p:pic>
          <p:nvPicPr>
            <p:cNvPr id="56" name="Picture 2" descr="D:\d drive\MJ WORK\Pooja mam (physics)\ICSE (VIII) Physics\New work\03 -Force and Pressure\Raw\c67014c9461b8a382227f8c297e49372_kopija.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91894" y="-2215400"/>
              <a:ext cx="459964" cy="10249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7257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4*#ppt_w"/>
                                              </p:val>
                                            </p:tav>
                                            <p:tav tm="100000">
                                              <p:val>
                                                <p:strVal val="#ppt_w"/>
                                              </p:val>
                                            </p:tav>
                                          </p:tavLst>
                                        </p:anim>
                                        <p:anim calcmode="lin" valueType="num">
                                          <p:cBhvr>
                                            <p:cTn id="8" dur="1000" fill="hold"/>
                                            <p:tgtEl>
                                              <p:spTgt spid="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up)">
                                          <p:cBhvr>
                                            <p:cTn id="17" dur="500"/>
                                            <p:tgtEl>
                                              <p:spTgt spid="1026"/>
                                            </p:tgtEl>
                                          </p:cBhvr>
                                        </p:animEffect>
                                      </p:childTnLst>
                                    </p:cTn>
                                  </p:par>
                                </p:childTnLst>
                              </p:cTn>
                            </p:par>
                            <p:par>
                              <p:cTn id="18" fill="hold">
                                <p:stCondLst>
                                  <p:cond delay="1000"/>
                                </p:stCondLst>
                                <p:childTnLst>
                                  <p:par>
                                    <p:cTn id="19" presetID="47" presetClass="entr" presetSubtype="0"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6"/>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026"/>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1000"/>
                                </p:stCondLst>
                                <p:childTnLst>
                                  <p:par>
                                    <p:cTn id="42" presetID="47" presetClass="entr" presetSubtype="0" fill="hold" nodeType="after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1000"/>
                                            <p:tgtEl>
                                              <p:spTgt spid="12">
                                                <p:txEl>
                                                  <p:pRg st="0" end="0"/>
                                                </p:txEl>
                                              </p:spTgt>
                                            </p:tgtEl>
                                          </p:cBhvr>
                                        </p:animEffect>
                                        <p:anim calcmode="lin" valueType="num">
                                          <p:cBhvr>
                                            <p:cTn id="4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2">
                                                <p:txEl>
                                                  <p:pRg st="0" end="0"/>
                                                </p:txEl>
                                              </p:spTgt>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3" presetClass="entr" presetSubtype="52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 calcmode="lin" valueType="num">
                                          <p:cBhvr>
                                            <p:cTn id="61" dur="500" fill="hold"/>
                                            <p:tgtEl>
                                              <p:spTgt spid="14"/>
                                            </p:tgtEl>
                                            <p:attrNameLst>
                                              <p:attrName>ppt_x</p:attrName>
                                            </p:attrNameLst>
                                          </p:cBhvr>
                                          <p:tavLst>
                                            <p:tav tm="0">
                                              <p:val>
                                                <p:fltVal val="0.5"/>
                                              </p:val>
                                            </p:tav>
                                            <p:tav tm="100000">
                                              <p:val>
                                                <p:strVal val="#ppt_x"/>
                                              </p:val>
                                            </p:tav>
                                          </p:tavLst>
                                        </p:anim>
                                        <p:anim calcmode="lin" valueType="num">
                                          <p:cBhvr>
                                            <p:cTn id="62" dur="500" fill="hold"/>
                                            <p:tgtEl>
                                              <p:spTgt spid="14"/>
                                            </p:tgtEl>
                                            <p:attrNameLst>
                                              <p:attrName>ppt_y</p:attrName>
                                            </p:attrNameLst>
                                          </p:cBhvr>
                                          <p:tavLst>
                                            <p:tav tm="0">
                                              <p:val>
                                                <p:fltVal val="0.5"/>
                                              </p:val>
                                            </p:tav>
                                            <p:tav tm="100000">
                                              <p:val>
                                                <p:strVal val="#ppt_y"/>
                                              </p:val>
                                            </p:tav>
                                          </p:tavLst>
                                        </p:anim>
                                      </p:childTnLst>
                                    </p:cTn>
                                  </p:par>
                                </p:childTnLst>
                              </p:cTn>
                            </p:par>
                            <p:par>
                              <p:cTn id="63" fill="hold">
                                <p:stCondLst>
                                  <p:cond delay="500"/>
                                </p:stCondLst>
                                <p:childTnLst>
                                  <p:par>
                                    <p:cTn id="64" presetID="16" presetClass="entr" presetSubtype="21"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barn(inVertical)">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childTnLst>
                              </p:cTn>
                            </p:par>
                            <p:par>
                              <p:cTn id="73" fill="hold">
                                <p:stCondLst>
                                  <p:cond delay="0"/>
                                </p:stCondLst>
                                <p:childTnLst>
                                  <p:par>
                                    <p:cTn id="74" presetID="1" presetClass="entr" presetSubtype="0" fill="hold" grpId="1" nodeType="afterEffect">
                                      <p:stCondLst>
                                        <p:cond delay="0"/>
                                      </p:stCondLst>
                                      <p:childTnLst>
                                        <p:set>
                                          <p:cBhvr>
                                            <p:cTn id="75" dur="1" fill="hold">
                                              <p:stCondLst>
                                                <p:cond delay="0"/>
                                              </p:stCondLst>
                                            </p:cTn>
                                            <p:tgtEl>
                                              <p:spTgt spid="16"/>
                                            </p:tgtEl>
                                            <p:attrNameLst>
                                              <p:attrName>style.visibility</p:attrName>
                                            </p:attrNameLst>
                                          </p:cBhvr>
                                          <p:to>
                                            <p:strVal val="visible"/>
                                          </p:to>
                                        </p:set>
                                      </p:childTnLst>
                                    </p:cTn>
                                  </p:par>
                                  <p:par>
                                    <p:cTn id="76"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77" dur="500" fill="hold"/>
                                            <p:tgtEl>
                                              <p:spTgt spid="16"/>
                                            </p:tgtEl>
                                            <p:attrNameLst>
                                              <p:attrName>ppt_x</p:attrName>
                                              <p:attrName>ppt_y</p:attrName>
                                            </p:attrNameLst>
                                          </p:cBhvr>
                                          <p:rCtr x="26250" y="0"/>
                                        </p:animMotion>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2" nodeType="clickEffect">
                                      <p:stCondLst>
                                        <p:cond delay="0"/>
                                      </p:stCondLst>
                                      <p:childTnLst>
                                        <p:set>
                                          <p:cBhvr>
                                            <p:cTn id="81" dur="1" fill="hold">
                                              <p:stCondLst>
                                                <p:cond delay="0"/>
                                              </p:stCondLst>
                                            </p:cTn>
                                            <p:tgtEl>
                                              <p:spTgt spid="16"/>
                                            </p:tgtEl>
                                            <p:attrNameLst>
                                              <p:attrName>style.visibility</p:attrName>
                                            </p:attrNameLst>
                                          </p:cBhvr>
                                          <p:to>
                                            <p:strVal val="hidden"/>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44"/>
                                            </p:tgtEl>
                                          </p:cBhvr>
                                        </p:animEffect>
                                        <p:set>
                                          <p:cBhvr>
                                            <p:cTn id="95" dur="1" fill="hold">
                                              <p:stCondLst>
                                                <p:cond delay="499"/>
                                              </p:stCondLst>
                                            </p:cTn>
                                            <p:tgtEl>
                                              <p:spTgt spid="44"/>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childTnLst>
                              </p:cTn>
                            </p:par>
                            <p:par>
                              <p:cTn id="99" fill="hold">
                                <p:stCondLst>
                                  <p:cond delay="500"/>
                                </p:stCondLst>
                                <p:childTnLst>
                                  <p:par>
                                    <p:cTn id="100" presetID="1" presetClass="exit" presetSubtype="0" fill="hold" nodeType="afterEffect">
                                      <p:stCondLst>
                                        <p:cond delay="0"/>
                                      </p:stCondLst>
                                      <p:childTnLst>
                                        <p:set>
                                          <p:cBhvr>
                                            <p:cTn id="101" dur="1" fill="hold">
                                              <p:stCondLst>
                                                <p:cond delay="0"/>
                                              </p:stCondLst>
                                            </p:cTn>
                                            <p:tgtEl>
                                              <p:spTgt spid="45"/>
                                            </p:tgtEl>
                                            <p:attrNameLst>
                                              <p:attrName>style.visibility</p:attrName>
                                            </p:attrNameLst>
                                          </p:cBhvr>
                                          <p:to>
                                            <p:strVal val="hidden"/>
                                          </p:to>
                                        </p:set>
                                      </p:childTnLst>
                                    </p:cTn>
                                  </p:par>
                                  <p:par>
                                    <p:cTn id="102" presetID="1" presetClass="entr" presetSubtype="0" fill="hold" nodeType="withEffect">
                                      <p:stCondLst>
                                        <p:cond delay="0"/>
                                      </p:stCondLst>
                                      <p:childTnLst>
                                        <p:set>
                                          <p:cBhvr>
                                            <p:cTn id="103" dur="1" fill="hold">
                                              <p:stCondLst>
                                                <p:cond delay="0"/>
                                              </p:stCondLst>
                                            </p:cTn>
                                            <p:tgtEl>
                                              <p:spTgt spid="46"/>
                                            </p:tgtEl>
                                            <p:attrNameLst>
                                              <p:attrName>style.visibility</p:attrName>
                                            </p:attrNameLst>
                                          </p:cBhvr>
                                          <p:to>
                                            <p:strVal val="visible"/>
                                          </p:to>
                                        </p:set>
                                      </p:childTnLst>
                                    </p:cTn>
                                  </p:par>
                                  <p:par>
                                    <p:cTn id="104" presetID="0" presetClass="path" presetSubtype="0" fill="hold" nodeType="withEffect">
                                      <p:stCondLst>
                                        <p:cond delay="0"/>
                                      </p:stCondLst>
                                      <p:childTnLst>
                                        <p:animMotion origin="layout" path="M 0 0 L -0.15972 0.00031 " pathEditMode="relative" ptsTypes="AA">
                                          <p:cBhvr>
                                            <p:cTn id="105" dur="10000" fill="hold"/>
                                            <p:tgtEl>
                                              <p:spTgt spid="46"/>
                                            </p:tgtEl>
                                            <p:attrNameLst>
                                              <p:attrName>ppt_x</p:attrName>
                                              <p:attrName>ppt_y</p:attrName>
                                            </p:attrNameLst>
                                          </p:cBhvr>
                                        </p:animMotion>
                                      </p:childTnLst>
                                    </p:cTn>
                                  </p:par>
                                  <p:par>
                                    <p:cTn id="106" presetID="0" presetClass="path" presetSubtype="0" fill="hold" nodeType="withEffect">
                                      <p:stCondLst>
                                        <p:cond delay="0"/>
                                      </p:stCondLst>
                                      <p:childTnLst>
                                        <p:animMotion origin="layout" path="M 0 0 L -0.15972 0.00031 " pathEditMode="relative" ptsTypes="AA">
                                          <p:cBhvr>
                                            <p:cTn id="107" dur="10000" fill="hold"/>
                                            <p:tgtEl>
                                              <p:spTgt spid="42"/>
                                            </p:tgtEl>
                                            <p:attrNameLst>
                                              <p:attrName>ppt_x</p:attrName>
                                              <p:attrName>ppt_y</p:attrName>
                                            </p:attrNameLst>
                                          </p:cBhvr>
                                        </p:animMotion>
                                      </p:childTnLst>
                                    </p:cTn>
                                  </p:par>
                                  <p:par>
                                    <p:cTn id="108" presetID="0" presetClass="path" presetSubtype="0" fill="hold" nodeType="withEffect">
                                      <p:stCondLst>
                                        <p:cond delay="0"/>
                                      </p:stCondLst>
                                      <p:childTnLst>
                                        <p:animMotion origin="layout" path="M 0 0 L -0.15972 0.00031 " pathEditMode="relative" ptsTypes="AA">
                                          <p:cBhvr>
                                            <p:cTn id="109" dur="10000" fill="hold"/>
                                            <p:tgtEl>
                                              <p:spTgt spid="47"/>
                                            </p:tgtEl>
                                            <p:attrNameLst>
                                              <p:attrName>ppt_x</p:attrName>
                                              <p:attrName>ppt_y</p:attrName>
                                            </p:attrNameLst>
                                          </p:cBhvr>
                                        </p:animMotion>
                                      </p:childTnLst>
                                    </p:cTn>
                                  </p:par>
                                  <p:par>
                                    <p:cTn id="110" presetID="0" presetClass="path" presetSubtype="0" fill="hold" nodeType="withEffect">
                                      <p:stCondLst>
                                        <p:cond delay="0"/>
                                      </p:stCondLst>
                                      <p:childTnLst>
                                        <p:animMotion origin="layout" path="M 0 0 L -0.15972 0.00031 " pathEditMode="relative" ptsTypes="AA">
                                          <p:cBhvr>
                                            <p:cTn id="111" dur="10000" fill="hold"/>
                                            <p:tgtEl>
                                              <p:spTgt spid="48"/>
                                            </p:tgtEl>
                                            <p:attrNameLst>
                                              <p:attrName>ppt_x</p:attrName>
                                              <p:attrName>ppt_y</p:attrName>
                                            </p:attrNameLst>
                                          </p:cBhvr>
                                        </p:animMotion>
                                      </p:childTnLst>
                                    </p:cTn>
                                  </p:par>
                                  <p:par>
                                    <p:cTn id="112" presetID="8" presetClass="emph" presetSubtype="0" repeatCount="indefinite" fill="hold" nodeType="withEffect">
                                      <p:stCondLst>
                                        <p:cond delay="0"/>
                                      </p:stCondLst>
                                      <p:endCondLst>
                                        <p:cond evt="onNext" delay="0">
                                          <p:tgtEl>
                                            <p:sldTgt/>
                                          </p:tgtEl>
                                        </p:cond>
                                      </p:endCondLst>
                                      <p:childTnLst>
                                        <p:animRot by="-21600000">
                                          <p:cBhvr>
                                            <p:cTn id="113" dur="10000" fill="hold"/>
                                            <p:tgtEl>
                                              <p:spTgt spid="47"/>
                                            </p:tgtEl>
                                            <p:attrNameLst>
                                              <p:attrName>r</p:attrName>
                                            </p:attrNameLst>
                                          </p:cBhvr>
                                        </p:animRot>
                                      </p:childTnLst>
                                    </p:cTn>
                                  </p:par>
                                  <p:par>
                                    <p:cTn id="114" presetID="8" presetClass="emph" presetSubtype="0" repeatCount="indefinite" fill="hold" nodeType="withEffect">
                                      <p:stCondLst>
                                        <p:cond delay="0"/>
                                      </p:stCondLst>
                                      <p:endCondLst>
                                        <p:cond evt="onNext" delay="0">
                                          <p:tgtEl>
                                            <p:sldTgt/>
                                          </p:tgtEl>
                                        </p:cond>
                                      </p:endCondLst>
                                      <p:childTnLst>
                                        <p:animRot by="-21600000">
                                          <p:cBhvr>
                                            <p:cTn id="115" dur="10000" fill="hold"/>
                                            <p:tgtEl>
                                              <p:spTgt spid="48"/>
                                            </p:tgtEl>
                                            <p:attrNameLst>
                                              <p:attrName>r</p:attrName>
                                            </p:attrNameLst>
                                          </p:cBhvr>
                                        </p:animRo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46"/>
                                            </p:tgtEl>
                                            <p:attrNameLst>
                                              <p:attrName>style.visibility</p:attrName>
                                            </p:attrNameLst>
                                          </p:cBhvr>
                                          <p:to>
                                            <p:strVal val="hidden"/>
                                          </p:to>
                                        </p:set>
                                      </p:childTnLst>
                                    </p:cTn>
                                  </p:par>
                                </p:childTnLst>
                              </p:cTn>
                            </p:par>
                            <p:par>
                              <p:cTn id="120" fill="hold">
                                <p:stCondLst>
                                  <p:cond delay="0"/>
                                </p:stCondLst>
                                <p:childTnLst>
                                  <p:par>
                                    <p:cTn id="121" presetID="1" presetClass="entr" presetSubtype="0" fill="hold" nodeType="after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childTnLst>
                              </p:cTn>
                            </p:par>
                            <p:par>
                              <p:cTn id="123" fill="hold">
                                <p:stCondLst>
                                  <p:cond delay="0"/>
                                </p:stCondLst>
                                <p:childTnLst>
                                  <p:par>
                                    <p:cTn id="124" presetID="16" presetClass="entr" presetSubtype="21" fill="hold" nodeType="after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barn(inVertical)">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2" nodeType="clickEffect">
                                      <p:stCondLst>
                                        <p:cond delay="0"/>
                                      </p:stCondLst>
                                      <p:childTnLst>
                                        <p:set>
                                          <p:cBhvr>
                                            <p:cTn id="130" dur="1" fill="hold">
                                              <p:stCondLst>
                                                <p:cond delay="0"/>
                                              </p:stCondLst>
                                            </p:cTn>
                                            <p:tgtEl>
                                              <p:spTgt spid="29"/>
                                            </p:tgtEl>
                                            <p:attrNameLst>
                                              <p:attrName>style.visibility</p:attrName>
                                            </p:attrNameLst>
                                          </p:cBhvr>
                                          <p:to>
                                            <p:strVal val="visible"/>
                                          </p:to>
                                        </p:set>
                                      </p:childTnLst>
                                    </p:cTn>
                                  </p:par>
                                  <p:par>
                                    <p:cTn id="131" presetID="2" presetClass="entr" presetSubtype="2" fill="hold" grpId="0" nodeType="withEffect" p14:presetBounceEnd="54000">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14:bounceEnd="54000">
                                          <p:cBhvr additive="base">
                                            <p:cTn id="133" dur="500" fill="hold"/>
                                            <p:tgtEl>
                                              <p:spTgt spid="28"/>
                                            </p:tgtEl>
                                            <p:attrNameLst>
                                              <p:attrName>ppt_x</p:attrName>
                                            </p:attrNameLst>
                                          </p:cBhvr>
                                          <p:tavLst>
                                            <p:tav tm="0">
                                              <p:val>
                                                <p:strVal val="1+#ppt_w/2"/>
                                              </p:val>
                                            </p:tav>
                                            <p:tav tm="100000">
                                              <p:val>
                                                <p:strVal val="#ppt_x"/>
                                              </p:val>
                                            </p:tav>
                                          </p:tavLst>
                                        </p:anim>
                                        <p:anim calcmode="lin" valueType="num" p14:bounceEnd="54000">
                                          <p:cBhvr additive="base">
                                            <p:cTn id="134" dur="500" fill="hold"/>
                                            <p:tgtEl>
                                              <p:spTgt spid="28"/>
                                            </p:tgtEl>
                                            <p:attrNameLst>
                                              <p:attrName>ppt_y</p:attrName>
                                            </p:attrNameLst>
                                          </p:cBhvr>
                                          <p:tavLst>
                                            <p:tav tm="0">
                                              <p:val>
                                                <p:strVal val="#ppt_y"/>
                                              </p:val>
                                            </p:tav>
                                            <p:tav tm="100000">
                                              <p:val>
                                                <p:strVal val="#ppt_y"/>
                                              </p:val>
                                            </p:tav>
                                          </p:tavLst>
                                        </p:anim>
                                      </p:childTnLst>
                                    </p:cTn>
                                  </p:par>
                                  <p:par>
                                    <p:cTn id="135"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136" dur="500" fill="hold"/>
                                            <p:tgtEl>
                                              <p:spTgt spid="29"/>
                                            </p:tgtEl>
                                            <p:attrNameLst>
                                              <p:attrName>ppt_x</p:attrName>
                                              <p:attrName>ppt_y</p:attrName>
                                            </p:attrNameLst>
                                          </p:cBhvr>
                                          <p:rCtr x="26250" y="0"/>
                                        </p:animMotion>
                                      </p:childTnLst>
                                    </p:cTn>
                                  </p:par>
                                  <p:par>
                                    <p:cTn id="137" presetID="6" presetClass="emph" presetSubtype="0" repeatCount="3000" autoRev="1" fill="hold" grpId="0" nodeType="withEffect">
                                      <p:stCondLst>
                                        <p:cond delay="0"/>
                                      </p:stCondLst>
                                      <p:childTnLst>
                                        <p:animScale>
                                          <p:cBhvr>
                                            <p:cTn id="138" dur="500" fill="hold"/>
                                            <p:tgtEl>
                                              <p:spTgt spid="29"/>
                                            </p:tgtEl>
                                          </p:cBhvr>
                                          <p:by x="110000" y="110000"/>
                                        </p:animScale>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25"/>
                                            </p:tgtEl>
                                            <p:attrNameLst>
                                              <p:attrName>style.visibility</p:attrName>
                                            </p:attrNameLst>
                                          </p:cBhvr>
                                          <p:to>
                                            <p:strVal val="hidden"/>
                                          </p:to>
                                        </p:set>
                                      </p:childTnLst>
                                    </p:cTn>
                                  </p:par>
                                  <p:par>
                                    <p:cTn id="143" presetID="1" presetClass="exit" presetSubtype="0" fill="hold" grpId="3" nodeType="withEffect">
                                      <p:stCondLst>
                                        <p:cond delay="0"/>
                                      </p:stCondLst>
                                      <p:childTnLst>
                                        <p:set>
                                          <p:cBhvr>
                                            <p:cTn id="144" dur="1" fill="hold">
                                              <p:stCondLst>
                                                <p:cond delay="0"/>
                                              </p:stCondLst>
                                            </p:cTn>
                                            <p:tgtEl>
                                              <p:spTgt spid="29"/>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8"/>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42"/>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48"/>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43"/>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02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02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029"/>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3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34"/>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0" presetClass="path" presetSubtype="0" fill="hold" nodeType="clickEffect">
                                      <p:stCondLst>
                                        <p:cond delay="0"/>
                                      </p:stCondLst>
                                      <p:childTnLst>
                                        <p:animMotion origin="layout" path="M 0 0 L -0.37743 0.00031 " pathEditMode="relative" ptsTypes="AA">
                                          <p:cBhvr>
                                            <p:cTn id="172" dur="7000" fill="hold"/>
                                            <p:tgtEl>
                                              <p:spTgt spid="1028"/>
                                            </p:tgtEl>
                                            <p:attrNameLst>
                                              <p:attrName>ppt_x</p:attrName>
                                              <p:attrName>ppt_y</p:attrName>
                                            </p:attrNameLst>
                                          </p:cBhvr>
                                        </p:animMotion>
                                      </p:childTnLst>
                                    </p:cTn>
                                  </p:par>
                                  <p:par>
                                    <p:cTn id="173" presetID="0" presetClass="path" presetSubtype="0" fill="hold" nodeType="withEffect">
                                      <p:stCondLst>
                                        <p:cond delay="0"/>
                                      </p:stCondLst>
                                      <p:childTnLst>
                                        <p:animMotion origin="layout" path="M 0 0 L -0.37743 0.00031 " pathEditMode="relative" ptsTypes="AA">
                                          <p:cBhvr>
                                            <p:cTn id="174" dur="7000" fill="hold"/>
                                            <p:tgtEl>
                                              <p:spTgt spid="1027"/>
                                            </p:tgtEl>
                                            <p:attrNameLst>
                                              <p:attrName>ppt_x</p:attrName>
                                              <p:attrName>ppt_y</p:attrName>
                                            </p:attrNameLst>
                                          </p:cBhvr>
                                        </p:animMotion>
                                      </p:childTnLst>
                                    </p:cTn>
                                  </p:par>
                                  <p:par>
                                    <p:cTn id="175" presetID="0" presetClass="path" presetSubtype="0" fill="hold" nodeType="withEffect">
                                      <p:stCondLst>
                                        <p:cond delay="0"/>
                                      </p:stCondLst>
                                      <p:childTnLst>
                                        <p:animMotion origin="layout" path="M 0 0 L -0.37743 0.00031 " pathEditMode="relative" ptsTypes="AA">
                                          <p:cBhvr>
                                            <p:cTn id="176" dur="7000" fill="hold"/>
                                            <p:tgtEl>
                                              <p:spTgt spid="1029"/>
                                            </p:tgtEl>
                                            <p:attrNameLst>
                                              <p:attrName>ppt_x</p:attrName>
                                              <p:attrName>ppt_y</p:attrName>
                                            </p:attrNameLst>
                                          </p:cBhvr>
                                        </p:animMotion>
                                      </p:childTnLst>
                                    </p:cTn>
                                  </p:par>
                                  <p:par>
                                    <p:cTn id="177" presetID="0" presetClass="path" presetSubtype="0" fill="hold" nodeType="withEffect">
                                      <p:stCondLst>
                                        <p:cond delay="0"/>
                                      </p:stCondLst>
                                      <p:childTnLst>
                                        <p:animMotion origin="layout" path="M 0 0 L -0.37743 0.00031 " pathEditMode="relative" ptsTypes="AA">
                                          <p:cBhvr>
                                            <p:cTn id="178" dur="7000" fill="hold"/>
                                            <p:tgtEl>
                                              <p:spTgt spid="33"/>
                                            </p:tgtEl>
                                            <p:attrNameLst>
                                              <p:attrName>ppt_x</p:attrName>
                                              <p:attrName>ppt_y</p:attrName>
                                            </p:attrNameLst>
                                          </p:cBhvr>
                                        </p:animMotion>
                                      </p:childTnLst>
                                    </p:cTn>
                                  </p:par>
                                  <p:par>
                                    <p:cTn id="179" presetID="0" presetClass="path" presetSubtype="0" fill="hold" nodeType="withEffect">
                                      <p:stCondLst>
                                        <p:cond delay="0"/>
                                      </p:stCondLst>
                                      <p:childTnLst>
                                        <p:animMotion origin="layout" path="M 0 0 L -0.37743 0.00031 " pathEditMode="relative" ptsTypes="AA">
                                          <p:cBhvr>
                                            <p:cTn id="180" dur="7000" fill="hold"/>
                                            <p:tgtEl>
                                              <p:spTgt spid="34"/>
                                            </p:tgtEl>
                                            <p:attrNameLst>
                                              <p:attrName>ppt_x</p:attrName>
                                              <p:attrName>ppt_y</p:attrName>
                                            </p:attrNameLst>
                                          </p:cBhvr>
                                        </p:animMotion>
                                      </p:childTnLst>
                                    </p:cTn>
                                  </p:par>
                                  <p:par>
                                    <p:cTn id="181" presetID="0" presetClass="path" presetSubtype="0" fill="hold" nodeType="withEffect">
                                      <p:stCondLst>
                                        <p:cond delay="0"/>
                                      </p:stCondLst>
                                      <p:childTnLst>
                                        <p:animMotion origin="layout" path="M 0 0 L -0.37743 0.00031 " pathEditMode="relative" ptsTypes="AA">
                                          <p:cBhvr>
                                            <p:cTn id="182" dur="7000" fill="hold"/>
                                            <p:tgtEl>
                                              <p:spTgt spid="35"/>
                                            </p:tgtEl>
                                            <p:attrNameLst>
                                              <p:attrName>ppt_x</p:attrName>
                                              <p:attrName>ppt_y</p:attrName>
                                            </p:attrNameLst>
                                          </p:cBhvr>
                                        </p:animMotion>
                                      </p:childTnLst>
                                    </p:cTn>
                                  </p:par>
                                  <p:par>
                                    <p:cTn id="183" presetID="8" presetClass="emph" presetSubtype="0" repeatCount="2200" fill="hold" nodeType="withEffect">
                                      <p:stCondLst>
                                        <p:cond delay="0"/>
                                      </p:stCondLst>
                                      <p:childTnLst>
                                        <p:animRot by="-21600000">
                                          <p:cBhvr>
                                            <p:cTn id="184" dur="3000" fill="hold"/>
                                            <p:tgtEl>
                                              <p:spTgt spid="1029"/>
                                            </p:tgtEl>
                                            <p:attrNameLst>
                                              <p:attrName>r</p:attrName>
                                            </p:attrNameLst>
                                          </p:cBhvr>
                                        </p:animRot>
                                      </p:childTnLst>
                                    </p:cTn>
                                  </p:par>
                                  <p:par>
                                    <p:cTn id="185" presetID="8" presetClass="emph" presetSubtype="0" repeatCount="2200" fill="hold" nodeType="withEffect">
                                      <p:stCondLst>
                                        <p:cond delay="0"/>
                                      </p:stCondLst>
                                      <p:childTnLst>
                                        <p:animRot by="-21600000">
                                          <p:cBhvr>
                                            <p:cTn id="186" dur="3000" fill="hold"/>
                                            <p:tgtEl>
                                              <p:spTgt spid="33"/>
                                            </p:tgtEl>
                                            <p:attrNameLst>
                                              <p:attrName>r</p:attrName>
                                            </p:attrNameLst>
                                          </p:cBhvr>
                                        </p:animRot>
                                      </p:childTnLst>
                                    </p:cTn>
                                  </p:par>
                                  <p:par>
                                    <p:cTn id="187" presetID="8" presetClass="emph" presetSubtype="0" repeatCount="2200" fill="hold" nodeType="withEffect">
                                      <p:stCondLst>
                                        <p:cond delay="0"/>
                                      </p:stCondLst>
                                      <p:childTnLst>
                                        <p:animRot by="-21600000">
                                          <p:cBhvr>
                                            <p:cTn id="188" dur="3000" fill="hold"/>
                                            <p:tgtEl>
                                              <p:spTgt spid="34"/>
                                            </p:tgtEl>
                                            <p:attrNameLst>
                                              <p:attrName>r</p:attrName>
                                            </p:attrNameLst>
                                          </p:cBhvr>
                                        </p:animRot>
                                      </p:childTnLst>
                                    </p:cTn>
                                  </p:par>
                                  <p:par>
                                    <p:cTn id="189" presetID="16" presetClass="entr" presetSubtype="21" fill="hold" nodeType="withEffect">
                                      <p:stCondLst>
                                        <p:cond delay="500"/>
                                      </p:stCondLst>
                                      <p:childTnLst>
                                        <p:set>
                                          <p:cBhvr>
                                            <p:cTn id="190" dur="1" fill="hold">
                                              <p:stCondLst>
                                                <p:cond delay="0"/>
                                              </p:stCondLst>
                                            </p:cTn>
                                            <p:tgtEl>
                                              <p:spTgt spid="49"/>
                                            </p:tgtEl>
                                            <p:attrNameLst>
                                              <p:attrName>style.visibility</p:attrName>
                                            </p:attrNameLst>
                                          </p:cBhvr>
                                          <p:to>
                                            <p:strVal val="visible"/>
                                          </p:to>
                                        </p:set>
                                        <p:animEffect transition="in" filter="barn(inVertical)">
                                          <p:cBhvr>
                                            <p:cTn id="191" dur="500"/>
                                            <p:tgtEl>
                                              <p:spTgt spid="49"/>
                                            </p:tgtEl>
                                          </p:cBhvr>
                                        </p:animEffec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2" nodeType="clickEffect">
                                      <p:stCondLst>
                                        <p:cond delay="0"/>
                                      </p:stCondLst>
                                      <p:childTnLst>
                                        <p:set>
                                          <p:cBhvr>
                                            <p:cTn id="195" dur="1" fill="hold">
                                              <p:stCondLst>
                                                <p:cond delay="0"/>
                                              </p:stCondLst>
                                            </p:cTn>
                                            <p:tgtEl>
                                              <p:spTgt spid="53"/>
                                            </p:tgtEl>
                                            <p:attrNameLst>
                                              <p:attrName>style.visibility</p:attrName>
                                            </p:attrNameLst>
                                          </p:cBhvr>
                                          <p:to>
                                            <p:strVal val="visible"/>
                                          </p:to>
                                        </p:set>
                                      </p:childTnLst>
                                    </p:cTn>
                                  </p:par>
                                  <p:par>
                                    <p:cTn id="196" presetID="2" presetClass="entr" presetSubtype="2" fill="hold" grpId="0" nodeType="withEffect" p14:presetBounceEnd="54000">
                                      <p:stCondLst>
                                        <p:cond delay="0"/>
                                      </p:stCondLst>
                                      <p:childTnLst>
                                        <p:set>
                                          <p:cBhvr>
                                            <p:cTn id="197" dur="1" fill="hold">
                                              <p:stCondLst>
                                                <p:cond delay="0"/>
                                              </p:stCondLst>
                                            </p:cTn>
                                            <p:tgtEl>
                                              <p:spTgt spid="52"/>
                                            </p:tgtEl>
                                            <p:attrNameLst>
                                              <p:attrName>style.visibility</p:attrName>
                                            </p:attrNameLst>
                                          </p:cBhvr>
                                          <p:to>
                                            <p:strVal val="visible"/>
                                          </p:to>
                                        </p:set>
                                        <p:anim calcmode="lin" valueType="num" p14:bounceEnd="54000">
                                          <p:cBhvr additive="base">
                                            <p:cTn id="198" dur="500" fill="hold"/>
                                            <p:tgtEl>
                                              <p:spTgt spid="52"/>
                                            </p:tgtEl>
                                            <p:attrNameLst>
                                              <p:attrName>ppt_x</p:attrName>
                                            </p:attrNameLst>
                                          </p:cBhvr>
                                          <p:tavLst>
                                            <p:tav tm="0">
                                              <p:val>
                                                <p:strVal val="1+#ppt_w/2"/>
                                              </p:val>
                                            </p:tav>
                                            <p:tav tm="100000">
                                              <p:val>
                                                <p:strVal val="#ppt_x"/>
                                              </p:val>
                                            </p:tav>
                                          </p:tavLst>
                                        </p:anim>
                                        <p:anim calcmode="lin" valueType="num" p14:bounceEnd="54000">
                                          <p:cBhvr additive="base">
                                            <p:cTn id="199" dur="500" fill="hold"/>
                                            <p:tgtEl>
                                              <p:spTgt spid="52"/>
                                            </p:tgtEl>
                                            <p:attrNameLst>
                                              <p:attrName>ppt_y</p:attrName>
                                            </p:attrNameLst>
                                          </p:cBhvr>
                                          <p:tavLst>
                                            <p:tav tm="0">
                                              <p:val>
                                                <p:strVal val="#ppt_y"/>
                                              </p:val>
                                            </p:tav>
                                            <p:tav tm="100000">
                                              <p:val>
                                                <p:strVal val="#ppt_y"/>
                                              </p:val>
                                            </p:tav>
                                          </p:tavLst>
                                        </p:anim>
                                      </p:childTnLst>
                                    </p:cTn>
                                  </p:par>
                                  <p:par>
                                    <p:cTn id="200"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201" dur="500" fill="hold"/>
                                            <p:tgtEl>
                                              <p:spTgt spid="53"/>
                                            </p:tgtEl>
                                            <p:attrNameLst>
                                              <p:attrName>ppt_x</p:attrName>
                                              <p:attrName>ppt_y</p:attrName>
                                            </p:attrNameLst>
                                          </p:cBhvr>
                                          <p:rCtr x="26250" y="0"/>
                                        </p:animMotion>
                                      </p:childTnLst>
                                    </p:cTn>
                                  </p:par>
                                  <p:par>
                                    <p:cTn id="202" presetID="6" presetClass="emph" presetSubtype="0" repeatCount="3000" autoRev="1" fill="hold" grpId="0" nodeType="withEffect">
                                      <p:stCondLst>
                                        <p:cond delay="0"/>
                                      </p:stCondLst>
                                      <p:childTnLst>
                                        <p:animScale>
                                          <p:cBhvr>
                                            <p:cTn id="203" dur="500" fill="hold"/>
                                            <p:tgtEl>
                                              <p:spTgt spid="53"/>
                                            </p:tgtEl>
                                          </p:cBhvr>
                                          <p:by x="110000" y="110000"/>
                                        </p:animScale>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nodeType="clickEffect">
                                      <p:stCondLst>
                                        <p:cond delay="0"/>
                                      </p:stCondLst>
                                      <p:childTnLst>
                                        <p:set>
                                          <p:cBhvr>
                                            <p:cTn id="207" dur="1" fill="hold">
                                              <p:stCondLst>
                                                <p:cond delay="0"/>
                                              </p:stCondLst>
                                            </p:cTn>
                                            <p:tgtEl>
                                              <p:spTgt spid="49"/>
                                            </p:tgtEl>
                                            <p:attrNameLst>
                                              <p:attrName>style.visibility</p:attrName>
                                            </p:attrNameLst>
                                          </p:cBhvr>
                                          <p:to>
                                            <p:strVal val="hidden"/>
                                          </p:to>
                                        </p:set>
                                      </p:childTnLst>
                                    </p:cTn>
                                  </p:par>
                                  <p:par>
                                    <p:cTn id="208" presetID="1" presetClass="exit" presetSubtype="0" fill="hold" grpId="3" nodeType="withEffect">
                                      <p:stCondLst>
                                        <p:cond delay="0"/>
                                      </p:stCondLst>
                                      <p:childTnLst>
                                        <p:set>
                                          <p:cBhvr>
                                            <p:cTn id="209" dur="1" fill="hold">
                                              <p:stCondLst>
                                                <p:cond delay="0"/>
                                              </p:stCondLst>
                                            </p:cTn>
                                            <p:tgtEl>
                                              <p:spTgt spid="53"/>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52"/>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6" presetClass="entr" presetSubtype="21" fill="hold" nodeType="clickEffect">
                                      <p:stCondLst>
                                        <p:cond delay="0"/>
                                      </p:stCondLst>
                                      <p:childTnLst>
                                        <p:set>
                                          <p:cBhvr>
                                            <p:cTn id="215" dur="1" fill="hold">
                                              <p:stCondLst>
                                                <p:cond delay="0"/>
                                              </p:stCondLst>
                                            </p:cTn>
                                            <p:tgtEl>
                                              <p:spTgt spid="10"/>
                                            </p:tgtEl>
                                            <p:attrNameLst>
                                              <p:attrName>style.visibility</p:attrName>
                                            </p:attrNameLst>
                                          </p:cBhvr>
                                          <p:to>
                                            <p:strVal val="visible"/>
                                          </p:to>
                                        </p:set>
                                        <p:animEffect transition="in" filter="barn(inVertical)">
                                          <p:cBhvr>
                                            <p:cTn id="216" dur="500"/>
                                            <p:tgtEl>
                                              <p:spTgt spid="10"/>
                                            </p:tgtEl>
                                          </p:cBhvr>
                                        </p:animEffect>
                                      </p:childTnLst>
                                    </p:cTn>
                                  </p:par>
                                </p:childTnLst>
                              </p:cTn>
                            </p:par>
                            <p:par>
                              <p:cTn id="217" fill="hold">
                                <p:stCondLst>
                                  <p:cond delay="500"/>
                                </p:stCondLst>
                                <p:childTnLst>
                                  <p:par>
                                    <p:cTn id="218" presetID="47" presetClass="entr" presetSubtype="0" fill="hold" nodeType="afterEffect">
                                      <p:stCondLst>
                                        <p:cond delay="0"/>
                                      </p:stCondLst>
                                      <p:childTnLst>
                                        <p:set>
                                          <p:cBhvr>
                                            <p:cTn id="219" dur="1" fill="hold">
                                              <p:stCondLst>
                                                <p:cond delay="0"/>
                                              </p:stCondLst>
                                            </p:cTn>
                                            <p:tgtEl>
                                              <p:spTgt spid="54"/>
                                            </p:tgtEl>
                                            <p:attrNameLst>
                                              <p:attrName>style.visibility</p:attrName>
                                            </p:attrNameLst>
                                          </p:cBhvr>
                                          <p:to>
                                            <p:strVal val="visible"/>
                                          </p:to>
                                        </p:set>
                                        <p:animEffect transition="in" filter="fade">
                                          <p:cBhvr>
                                            <p:cTn id="220" dur="1000"/>
                                            <p:tgtEl>
                                              <p:spTgt spid="54"/>
                                            </p:tgtEl>
                                          </p:cBhvr>
                                        </p:animEffect>
                                        <p:anim calcmode="lin" valueType="num">
                                          <p:cBhvr>
                                            <p:cTn id="221" dur="1000" fill="hold"/>
                                            <p:tgtEl>
                                              <p:spTgt spid="54"/>
                                            </p:tgtEl>
                                            <p:attrNameLst>
                                              <p:attrName>ppt_x</p:attrName>
                                            </p:attrNameLst>
                                          </p:cBhvr>
                                          <p:tavLst>
                                            <p:tav tm="0">
                                              <p:val>
                                                <p:strVal val="#ppt_x"/>
                                              </p:val>
                                            </p:tav>
                                            <p:tav tm="100000">
                                              <p:val>
                                                <p:strVal val="#ppt_x"/>
                                              </p:val>
                                            </p:tav>
                                          </p:tavLst>
                                        </p:anim>
                                        <p:anim calcmode="lin" valueType="num">
                                          <p:cBhvr>
                                            <p:cTn id="222" dur="1000" fill="hold"/>
                                            <p:tgtEl>
                                              <p:spTgt spid="54"/>
                                            </p:tgtEl>
                                            <p:attrNameLst>
                                              <p:attrName>ppt_y</p:attrName>
                                            </p:attrNameLst>
                                          </p:cBhvr>
                                          <p:tavLst>
                                            <p:tav tm="0">
                                              <p:val>
                                                <p:strVal val="#ppt_y-.1"/>
                                              </p:val>
                                            </p:tav>
                                            <p:tav tm="100000">
                                              <p:val>
                                                <p:strVal val="#ppt_y"/>
                                              </p:val>
                                            </p:tav>
                                          </p:tavLst>
                                        </p:anim>
                                      </p:childTnLst>
                                    </p:cTn>
                                  </p:par>
                                </p:childTnLst>
                              </p:cTn>
                            </p:par>
                            <p:par>
                              <p:cTn id="223" fill="hold">
                                <p:stCondLst>
                                  <p:cond delay="1500"/>
                                </p:stCondLst>
                                <p:childTnLst>
                                  <p:par>
                                    <p:cTn id="224" presetID="12" presetClass="entr" presetSubtype="2" fill="hold" grpId="0" nodeType="afterEffect">
                                      <p:stCondLst>
                                        <p:cond delay="0"/>
                                      </p:stCondLst>
                                      <p:childTnLst>
                                        <p:set>
                                          <p:cBhvr>
                                            <p:cTn id="225" dur="1" fill="hold">
                                              <p:stCondLst>
                                                <p:cond delay="0"/>
                                              </p:stCondLst>
                                            </p:cTn>
                                            <p:tgtEl>
                                              <p:spTgt spid="55"/>
                                            </p:tgtEl>
                                            <p:attrNameLst>
                                              <p:attrName>style.visibility</p:attrName>
                                            </p:attrNameLst>
                                          </p:cBhvr>
                                          <p:to>
                                            <p:strVal val="visible"/>
                                          </p:to>
                                        </p:set>
                                        <p:anim calcmode="lin" valueType="num">
                                          <p:cBhvr additive="base">
                                            <p:cTn id="226" dur="500"/>
                                            <p:tgtEl>
                                              <p:spTgt spid="55"/>
                                            </p:tgtEl>
                                            <p:attrNameLst>
                                              <p:attrName>ppt_x</p:attrName>
                                            </p:attrNameLst>
                                          </p:cBhvr>
                                          <p:tavLst>
                                            <p:tav tm="0">
                                              <p:val>
                                                <p:strVal val="#ppt_x+#ppt_w*1.125000"/>
                                              </p:val>
                                            </p:tav>
                                            <p:tav tm="100000">
                                              <p:val>
                                                <p:strVal val="#ppt_x"/>
                                              </p:val>
                                            </p:tav>
                                          </p:tavLst>
                                        </p:anim>
                                        <p:animEffect transition="in" filter="wipe(left)">
                                          <p:cBhvr>
                                            <p:cTn id="2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build="allAtOnce"/>
          <p:bldP spid="11" grpId="0" animBg="1"/>
          <p:bldP spid="11" grpId="1" animBg="1"/>
          <p:bldP spid="12" grpId="0" build="allAtOnce"/>
          <p:bldP spid="15" grpId="0"/>
          <p:bldP spid="15" grpId="1"/>
          <p:bldP spid="16" grpId="0"/>
          <p:bldP spid="16" grpId="1"/>
          <p:bldP spid="16" grpId="2"/>
          <p:bldP spid="28" grpId="0" animBg="1"/>
          <p:bldP spid="28" grpId="1" animBg="1"/>
          <p:bldP spid="29" grpId="0"/>
          <p:bldP spid="29" grpId="1"/>
          <p:bldP spid="29" grpId="2"/>
          <p:bldP spid="29" grpId="3"/>
          <p:bldP spid="52" grpId="0" animBg="1"/>
          <p:bldP spid="52" grpId="1" animBg="1"/>
          <p:bldP spid="53" grpId="0"/>
          <p:bldP spid="53" grpId="1"/>
          <p:bldP spid="53" grpId="2"/>
          <p:bldP spid="53" grpId="3"/>
          <p:bldP spid="5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4*#ppt_w"/>
                                              </p:val>
                                            </p:tav>
                                            <p:tav tm="100000">
                                              <p:val>
                                                <p:strVal val="#ppt_w"/>
                                              </p:val>
                                            </p:tav>
                                          </p:tavLst>
                                        </p:anim>
                                        <p:anim calcmode="lin" valueType="num">
                                          <p:cBhvr>
                                            <p:cTn id="8" dur="1000" fill="hold"/>
                                            <p:tgtEl>
                                              <p:spTgt spid="4"/>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up)">
                                          <p:cBhvr>
                                            <p:cTn id="17" dur="500"/>
                                            <p:tgtEl>
                                              <p:spTgt spid="1026"/>
                                            </p:tgtEl>
                                          </p:cBhvr>
                                        </p:animEffect>
                                      </p:childTnLst>
                                    </p:cTn>
                                  </p:par>
                                </p:childTnLst>
                              </p:cTn>
                            </p:par>
                            <p:par>
                              <p:cTn id="18" fill="hold">
                                <p:stCondLst>
                                  <p:cond delay="1000"/>
                                </p:stCondLst>
                                <p:childTnLst>
                                  <p:par>
                                    <p:cTn id="19" presetID="47" presetClass="entr" presetSubtype="0"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6"/>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026"/>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7">
                                                <p:txEl>
                                                  <p:pRg st="0" end="0"/>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1000"/>
                                </p:stCondLst>
                                <p:childTnLst>
                                  <p:par>
                                    <p:cTn id="42" presetID="47" presetClass="entr" presetSubtype="0" fill="hold" nodeType="after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1000"/>
                                            <p:tgtEl>
                                              <p:spTgt spid="12">
                                                <p:txEl>
                                                  <p:pRg st="0" end="0"/>
                                                </p:txEl>
                                              </p:spTgt>
                                            </p:tgtEl>
                                          </p:cBhvr>
                                        </p:animEffect>
                                        <p:anim calcmode="lin" valueType="num">
                                          <p:cBhvr>
                                            <p:cTn id="4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2"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2">
                                                <p:txEl>
                                                  <p:pRg st="0" end="0"/>
                                                </p:txEl>
                                              </p:spTgt>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3" presetClass="entr" presetSubtype="528"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 calcmode="lin" valueType="num">
                                          <p:cBhvr>
                                            <p:cTn id="61" dur="500" fill="hold"/>
                                            <p:tgtEl>
                                              <p:spTgt spid="14"/>
                                            </p:tgtEl>
                                            <p:attrNameLst>
                                              <p:attrName>ppt_x</p:attrName>
                                            </p:attrNameLst>
                                          </p:cBhvr>
                                          <p:tavLst>
                                            <p:tav tm="0">
                                              <p:val>
                                                <p:fltVal val="0.5"/>
                                              </p:val>
                                            </p:tav>
                                            <p:tav tm="100000">
                                              <p:val>
                                                <p:strVal val="#ppt_x"/>
                                              </p:val>
                                            </p:tav>
                                          </p:tavLst>
                                        </p:anim>
                                        <p:anim calcmode="lin" valueType="num">
                                          <p:cBhvr>
                                            <p:cTn id="62" dur="500" fill="hold"/>
                                            <p:tgtEl>
                                              <p:spTgt spid="14"/>
                                            </p:tgtEl>
                                            <p:attrNameLst>
                                              <p:attrName>ppt_y</p:attrName>
                                            </p:attrNameLst>
                                          </p:cBhvr>
                                          <p:tavLst>
                                            <p:tav tm="0">
                                              <p:val>
                                                <p:fltVal val="0.5"/>
                                              </p:val>
                                            </p:tav>
                                            <p:tav tm="100000">
                                              <p:val>
                                                <p:strVal val="#ppt_y"/>
                                              </p:val>
                                            </p:tav>
                                          </p:tavLst>
                                        </p:anim>
                                      </p:childTnLst>
                                    </p:cTn>
                                  </p:par>
                                </p:childTnLst>
                              </p:cTn>
                            </p:par>
                            <p:par>
                              <p:cTn id="63" fill="hold">
                                <p:stCondLst>
                                  <p:cond delay="500"/>
                                </p:stCondLst>
                                <p:childTnLst>
                                  <p:par>
                                    <p:cTn id="64" presetID="16" presetClass="entr" presetSubtype="21"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barn(inVertical)">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childTnLst>
                              </p:cTn>
                            </p:par>
                            <p:par>
                              <p:cTn id="73" fill="hold">
                                <p:stCondLst>
                                  <p:cond delay="0"/>
                                </p:stCondLst>
                                <p:childTnLst>
                                  <p:par>
                                    <p:cTn id="74" presetID="1" presetClass="entr" presetSubtype="0" fill="hold" grpId="2" nodeType="afterEffect">
                                      <p:stCondLst>
                                        <p:cond delay="0"/>
                                      </p:stCondLst>
                                      <p:childTnLst>
                                        <p:set>
                                          <p:cBhvr>
                                            <p:cTn id="75" dur="1" fill="hold">
                                              <p:stCondLst>
                                                <p:cond delay="0"/>
                                              </p:stCondLst>
                                            </p:cTn>
                                            <p:tgtEl>
                                              <p:spTgt spid="16"/>
                                            </p:tgtEl>
                                            <p:attrNameLst>
                                              <p:attrName>style.visibility</p:attrName>
                                            </p:attrNameLst>
                                          </p:cBhvr>
                                          <p:to>
                                            <p:strVal val="visible"/>
                                          </p:to>
                                        </p:set>
                                      </p:childTnLst>
                                    </p:cTn>
                                  </p:par>
                                  <p:par>
                                    <p:cTn id="76" presetID="63" presetClass="path" presetSubtype="0" accel="10000" fill="hold" grpId="1" nodeType="withEffect">
                                      <p:stCondLst>
                                        <p:cond delay="0"/>
                                      </p:stCondLst>
                                      <p:childTnLst>
                                        <p:animMotion origin="layout" path="M -0.525 -2.96296E-6 L 0 -2.96296E-6 " pathEditMode="relative" rAng="0" ptsTypes="AA">
                                          <p:cBhvr>
                                            <p:cTn id="77" dur="500" fill="hold"/>
                                            <p:tgtEl>
                                              <p:spTgt spid="16"/>
                                            </p:tgtEl>
                                            <p:attrNameLst>
                                              <p:attrName>ppt_x</p:attrName>
                                              <p:attrName>ppt_y</p:attrName>
                                            </p:attrNameLst>
                                          </p:cBhvr>
                                          <p:rCtr x="26250" y="0"/>
                                        </p:animMotion>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3" nodeType="clickEffect">
                                      <p:stCondLst>
                                        <p:cond delay="0"/>
                                      </p:stCondLst>
                                      <p:childTnLst>
                                        <p:set>
                                          <p:cBhvr>
                                            <p:cTn id="81" dur="1" fill="hold">
                                              <p:stCondLst>
                                                <p:cond delay="0"/>
                                              </p:stCondLst>
                                            </p:cTn>
                                            <p:tgtEl>
                                              <p:spTgt spid="16"/>
                                            </p:tgtEl>
                                            <p:attrNameLst>
                                              <p:attrName>style.visibility</p:attrName>
                                            </p:attrNameLst>
                                          </p:cBhvr>
                                          <p:to>
                                            <p:strVal val="hidden"/>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44"/>
                                            </p:tgtEl>
                                          </p:cBhvr>
                                        </p:animEffect>
                                        <p:set>
                                          <p:cBhvr>
                                            <p:cTn id="95" dur="1" fill="hold">
                                              <p:stCondLst>
                                                <p:cond delay="499"/>
                                              </p:stCondLst>
                                            </p:cTn>
                                            <p:tgtEl>
                                              <p:spTgt spid="44"/>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childTnLst>
                              </p:cTn>
                            </p:par>
                            <p:par>
                              <p:cTn id="99" fill="hold">
                                <p:stCondLst>
                                  <p:cond delay="500"/>
                                </p:stCondLst>
                                <p:childTnLst>
                                  <p:par>
                                    <p:cTn id="100" presetID="1" presetClass="exit" presetSubtype="0" fill="hold" nodeType="afterEffect">
                                      <p:stCondLst>
                                        <p:cond delay="0"/>
                                      </p:stCondLst>
                                      <p:childTnLst>
                                        <p:set>
                                          <p:cBhvr>
                                            <p:cTn id="101" dur="1" fill="hold">
                                              <p:stCondLst>
                                                <p:cond delay="0"/>
                                              </p:stCondLst>
                                            </p:cTn>
                                            <p:tgtEl>
                                              <p:spTgt spid="45"/>
                                            </p:tgtEl>
                                            <p:attrNameLst>
                                              <p:attrName>style.visibility</p:attrName>
                                            </p:attrNameLst>
                                          </p:cBhvr>
                                          <p:to>
                                            <p:strVal val="hidden"/>
                                          </p:to>
                                        </p:set>
                                      </p:childTnLst>
                                    </p:cTn>
                                  </p:par>
                                  <p:par>
                                    <p:cTn id="102" presetID="1" presetClass="entr" presetSubtype="0" fill="hold" nodeType="withEffect">
                                      <p:stCondLst>
                                        <p:cond delay="0"/>
                                      </p:stCondLst>
                                      <p:childTnLst>
                                        <p:set>
                                          <p:cBhvr>
                                            <p:cTn id="103" dur="1" fill="hold">
                                              <p:stCondLst>
                                                <p:cond delay="0"/>
                                              </p:stCondLst>
                                            </p:cTn>
                                            <p:tgtEl>
                                              <p:spTgt spid="46"/>
                                            </p:tgtEl>
                                            <p:attrNameLst>
                                              <p:attrName>style.visibility</p:attrName>
                                            </p:attrNameLst>
                                          </p:cBhvr>
                                          <p:to>
                                            <p:strVal val="visible"/>
                                          </p:to>
                                        </p:set>
                                      </p:childTnLst>
                                    </p:cTn>
                                  </p:par>
                                  <p:par>
                                    <p:cTn id="104" presetID="0" presetClass="path" presetSubtype="0" fill="hold" nodeType="withEffect">
                                      <p:stCondLst>
                                        <p:cond delay="0"/>
                                      </p:stCondLst>
                                      <p:childTnLst>
                                        <p:animMotion origin="layout" path="M 0 0 L -0.15972 0.00031 " pathEditMode="relative" ptsTypes="AA">
                                          <p:cBhvr>
                                            <p:cTn id="105" dur="10000" fill="hold"/>
                                            <p:tgtEl>
                                              <p:spTgt spid="46"/>
                                            </p:tgtEl>
                                            <p:attrNameLst>
                                              <p:attrName>ppt_x</p:attrName>
                                              <p:attrName>ppt_y</p:attrName>
                                            </p:attrNameLst>
                                          </p:cBhvr>
                                        </p:animMotion>
                                      </p:childTnLst>
                                    </p:cTn>
                                  </p:par>
                                  <p:par>
                                    <p:cTn id="106" presetID="0" presetClass="path" presetSubtype="0" fill="hold" nodeType="withEffect">
                                      <p:stCondLst>
                                        <p:cond delay="0"/>
                                      </p:stCondLst>
                                      <p:childTnLst>
                                        <p:animMotion origin="layout" path="M 0 0 L -0.15972 0.00031 " pathEditMode="relative" ptsTypes="AA">
                                          <p:cBhvr>
                                            <p:cTn id="107" dur="10000" fill="hold"/>
                                            <p:tgtEl>
                                              <p:spTgt spid="42"/>
                                            </p:tgtEl>
                                            <p:attrNameLst>
                                              <p:attrName>ppt_x</p:attrName>
                                              <p:attrName>ppt_y</p:attrName>
                                            </p:attrNameLst>
                                          </p:cBhvr>
                                        </p:animMotion>
                                      </p:childTnLst>
                                    </p:cTn>
                                  </p:par>
                                  <p:par>
                                    <p:cTn id="108" presetID="0" presetClass="path" presetSubtype="0" fill="hold" nodeType="withEffect">
                                      <p:stCondLst>
                                        <p:cond delay="0"/>
                                      </p:stCondLst>
                                      <p:childTnLst>
                                        <p:animMotion origin="layout" path="M 0 0 L -0.15972 0.00031 " pathEditMode="relative" ptsTypes="AA">
                                          <p:cBhvr>
                                            <p:cTn id="109" dur="10000" fill="hold"/>
                                            <p:tgtEl>
                                              <p:spTgt spid="47"/>
                                            </p:tgtEl>
                                            <p:attrNameLst>
                                              <p:attrName>ppt_x</p:attrName>
                                              <p:attrName>ppt_y</p:attrName>
                                            </p:attrNameLst>
                                          </p:cBhvr>
                                        </p:animMotion>
                                      </p:childTnLst>
                                    </p:cTn>
                                  </p:par>
                                  <p:par>
                                    <p:cTn id="110" presetID="0" presetClass="path" presetSubtype="0" fill="hold" nodeType="withEffect">
                                      <p:stCondLst>
                                        <p:cond delay="0"/>
                                      </p:stCondLst>
                                      <p:childTnLst>
                                        <p:animMotion origin="layout" path="M 0 0 L -0.15972 0.00031 " pathEditMode="relative" ptsTypes="AA">
                                          <p:cBhvr>
                                            <p:cTn id="111" dur="10000" fill="hold"/>
                                            <p:tgtEl>
                                              <p:spTgt spid="48"/>
                                            </p:tgtEl>
                                            <p:attrNameLst>
                                              <p:attrName>ppt_x</p:attrName>
                                              <p:attrName>ppt_y</p:attrName>
                                            </p:attrNameLst>
                                          </p:cBhvr>
                                        </p:animMotion>
                                      </p:childTnLst>
                                    </p:cTn>
                                  </p:par>
                                  <p:par>
                                    <p:cTn id="112" presetID="8" presetClass="emph" presetSubtype="0" repeatCount="indefinite" fill="hold" nodeType="withEffect">
                                      <p:stCondLst>
                                        <p:cond delay="0"/>
                                      </p:stCondLst>
                                      <p:endCondLst>
                                        <p:cond evt="onNext" delay="0">
                                          <p:tgtEl>
                                            <p:sldTgt/>
                                          </p:tgtEl>
                                        </p:cond>
                                      </p:endCondLst>
                                      <p:childTnLst>
                                        <p:animRot by="-21600000">
                                          <p:cBhvr>
                                            <p:cTn id="113" dur="10000" fill="hold"/>
                                            <p:tgtEl>
                                              <p:spTgt spid="47"/>
                                            </p:tgtEl>
                                            <p:attrNameLst>
                                              <p:attrName>r</p:attrName>
                                            </p:attrNameLst>
                                          </p:cBhvr>
                                        </p:animRot>
                                      </p:childTnLst>
                                    </p:cTn>
                                  </p:par>
                                  <p:par>
                                    <p:cTn id="114" presetID="8" presetClass="emph" presetSubtype="0" repeatCount="indefinite" fill="hold" nodeType="withEffect">
                                      <p:stCondLst>
                                        <p:cond delay="0"/>
                                      </p:stCondLst>
                                      <p:endCondLst>
                                        <p:cond evt="onNext" delay="0">
                                          <p:tgtEl>
                                            <p:sldTgt/>
                                          </p:tgtEl>
                                        </p:cond>
                                      </p:endCondLst>
                                      <p:childTnLst>
                                        <p:animRot by="-21600000">
                                          <p:cBhvr>
                                            <p:cTn id="115" dur="10000" fill="hold"/>
                                            <p:tgtEl>
                                              <p:spTgt spid="48"/>
                                            </p:tgtEl>
                                            <p:attrNameLst>
                                              <p:attrName>r</p:attrName>
                                            </p:attrNameLst>
                                          </p:cBhvr>
                                        </p:animRo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46"/>
                                            </p:tgtEl>
                                            <p:attrNameLst>
                                              <p:attrName>style.visibility</p:attrName>
                                            </p:attrNameLst>
                                          </p:cBhvr>
                                          <p:to>
                                            <p:strVal val="hidden"/>
                                          </p:to>
                                        </p:set>
                                      </p:childTnLst>
                                    </p:cTn>
                                  </p:par>
                                </p:childTnLst>
                              </p:cTn>
                            </p:par>
                            <p:par>
                              <p:cTn id="120" fill="hold">
                                <p:stCondLst>
                                  <p:cond delay="0"/>
                                </p:stCondLst>
                                <p:childTnLst>
                                  <p:par>
                                    <p:cTn id="121" presetID="1" presetClass="entr" presetSubtype="0" fill="hold" nodeType="after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childTnLst>
                              </p:cTn>
                            </p:par>
                            <p:par>
                              <p:cTn id="123" fill="hold">
                                <p:stCondLst>
                                  <p:cond delay="0"/>
                                </p:stCondLst>
                                <p:childTnLst>
                                  <p:par>
                                    <p:cTn id="124" presetID="16" presetClass="entr" presetSubtype="21" fill="hold" nodeType="after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barn(inVertical)">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2" nodeType="clickEffect">
                                      <p:stCondLst>
                                        <p:cond delay="0"/>
                                      </p:stCondLst>
                                      <p:childTnLst>
                                        <p:set>
                                          <p:cBhvr>
                                            <p:cTn id="130" dur="1" fill="hold">
                                              <p:stCondLst>
                                                <p:cond delay="0"/>
                                              </p:stCondLst>
                                            </p:cTn>
                                            <p:tgtEl>
                                              <p:spTgt spid="29"/>
                                            </p:tgtEl>
                                            <p:attrNameLst>
                                              <p:attrName>style.visibility</p:attrName>
                                            </p:attrNameLst>
                                          </p:cBhvr>
                                          <p:to>
                                            <p:strVal val="visible"/>
                                          </p:to>
                                        </p:set>
                                      </p:childTnLst>
                                    </p:cTn>
                                  </p:par>
                                  <p:par>
                                    <p:cTn id="131" presetID="2" presetClass="entr" presetSubtype="2" fill="hold" grpId="0" nodeType="with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additive="base">
                                            <p:cTn id="133" dur="500" fill="hold"/>
                                            <p:tgtEl>
                                              <p:spTgt spid="28"/>
                                            </p:tgtEl>
                                            <p:attrNameLst>
                                              <p:attrName>ppt_x</p:attrName>
                                            </p:attrNameLst>
                                          </p:cBhvr>
                                          <p:tavLst>
                                            <p:tav tm="0">
                                              <p:val>
                                                <p:strVal val="1+#ppt_w/2"/>
                                              </p:val>
                                            </p:tav>
                                            <p:tav tm="100000">
                                              <p:val>
                                                <p:strVal val="#ppt_x"/>
                                              </p:val>
                                            </p:tav>
                                          </p:tavLst>
                                        </p:anim>
                                        <p:anim calcmode="lin" valueType="num">
                                          <p:cBhvr additive="base">
                                            <p:cTn id="134" dur="500" fill="hold"/>
                                            <p:tgtEl>
                                              <p:spTgt spid="28"/>
                                            </p:tgtEl>
                                            <p:attrNameLst>
                                              <p:attrName>ppt_y</p:attrName>
                                            </p:attrNameLst>
                                          </p:cBhvr>
                                          <p:tavLst>
                                            <p:tav tm="0">
                                              <p:val>
                                                <p:strVal val="#ppt_y"/>
                                              </p:val>
                                            </p:tav>
                                            <p:tav tm="100000">
                                              <p:val>
                                                <p:strVal val="#ppt_y"/>
                                              </p:val>
                                            </p:tav>
                                          </p:tavLst>
                                        </p:anim>
                                      </p:childTnLst>
                                    </p:cTn>
                                  </p:par>
                                  <p:par>
                                    <p:cTn id="135" presetID="63" presetClass="path" presetSubtype="0" accel="10000" fill="hold" grpId="1" nodeType="withEffect">
                                      <p:stCondLst>
                                        <p:cond delay="0"/>
                                      </p:stCondLst>
                                      <p:childTnLst>
                                        <p:animMotion origin="layout" path="M -0.525 -2.96296E-6 L 0 -2.96296E-6 " pathEditMode="relative" rAng="0" ptsTypes="AA">
                                          <p:cBhvr>
                                            <p:cTn id="136" dur="500" fill="hold"/>
                                            <p:tgtEl>
                                              <p:spTgt spid="29"/>
                                            </p:tgtEl>
                                            <p:attrNameLst>
                                              <p:attrName>ppt_x</p:attrName>
                                              <p:attrName>ppt_y</p:attrName>
                                            </p:attrNameLst>
                                          </p:cBhvr>
                                          <p:rCtr x="26250" y="0"/>
                                        </p:animMotion>
                                      </p:childTnLst>
                                    </p:cTn>
                                  </p:par>
                                  <p:par>
                                    <p:cTn id="137" presetID="6" presetClass="emph" presetSubtype="0" repeatCount="3000" autoRev="1" fill="hold" grpId="0" nodeType="withEffect">
                                      <p:stCondLst>
                                        <p:cond delay="0"/>
                                      </p:stCondLst>
                                      <p:childTnLst>
                                        <p:animScale>
                                          <p:cBhvr>
                                            <p:cTn id="138" dur="500" fill="hold"/>
                                            <p:tgtEl>
                                              <p:spTgt spid="29"/>
                                            </p:tgtEl>
                                          </p:cBhvr>
                                          <p:by x="110000" y="110000"/>
                                        </p:animScale>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25"/>
                                            </p:tgtEl>
                                            <p:attrNameLst>
                                              <p:attrName>style.visibility</p:attrName>
                                            </p:attrNameLst>
                                          </p:cBhvr>
                                          <p:to>
                                            <p:strVal val="hidden"/>
                                          </p:to>
                                        </p:set>
                                      </p:childTnLst>
                                    </p:cTn>
                                  </p:par>
                                  <p:par>
                                    <p:cTn id="143" presetID="1" presetClass="exit" presetSubtype="0" fill="hold" grpId="3" nodeType="withEffect">
                                      <p:stCondLst>
                                        <p:cond delay="0"/>
                                      </p:stCondLst>
                                      <p:childTnLst>
                                        <p:set>
                                          <p:cBhvr>
                                            <p:cTn id="144" dur="1" fill="hold">
                                              <p:stCondLst>
                                                <p:cond delay="0"/>
                                              </p:stCondLst>
                                            </p:cTn>
                                            <p:tgtEl>
                                              <p:spTgt spid="29"/>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8"/>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42"/>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48"/>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43"/>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02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02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029"/>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3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34"/>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35"/>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0" presetClass="path" presetSubtype="0" fill="hold" nodeType="clickEffect">
                                      <p:stCondLst>
                                        <p:cond delay="0"/>
                                      </p:stCondLst>
                                      <p:childTnLst>
                                        <p:animMotion origin="layout" path="M 0 0 L -0.37743 0.00031 " pathEditMode="relative" ptsTypes="AA">
                                          <p:cBhvr>
                                            <p:cTn id="172" dur="7000" fill="hold"/>
                                            <p:tgtEl>
                                              <p:spTgt spid="1028"/>
                                            </p:tgtEl>
                                            <p:attrNameLst>
                                              <p:attrName>ppt_x</p:attrName>
                                              <p:attrName>ppt_y</p:attrName>
                                            </p:attrNameLst>
                                          </p:cBhvr>
                                        </p:animMotion>
                                      </p:childTnLst>
                                    </p:cTn>
                                  </p:par>
                                  <p:par>
                                    <p:cTn id="173" presetID="0" presetClass="path" presetSubtype="0" fill="hold" nodeType="withEffect">
                                      <p:stCondLst>
                                        <p:cond delay="0"/>
                                      </p:stCondLst>
                                      <p:childTnLst>
                                        <p:animMotion origin="layout" path="M 0 0 L -0.37743 0.00031 " pathEditMode="relative" ptsTypes="AA">
                                          <p:cBhvr>
                                            <p:cTn id="174" dur="7000" fill="hold"/>
                                            <p:tgtEl>
                                              <p:spTgt spid="1027"/>
                                            </p:tgtEl>
                                            <p:attrNameLst>
                                              <p:attrName>ppt_x</p:attrName>
                                              <p:attrName>ppt_y</p:attrName>
                                            </p:attrNameLst>
                                          </p:cBhvr>
                                        </p:animMotion>
                                      </p:childTnLst>
                                    </p:cTn>
                                  </p:par>
                                  <p:par>
                                    <p:cTn id="175" presetID="0" presetClass="path" presetSubtype="0" fill="hold" nodeType="withEffect">
                                      <p:stCondLst>
                                        <p:cond delay="0"/>
                                      </p:stCondLst>
                                      <p:childTnLst>
                                        <p:animMotion origin="layout" path="M 0 0 L -0.37743 0.00031 " pathEditMode="relative" ptsTypes="AA">
                                          <p:cBhvr>
                                            <p:cTn id="176" dur="7000" fill="hold"/>
                                            <p:tgtEl>
                                              <p:spTgt spid="1029"/>
                                            </p:tgtEl>
                                            <p:attrNameLst>
                                              <p:attrName>ppt_x</p:attrName>
                                              <p:attrName>ppt_y</p:attrName>
                                            </p:attrNameLst>
                                          </p:cBhvr>
                                        </p:animMotion>
                                      </p:childTnLst>
                                    </p:cTn>
                                  </p:par>
                                  <p:par>
                                    <p:cTn id="177" presetID="0" presetClass="path" presetSubtype="0" fill="hold" nodeType="withEffect">
                                      <p:stCondLst>
                                        <p:cond delay="0"/>
                                      </p:stCondLst>
                                      <p:childTnLst>
                                        <p:animMotion origin="layout" path="M 0 0 L -0.37743 0.00031 " pathEditMode="relative" ptsTypes="AA">
                                          <p:cBhvr>
                                            <p:cTn id="178" dur="7000" fill="hold"/>
                                            <p:tgtEl>
                                              <p:spTgt spid="33"/>
                                            </p:tgtEl>
                                            <p:attrNameLst>
                                              <p:attrName>ppt_x</p:attrName>
                                              <p:attrName>ppt_y</p:attrName>
                                            </p:attrNameLst>
                                          </p:cBhvr>
                                        </p:animMotion>
                                      </p:childTnLst>
                                    </p:cTn>
                                  </p:par>
                                  <p:par>
                                    <p:cTn id="179" presetID="0" presetClass="path" presetSubtype="0" fill="hold" nodeType="withEffect">
                                      <p:stCondLst>
                                        <p:cond delay="0"/>
                                      </p:stCondLst>
                                      <p:childTnLst>
                                        <p:animMotion origin="layout" path="M 0 0 L -0.37743 0.00031 " pathEditMode="relative" ptsTypes="AA">
                                          <p:cBhvr>
                                            <p:cTn id="180" dur="7000" fill="hold"/>
                                            <p:tgtEl>
                                              <p:spTgt spid="34"/>
                                            </p:tgtEl>
                                            <p:attrNameLst>
                                              <p:attrName>ppt_x</p:attrName>
                                              <p:attrName>ppt_y</p:attrName>
                                            </p:attrNameLst>
                                          </p:cBhvr>
                                        </p:animMotion>
                                      </p:childTnLst>
                                    </p:cTn>
                                  </p:par>
                                  <p:par>
                                    <p:cTn id="181" presetID="0" presetClass="path" presetSubtype="0" fill="hold" nodeType="withEffect">
                                      <p:stCondLst>
                                        <p:cond delay="0"/>
                                      </p:stCondLst>
                                      <p:childTnLst>
                                        <p:animMotion origin="layout" path="M 0 0 L -0.37743 0.00031 " pathEditMode="relative" ptsTypes="AA">
                                          <p:cBhvr>
                                            <p:cTn id="182" dur="7000" fill="hold"/>
                                            <p:tgtEl>
                                              <p:spTgt spid="35"/>
                                            </p:tgtEl>
                                            <p:attrNameLst>
                                              <p:attrName>ppt_x</p:attrName>
                                              <p:attrName>ppt_y</p:attrName>
                                            </p:attrNameLst>
                                          </p:cBhvr>
                                        </p:animMotion>
                                      </p:childTnLst>
                                    </p:cTn>
                                  </p:par>
                                  <p:par>
                                    <p:cTn id="183" presetID="8" presetClass="emph" presetSubtype="0" repeatCount="2200" fill="hold" nodeType="withEffect">
                                      <p:stCondLst>
                                        <p:cond delay="0"/>
                                      </p:stCondLst>
                                      <p:childTnLst>
                                        <p:animRot by="-21600000">
                                          <p:cBhvr>
                                            <p:cTn id="184" dur="3000" fill="hold"/>
                                            <p:tgtEl>
                                              <p:spTgt spid="1029"/>
                                            </p:tgtEl>
                                            <p:attrNameLst>
                                              <p:attrName>r</p:attrName>
                                            </p:attrNameLst>
                                          </p:cBhvr>
                                        </p:animRot>
                                      </p:childTnLst>
                                    </p:cTn>
                                  </p:par>
                                  <p:par>
                                    <p:cTn id="185" presetID="8" presetClass="emph" presetSubtype="0" repeatCount="2200" fill="hold" nodeType="withEffect">
                                      <p:stCondLst>
                                        <p:cond delay="0"/>
                                      </p:stCondLst>
                                      <p:childTnLst>
                                        <p:animRot by="-21600000">
                                          <p:cBhvr>
                                            <p:cTn id="186" dur="3000" fill="hold"/>
                                            <p:tgtEl>
                                              <p:spTgt spid="33"/>
                                            </p:tgtEl>
                                            <p:attrNameLst>
                                              <p:attrName>r</p:attrName>
                                            </p:attrNameLst>
                                          </p:cBhvr>
                                        </p:animRot>
                                      </p:childTnLst>
                                    </p:cTn>
                                  </p:par>
                                  <p:par>
                                    <p:cTn id="187" presetID="8" presetClass="emph" presetSubtype="0" repeatCount="2200" fill="hold" nodeType="withEffect">
                                      <p:stCondLst>
                                        <p:cond delay="0"/>
                                      </p:stCondLst>
                                      <p:childTnLst>
                                        <p:animRot by="-21600000">
                                          <p:cBhvr>
                                            <p:cTn id="188" dur="3000" fill="hold"/>
                                            <p:tgtEl>
                                              <p:spTgt spid="34"/>
                                            </p:tgtEl>
                                            <p:attrNameLst>
                                              <p:attrName>r</p:attrName>
                                            </p:attrNameLst>
                                          </p:cBhvr>
                                        </p:animRot>
                                      </p:childTnLst>
                                    </p:cTn>
                                  </p:par>
                                  <p:par>
                                    <p:cTn id="189" presetID="16" presetClass="entr" presetSubtype="21" fill="hold" nodeType="withEffect">
                                      <p:stCondLst>
                                        <p:cond delay="500"/>
                                      </p:stCondLst>
                                      <p:childTnLst>
                                        <p:set>
                                          <p:cBhvr>
                                            <p:cTn id="190" dur="1" fill="hold">
                                              <p:stCondLst>
                                                <p:cond delay="0"/>
                                              </p:stCondLst>
                                            </p:cTn>
                                            <p:tgtEl>
                                              <p:spTgt spid="49"/>
                                            </p:tgtEl>
                                            <p:attrNameLst>
                                              <p:attrName>style.visibility</p:attrName>
                                            </p:attrNameLst>
                                          </p:cBhvr>
                                          <p:to>
                                            <p:strVal val="visible"/>
                                          </p:to>
                                        </p:set>
                                        <p:animEffect transition="in" filter="barn(inVertical)">
                                          <p:cBhvr>
                                            <p:cTn id="191" dur="500"/>
                                            <p:tgtEl>
                                              <p:spTgt spid="49"/>
                                            </p:tgtEl>
                                          </p:cBhvr>
                                        </p:animEffec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2" nodeType="clickEffect">
                                      <p:stCondLst>
                                        <p:cond delay="0"/>
                                      </p:stCondLst>
                                      <p:childTnLst>
                                        <p:set>
                                          <p:cBhvr>
                                            <p:cTn id="195" dur="1" fill="hold">
                                              <p:stCondLst>
                                                <p:cond delay="0"/>
                                              </p:stCondLst>
                                            </p:cTn>
                                            <p:tgtEl>
                                              <p:spTgt spid="53"/>
                                            </p:tgtEl>
                                            <p:attrNameLst>
                                              <p:attrName>style.visibility</p:attrName>
                                            </p:attrNameLst>
                                          </p:cBhvr>
                                          <p:to>
                                            <p:strVal val="visible"/>
                                          </p:to>
                                        </p:set>
                                      </p:childTnLst>
                                    </p:cTn>
                                  </p:par>
                                  <p:par>
                                    <p:cTn id="196" presetID="2" presetClass="entr" presetSubtype="2" fill="hold" grpId="0" nodeType="withEffect">
                                      <p:stCondLst>
                                        <p:cond delay="0"/>
                                      </p:stCondLst>
                                      <p:childTnLst>
                                        <p:set>
                                          <p:cBhvr>
                                            <p:cTn id="197" dur="1" fill="hold">
                                              <p:stCondLst>
                                                <p:cond delay="0"/>
                                              </p:stCondLst>
                                            </p:cTn>
                                            <p:tgtEl>
                                              <p:spTgt spid="52"/>
                                            </p:tgtEl>
                                            <p:attrNameLst>
                                              <p:attrName>style.visibility</p:attrName>
                                            </p:attrNameLst>
                                          </p:cBhvr>
                                          <p:to>
                                            <p:strVal val="visible"/>
                                          </p:to>
                                        </p:set>
                                        <p:anim calcmode="lin" valueType="num">
                                          <p:cBhvr additive="base">
                                            <p:cTn id="198" dur="500" fill="hold"/>
                                            <p:tgtEl>
                                              <p:spTgt spid="52"/>
                                            </p:tgtEl>
                                            <p:attrNameLst>
                                              <p:attrName>ppt_x</p:attrName>
                                            </p:attrNameLst>
                                          </p:cBhvr>
                                          <p:tavLst>
                                            <p:tav tm="0">
                                              <p:val>
                                                <p:strVal val="1+#ppt_w/2"/>
                                              </p:val>
                                            </p:tav>
                                            <p:tav tm="100000">
                                              <p:val>
                                                <p:strVal val="#ppt_x"/>
                                              </p:val>
                                            </p:tav>
                                          </p:tavLst>
                                        </p:anim>
                                        <p:anim calcmode="lin" valueType="num">
                                          <p:cBhvr additive="base">
                                            <p:cTn id="199" dur="500" fill="hold"/>
                                            <p:tgtEl>
                                              <p:spTgt spid="52"/>
                                            </p:tgtEl>
                                            <p:attrNameLst>
                                              <p:attrName>ppt_y</p:attrName>
                                            </p:attrNameLst>
                                          </p:cBhvr>
                                          <p:tavLst>
                                            <p:tav tm="0">
                                              <p:val>
                                                <p:strVal val="#ppt_y"/>
                                              </p:val>
                                            </p:tav>
                                            <p:tav tm="100000">
                                              <p:val>
                                                <p:strVal val="#ppt_y"/>
                                              </p:val>
                                            </p:tav>
                                          </p:tavLst>
                                        </p:anim>
                                      </p:childTnLst>
                                    </p:cTn>
                                  </p:par>
                                  <p:par>
                                    <p:cTn id="200" presetID="63" presetClass="path" presetSubtype="0" accel="10000" fill="hold" grpId="1" nodeType="withEffect">
                                      <p:stCondLst>
                                        <p:cond delay="0"/>
                                      </p:stCondLst>
                                      <p:childTnLst>
                                        <p:animMotion origin="layout" path="M -0.525 -2.96296E-6 L 0 -2.96296E-6 " pathEditMode="relative" rAng="0" ptsTypes="AA">
                                          <p:cBhvr>
                                            <p:cTn id="201" dur="500" fill="hold"/>
                                            <p:tgtEl>
                                              <p:spTgt spid="53"/>
                                            </p:tgtEl>
                                            <p:attrNameLst>
                                              <p:attrName>ppt_x</p:attrName>
                                              <p:attrName>ppt_y</p:attrName>
                                            </p:attrNameLst>
                                          </p:cBhvr>
                                          <p:rCtr x="26250" y="0"/>
                                        </p:animMotion>
                                      </p:childTnLst>
                                    </p:cTn>
                                  </p:par>
                                  <p:par>
                                    <p:cTn id="202" presetID="6" presetClass="emph" presetSubtype="0" repeatCount="3000" autoRev="1" fill="hold" grpId="0" nodeType="withEffect">
                                      <p:stCondLst>
                                        <p:cond delay="0"/>
                                      </p:stCondLst>
                                      <p:childTnLst>
                                        <p:animScale>
                                          <p:cBhvr>
                                            <p:cTn id="203" dur="500" fill="hold"/>
                                            <p:tgtEl>
                                              <p:spTgt spid="53"/>
                                            </p:tgtEl>
                                          </p:cBhvr>
                                          <p:by x="110000" y="110000"/>
                                        </p:animScale>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nodeType="clickEffect">
                                      <p:stCondLst>
                                        <p:cond delay="0"/>
                                      </p:stCondLst>
                                      <p:childTnLst>
                                        <p:set>
                                          <p:cBhvr>
                                            <p:cTn id="207" dur="1" fill="hold">
                                              <p:stCondLst>
                                                <p:cond delay="0"/>
                                              </p:stCondLst>
                                            </p:cTn>
                                            <p:tgtEl>
                                              <p:spTgt spid="49"/>
                                            </p:tgtEl>
                                            <p:attrNameLst>
                                              <p:attrName>style.visibility</p:attrName>
                                            </p:attrNameLst>
                                          </p:cBhvr>
                                          <p:to>
                                            <p:strVal val="hidden"/>
                                          </p:to>
                                        </p:set>
                                      </p:childTnLst>
                                    </p:cTn>
                                  </p:par>
                                  <p:par>
                                    <p:cTn id="208" presetID="1" presetClass="exit" presetSubtype="0" fill="hold" grpId="3" nodeType="withEffect">
                                      <p:stCondLst>
                                        <p:cond delay="0"/>
                                      </p:stCondLst>
                                      <p:childTnLst>
                                        <p:set>
                                          <p:cBhvr>
                                            <p:cTn id="209" dur="1" fill="hold">
                                              <p:stCondLst>
                                                <p:cond delay="0"/>
                                              </p:stCondLst>
                                            </p:cTn>
                                            <p:tgtEl>
                                              <p:spTgt spid="53"/>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52"/>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6" presetClass="entr" presetSubtype="21" fill="hold" nodeType="clickEffect">
                                      <p:stCondLst>
                                        <p:cond delay="0"/>
                                      </p:stCondLst>
                                      <p:childTnLst>
                                        <p:set>
                                          <p:cBhvr>
                                            <p:cTn id="215" dur="1" fill="hold">
                                              <p:stCondLst>
                                                <p:cond delay="0"/>
                                              </p:stCondLst>
                                            </p:cTn>
                                            <p:tgtEl>
                                              <p:spTgt spid="10"/>
                                            </p:tgtEl>
                                            <p:attrNameLst>
                                              <p:attrName>style.visibility</p:attrName>
                                            </p:attrNameLst>
                                          </p:cBhvr>
                                          <p:to>
                                            <p:strVal val="visible"/>
                                          </p:to>
                                        </p:set>
                                        <p:animEffect transition="in" filter="barn(inVertical)">
                                          <p:cBhvr>
                                            <p:cTn id="216" dur="500"/>
                                            <p:tgtEl>
                                              <p:spTgt spid="10"/>
                                            </p:tgtEl>
                                          </p:cBhvr>
                                        </p:animEffect>
                                      </p:childTnLst>
                                    </p:cTn>
                                  </p:par>
                                </p:childTnLst>
                              </p:cTn>
                            </p:par>
                            <p:par>
                              <p:cTn id="217" fill="hold">
                                <p:stCondLst>
                                  <p:cond delay="500"/>
                                </p:stCondLst>
                                <p:childTnLst>
                                  <p:par>
                                    <p:cTn id="218" presetID="47" presetClass="entr" presetSubtype="0" fill="hold" nodeType="afterEffect">
                                      <p:stCondLst>
                                        <p:cond delay="0"/>
                                      </p:stCondLst>
                                      <p:childTnLst>
                                        <p:set>
                                          <p:cBhvr>
                                            <p:cTn id="219" dur="1" fill="hold">
                                              <p:stCondLst>
                                                <p:cond delay="0"/>
                                              </p:stCondLst>
                                            </p:cTn>
                                            <p:tgtEl>
                                              <p:spTgt spid="54"/>
                                            </p:tgtEl>
                                            <p:attrNameLst>
                                              <p:attrName>style.visibility</p:attrName>
                                            </p:attrNameLst>
                                          </p:cBhvr>
                                          <p:to>
                                            <p:strVal val="visible"/>
                                          </p:to>
                                        </p:set>
                                        <p:animEffect transition="in" filter="fade">
                                          <p:cBhvr>
                                            <p:cTn id="220" dur="1000"/>
                                            <p:tgtEl>
                                              <p:spTgt spid="54"/>
                                            </p:tgtEl>
                                          </p:cBhvr>
                                        </p:animEffect>
                                        <p:anim calcmode="lin" valueType="num">
                                          <p:cBhvr>
                                            <p:cTn id="221" dur="1000" fill="hold"/>
                                            <p:tgtEl>
                                              <p:spTgt spid="54"/>
                                            </p:tgtEl>
                                            <p:attrNameLst>
                                              <p:attrName>ppt_x</p:attrName>
                                            </p:attrNameLst>
                                          </p:cBhvr>
                                          <p:tavLst>
                                            <p:tav tm="0">
                                              <p:val>
                                                <p:strVal val="#ppt_x"/>
                                              </p:val>
                                            </p:tav>
                                            <p:tav tm="100000">
                                              <p:val>
                                                <p:strVal val="#ppt_x"/>
                                              </p:val>
                                            </p:tav>
                                          </p:tavLst>
                                        </p:anim>
                                        <p:anim calcmode="lin" valueType="num">
                                          <p:cBhvr>
                                            <p:cTn id="222" dur="1000" fill="hold"/>
                                            <p:tgtEl>
                                              <p:spTgt spid="54"/>
                                            </p:tgtEl>
                                            <p:attrNameLst>
                                              <p:attrName>ppt_y</p:attrName>
                                            </p:attrNameLst>
                                          </p:cBhvr>
                                          <p:tavLst>
                                            <p:tav tm="0">
                                              <p:val>
                                                <p:strVal val="#ppt_y-.1"/>
                                              </p:val>
                                            </p:tav>
                                            <p:tav tm="100000">
                                              <p:val>
                                                <p:strVal val="#ppt_y"/>
                                              </p:val>
                                            </p:tav>
                                          </p:tavLst>
                                        </p:anim>
                                      </p:childTnLst>
                                    </p:cTn>
                                  </p:par>
                                </p:childTnLst>
                              </p:cTn>
                            </p:par>
                            <p:par>
                              <p:cTn id="223" fill="hold">
                                <p:stCondLst>
                                  <p:cond delay="1500"/>
                                </p:stCondLst>
                                <p:childTnLst>
                                  <p:par>
                                    <p:cTn id="224" presetID="12" presetClass="entr" presetSubtype="2" fill="hold" grpId="0" nodeType="afterEffect">
                                      <p:stCondLst>
                                        <p:cond delay="0"/>
                                      </p:stCondLst>
                                      <p:childTnLst>
                                        <p:set>
                                          <p:cBhvr>
                                            <p:cTn id="225" dur="1" fill="hold">
                                              <p:stCondLst>
                                                <p:cond delay="0"/>
                                              </p:stCondLst>
                                            </p:cTn>
                                            <p:tgtEl>
                                              <p:spTgt spid="55"/>
                                            </p:tgtEl>
                                            <p:attrNameLst>
                                              <p:attrName>style.visibility</p:attrName>
                                            </p:attrNameLst>
                                          </p:cBhvr>
                                          <p:to>
                                            <p:strVal val="visible"/>
                                          </p:to>
                                        </p:set>
                                        <p:anim calcmode="lin" valueType="num">
                                          <p:cBhvr additive="base">
                                            <p:cTn id="226" dur="500"/>
                                            <p:tgtEl>
                                              <p:spTgt spid="55"/>
                                            </p:tgtEl>
                                            <p:attrNameLst>
                                              <p:attrName>ppt_x</p:attrName>
                                            </p:attrNameLst>
                                          </p:cBhvr>
                                          <p:tavLst>
                                            <p:tav tm="0">
                                              <p:val>
                                                <p:strVal val="#ppt_x+#ppt_w*1.125000"/>
                                              </p:val>
                                            </p:tav>
                                            <p:tav tm="100000">
                                              <p:val>
                                                <p:strVal val="#ppt_x"/>
                                              </p:val>
                                            </p:tav>
                                          </p:tavLst>
                                        </p:anim>
                                        <p:animEffect transition="in" filter="wipe(left)">
                                          <p:cBhvr>
                                            <p:cTn id="2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2" animBg="1"/>
          <p:bldP spid="7" grpId="0" build="allAtOnce"/>
          <p:bldP spid="11" grpId="0" animBg="1"/>
          <p:bldP spid="11" grpId="2" animBg="1"/>
          <p:bldP spid="12" grpId="0" build="allAtOnce"/>
          <p:bldP spid="15" grpId="0"/>
          <p:bldP spid="15" grpId="1"/>
          <p:bldP spid="16" grpId="1"/>
          <p:bldP spid="16" grpId="2"/>
          <p:bldP spid="16" grpId="3"/>
          <p:bldP spid="28" grpId="0" animBg="1"/>
          <p:bldP spid="28" grpId="1" animBg="1"/>
          <p:bldP spid="29" grpId="0"/>
          <p:bldP spid="29" grpId="1"/>
          <p:bldP spid="29" grpId="2"/>
          <p:bldP spid="29" grpId="3"/>
          <p:bldP spid="52" grpId="0" animBg="1"/>
          <p:bldP spid="52" grpId="1" animBg="1"/>
          <p:bldP spid="53" grpId="0"/>
          <p:bldP spid="53" grpId="1"/>
          <p:bldP spid="53" grpId="2"/>
          <p:bldP spid="53" grpId="3"/>
          <p:bldP spid="5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Related image"/>
          <p:cNvPicPr>
            <a:picLocks noChangeAspect="1" noChangeArrowheads="1"/>
          </p:cNvPicPr>
          <p:nvPr/>
        </p:nvPicPr>
        <p:blipFill>
          <a:blip r:embed="rId2" cstate="email">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d drive\MJ WORK\Pooja mam (physics)\Rashi mam\Force\Final work\Brick_Wall_on_angle_small.png"/>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a:ext>
            </a:extLst>
          </a:blip>
          <a:srcRect/>
          <a:stretch/>
        </p:blipFill>
        <p:spPr bwMode="auto">
          <a:xfrm flipV="1">
            <a:off x="-685800" y="906237"/>
            <a:ext cx="4724400" cy="400987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098" name="Picture 2" descr="D:\d drive\MJ WORK\Pooja mam (physics)\Rashi mam\Force\Final work\bike-rider.gif"/>
          <p:cNvPicPr>
            <a:picLocks noChangeAspect="1" noChangeArrowheads="1" noCrop="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6744338" y="1918261"/>
            <a:ext cx="1866262" cy="164408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39081" y="1918604"/>
            <a:ext cx="1871663"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D:\d drive\MJ WORK\Pooja mam (physics)\Rashi mam\Force\Final work\cracks-ice-wall-49953091.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62000" y="1901190"/>
            <a:ext cx="1726591" cy="2401089"/>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5006396" y="763755"/>
            <a:ext cx="2545866" cy="1008546"/>
            <a:chOff x="1448333" y="-1536047"/>
            <a:chExt cx="2545866" cy="1008546"/>
          </a:xfrm>
        </p:grpSpPr>
        <p:sp>
          <p:nvSpPr>
            <p:cNvPr id="11" name="Rounded Rectangular Callout 10"/>
            <p:cNvSpPr/>
            <p:nvPr/>
          </p:nvSpPr>
          <p:spPr>
            <a:xfrm>
              <a:off x="1448334" y="-1536047"/>
              <a:ext cx="2545865" cy="1008546"/>
            </a:xfrm>
            <a:prstGeom prst="wedgeRoundRectCallout">
              <a:avLst>
                <a:gd name="adj1" fmla="val -73727"/>
                <a:gd name="adj2" fmla="val 53373"/>
                <a:gd name="adj3" fmla="val 16667"/>
              </a:avLst>
            </a:prstGeom>
            <a:gradFill>
              <a:gsLst>
                <a:gs pos="32000">
                  <a:srgbClr val="00FFFF"/>
                </a:gs>
                <a:gs pos="10000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12" name="Rectangle 11"/>
            <p:cNvSpPr/>
            <p:nvPr/>
          </p:nvSpPr>
          <p:spPr>
            <a:xfrm>
              <a:off x="1448333" y="-1476375"/>
              <a:ext cx="2393465" cy="923330"/>
            </a:xfrm>
            <a:prstGeom prst="rect">
              <a:avLst/>
            </a:prstGeom>
          </p:spPr>
          <p:txBody>
            <a:bodyPr wrap="square">
              <a:spAutoFit/>
            </a:bodyPr>
            <a:lstStyle/>
            <a:p>
              <a:r>
                <a:rPr lang="en-US" b="1" dirty="0">
                  <a:latin typeface="Book Antiqua" pitchFamily="18" charset="0"/>
                </a:rPr>
                <a:t>If a cycle </a:t>
              </a:r>
              <a:r>
                <a:rPr lang="en-US" b="1" dirty="0" smtClean="0">
                  <a:latin typeface="Book Antiqua" pitchFamily="18" charset="0"/>
                </a:rPr>
                <a:t>moving </a:t>
              </a:r>
              <a:r>
                <a:rPr lang="en-US" b="1" dirty="0">
                  <a:latin typeface="Book Antiqua" pitchFamily="18" charset="0"/>
                </a:rPr>
                <a:t>with a velocity of </a:t>
              </a:r>
              <a:endParaRPr lang="en-US" b="1" dirty="0" smtClean="0">
                <a:latin typeface="Book Antiqua" pitchFamily="18" charset="0"/>
              </a:endParaRPr>
            </a:p>
            <a:p>
              <a:r>
                <a:rPr lang="en-US" b="1" dirty="0" smtClean="0">
                  <a:latin typeface="Book Antiqua" pitchFamily="18" charset="0"/>
                </a:rPr>
                <a:t>40 </a:t>
              </a:r>
              <a:r>
                <a:rPr lang="en-US" b="1" dirty="0">
                  <a:latin typeface="Book Antiqua" pitchFamily="18" charset="0"/>
                </a:rPr>
                <a:t>m/s hits the wall.</a:t>
              </a:r>
            </a:p>
          </p:txBody>
        </p:sp>
      </p:grpSp>
      <p:grpSp>
        <p:nvGrpSpPr>
          <p:cNvPr id="13" name="Group 12"/>
          <p:cNvGrpSpPr/>
          <p:nvPr/>
        </p:nvGrpSpPr>
        <p:grpSpPr>
          <a:xfrm>
            <a:off x="3931134" y="971550"/>
            <a:ext cx="1707666" cy="827439"/>
            <a:chOff x="1448334" y="-1354941"/>
            <a:chExt cx="1707666" cy="827439"/>
          </a:xfrm>
        </p:grpSpPr>
        <p:sp>
          <p:nvSpPr>
            <p:cNvPr id="14" name="Rounded Rectangular Callout 13"/>
            <p:cNvSpPr/>
            <p:nvPr/>
          </p:nvSpPr>
          <p:spPr>
            <a:xfrm>
              <a:off x="1448334" y="-1354941"/>
              <a:ext cx="1707665" cy="827439"/>
            </a:xfrm>
            <a:prstGeom prst="wedgeRoundRectCallout">
              <a:avLst>
                <a:gd name="adj1" fmla="val -73727"/>
                <a:gd name="adj2" fmla="val 53373"/>
                <a:gd name="adj3" fmla="val 16667"/>
              </a:avLst>
            </a:prstGeom>
            <a:gradFill>
              <a:gsLst>
                <a:gs pos="32000">
                  <a:srgbClr val="00FFFF"/>
                </a:gs>
                <a:gs pos="10000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15" name="Rectangle 14"/>
            <p:cNvSpPr/>
            <p:nvPr/>
          </p:nvSpPr>
          <p:spPr>
            <a:xfrm>
              <a:off x="1513161" y="-1267978"/>
              <a:ext cx="1642839" cy="646331"/>
            </a:xfrm>
            <a:prstGeom prst="rect">
              <a:avLst/>
            </a:prstGeom>
          </p:spPr>
          <p:txBody>
            <a:bodyPr wrap="square">
              <a:spAutoFit/>
            </a:bodyPr>
            <a:lstStyle/>
            <a:p>
              <a:r>
                <a:rPr lang="en-US" b="1" dirty="0">
                  <a:latin typeface="Book Antiqua" pitchFamily="18" charset="0"/>
                </a:rPr>
                <a:t>Will the wall </a:t>
              </a:r>
              <a:endParaRPr lang="en-US" b="1" dirty="0" smtClean="0">
                <a:latin typeface="Book Antiqua" pitchFamily="18" charset="0"/>
              </a:endParaRPr>
            </a:p>
            <a:p>
              <a:r>
                <a:rPr lang="en-US" b="1" dirty="0" smtClean="0">
                  <a:latin typeface="Book Antiqua" pitchFamily="18" charset="0"/>
                </a:rPr>
                <a:t>break </a:t>
              </a:r>
              <a:r>
                <a:rPr lang="en-US" b="1" dirty="0">
                  <a:latin typeface="Book Antiqua" pitchFamily="18" charset="0"/>
                </a:rPr>
                <a:t>?</a:t>
              </a:r>
            </a:p>
          </p:txBody>
        </p:sp>
      </p:grpSp>
      <p:grpSp>
        <p:nvGrpSpPr>
          <p:cNvPr id="16" name="Group 15"/>
          <p:cNvGrpSpPr/>
          <p:nvPr/>
        </p:nvGrpSpPr>
        <p:grpSpPr>
          <a:xfrm>
            <a:off x="3650961" y="1276350"/>
            <a:ext cx="921040" cy="565152"/>
            <a:chOff x="1791846" y="-1223798"/>
            <a:chExt cx="921040" cy="565152"/>
          </a:xfrm>
        </p:grpSpPr>
        <p:sp>
          <p:nvSpPr>
            <p:cNvPr id="17" name="Rounded Rectangular Callout 16"/>
            <p:cNvSpPr/>
            <p:nvPr/>
          </p:nvSpPr>
          <p:spPr>
            <a:xfrm>
              <a:off x="1791846" y="-1223798"/>
              <a:ext cx="921040" cy="565152"/>
            </a:xfrm>
            <a:prstGeom prst="wedgeRoundRectCallout">
              <a:avLst>
                <a:gd name="adj1" fmla="val -73727"/>
                <a:gd name="adj2" fmla="val 53373"/>
                <a:gd name="adj3" fmla="val 16667"/>
              </a:avLst>
            </a:prstGeom>
            <a:gradFill>
              <a:gsLst>
                <a:gs pos="32000">
                  <a:srgbClr val="00FFFF"/>
                </a:gs>
                <a:gs pos="10000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18" name="Rectangle 17"/>
            <p:cNvSpPr/>
            <p:nvPr/>
          </p:nvSpPr>
          <p:spPr>
            <a:xfrm>
              <a:off x="1910067" y="-1156194"/>
              <a:ext cx="802818" cy="461665"/>
            </a:xfrm>
            <a:prstGeom prst="rect">
              <a:avLst/>
            </a:prstGeom>
          </p:spPr>
          <p:txBody>
            <a:bodyPr wrap="square">
              <a:spAutoFit/>
            </a:bodyPr>
            <a:lstStyle/>
            <a:p>
              <a:r>
                <a:rPr lang="en-US" sz="2400" b="1" dirty="0" smtClean="0">
                  <a:latin typeface="Book Antiqua" pitchFamily="18" charset="0"/>
                </a:rPr>
                <a:t>NO</a:t>
              </a:r>
              <a:endParaRPr lang="en-US" sz="2400" b="1" dirty="0">
                <a:latin typeface="Book Antiqua" pitchFamily="18" charset="0"/>
              </a:endParaRPr>
            </a:p>
          </p:txBody>
        </p:sp>
      </p:grpSp>
      <p:grpSp>
        <p:nvGrpSpPr>
          <p:cNvPr id="20" name="Group 19"/>
          <p:cNvGrpSpPr/>
          <p:nvPr/>
        </p:nvGrpSpPr>
        <p:grpSpPr>
          <a:xfrm>
            <a:off x="2874289" y="862276"/>
            <a:ext cx="3288385" cy="1066800"/>
            <a:chOff x="1448333" y="-1536047"/>
            <a:chExt cx="3288385" cy="1066800"/>
          </a:xfrm>
        </p:grpSpPr>
        <p:sp>
          <p:nvSpPr>
            <p:cNvPr id="21" name="Rounded Rectangular Callout 20"/>
            <p:cNvSpPr/>
            <p:nvPr/>
          </p:nvSpPr>
          <p:spPr>
            <a:xfrm>
              <a:off x="1448333" y="-1536047"/>
              <a:ext cx="3288385" cy="1066800"/>
            </a:xfrm>
            <a:prstGeom prst="wedgeRoundRectCallout">
              <a:avLst>
                <a:gd name="adj1" fmla="val -72732"/>
                <a:gd name="adj2" fmla="val 65278"/>
                <a:gd name="adj3" fmla="val 16667"/>
              </a:avLst>
            </a:prstGeom>
            <a:gradFill>
              <a:gsLst>
                <a:gs pos="0">
                  <a:srgbClr val="FFFF00"/>
                </a:gs>
                <a:gs pos="10000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22" name="Rectangle 21"/>
            <p:cNvSpPr/>
            <p:nvPr/>
          </p:nvSpPr>
          <p:spPr>
            <a:xfrm>
              <a:off x="1448334" y="-1476375"/>
              <a:ext cx="3276770" cy="923330"/>
            </a:xfrm>
            <a:prstGeom prst="rect">
              <a:avLst/>
            </a:prstGeom>
          </p:spPr>
          <p:txBody>
            <a:bodyPr wrap="square">
              <a:spAutoFit/>
            </a:bodyPr>
            <a:lstStyle/>
            <a:p>
              <a:r>
                <a:rPr lang="en-US" b="1" dirty="0">
                  <a:latin typeface="Book Antiqua" pitchFamily="18" charset="0"/>
                </a:rPr>
                <a:t>But if a truck moving with a same velocity of 40m/s, hits the wall. Will it break ?</a:t>
              </a:r>
            </a:p>
          </p:txBody>
        </p:sp>
      </p:grpSp>
      <p:grpSp>
        <p:nvGrpSpPr>
          <p:cNvPr id="23" name="Group 22"/>
          <p:cNvGrpSpPr/>
          <p:nvPr/>
        </p:nvGrpSpPr>
        <p:grpSpPr>
          <a:xfrm>
            <a:off x="2209800" y="1200150"/>
            <a:ext cx="1115770" cy="704850"/>
            <a:chOff x="1448334" y="-1536047"/>
            <a:chExt cx="1115770" cy="704850"/>
          </a:xfrm>
        </p:grpSpPr>
        <p:sp>
          <p:nvSpPr>
            <p:cNvPr id="24" name="Rounded Rectangular Callout 23"/>
            <p:cNvSpPr/>
            <p:nvPr/>
          </p:nvSpPr>
          <p:spPr>
            <a:xfrm>
              <a:off x="1448334" y="-1536047"/>
              <a:ext cx="1115770" cy="704850"/>
            </a:xfrm>
            <a:prstGeom prst="wedgeRoundRectCallout">
              <a:avLst>
                <a:gd name="adj1" fmla="val -72732"/>
                <a:gd name="adj2" fmla="val 65278"/>
                <a:gd name="adj3" fmla="val 16667"/>
              </a:avLst>
            </a:prstGeom>
            <a:gradFill>
              <a:gsLst>
                <a:gs pos="0">
                  <a:srgbClr val="FFFF00"/>
                </a:gs>
                <a:gs pos="10000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25" name="Rectangle 24"/>
            <p:cNvSpPr/>
            <p:nvPr/>
          </p:nvSpPr>
          <p:spPr>
            <a:xfrm>
              <a:off x="1486434" y="-1440797"/>
              <a:ext cx="1021865" cy="523220"/>
            </a:xfrm>
            <a:prstGeom prst="rect">
              <a:avLst/>
            </a:prstGeom>
          </p:spPr>
          <p:txBody>
            <a:bodyPr wrap="square">
              <a:spAutoFit/>
            </a:bodyPr>
            <a:lstStyle/>
            <a:p>
              <a:pPr algn="ctr"/>
              <a:r>
                <a:rPr lang="en-US" sz="2800" b="1" dirty="0" smtClean="0">
                  <a:latin typeface="Book Antiqua" pitchFamily="18" charset="0"/>
                </a:rPr>
                <a:t>YES</a:t>
              </a:r>
              <a:endParaRPr lang="en-US" sz="2800" b="1" dirty="0">
                <a:latin typeface="Book Antiqua" pitchFamily="18" charset="0"/>
              </a:endParaRPr>
            </a:p>
          </p:txBody>
        </p:sp>
      </p:grpSp>
      <p:grpSp>
        <p:nvGrpSpPr>
          <p:cNvPr id="26" name="Group 25"/>
          <p:cNvGrpSpPr/>
          <p:nvPr/>
        </p:nvGrpSpPr>
        <p:grpSpPr>
          <a:xfrm>
            <a:off x="3269765" y="862276"/>
            <a:ext cx="2671119" cy="801503"/>
            <a:chOff x="1448334" y="-1403398"/>
            <a:chExt cx="2671119" cy="801503"/>
          </a:xfrm>
        </p:grpSpPr>
        <p:sp>
          <p:nvSpPr>
            <p:cNvPr id="27" name="Rounded Rectangular Callout 26"/>
            <p:cNvSpPr/>
            <p:nvPr/>
          </p:nvSpPr>
          <p:spPr>
            <a:xfrm>
              <a:off x="1448334" y="-1403398"/>
              <a:ext cx="2671119" cy="801503"/>
            </a:xfrm>
            <a:prstGeom prst="wedgeRoundRectCallout">
              <a:avLst>
                <a:gd name="adj1" fmla="val -72732"/>
                <a:gd name="adj2" fmla="val 65278"/>
                <a:gd name="adj3" fmla="val 16667"/>
              </a:avLst>
            </a:prstGeom>
            <a:gradFill>
              <a:gsLst>
                <a:gs pos="0">
                  <a:srgbClr val="FFFF00"/>
                </a:gs>
                <a:gs pos="100000">
                  <a:schemeClr val="bg1"/>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28" name="Rectangle 27"/>
            <p:cNvSpPr/>
            <p:nvPr/>
          </p:nvSpPr>
          <p:spPr>
            <a:xfrm>
              <a:off x="1464200" y="-1335583"/>
              <a:ext cx="2627117" cy="646331"/>
            </a:xfrm>
            <a:prstGeom prst="rect">
              <a:avLst/>
            </a:prstGeom>
          </p:spPr>
          <p:txBody>
            <a:bodyPr wrap="square">
              <a:spAutoFit/>
            </a:bodyPr>
            <a:lstStyle/>
            <a:p>
              <a:r>
                <a:rPr lang="en-US" b="1" dirty="0">
                  <a:latin typeface="Book Antiqua" pitchFamily="18" charset="0"/>
                </a:rPr>
                <a:t>Mass of truck is more, hence impact is more.</a:t>
              </a:r>
            </a:p>
          </p:txBody>
        </p:sp>
      </p:grpSp>
      <p:grpSp>
        <p:nvGrpSpPr>
          <p:cNvPr id="8" name="Group 7"/>
          <p:cNvGrpSpPr/>
          <p:nvPr/>
        </p:nvGrpSpPr>
        <p:grpSpPr>
          <a:xfrm>
            <a:off x="3637170" y="630277"/>
            <a:ext cx="5347391" cy="1211225"/>
            <a:chOff x="-501744" y="3682230"/>
            <a:chExt cx="5347391" cy="1211225"/>
          </a:xfrm>
        </p:grpSpPr>
        <p:sp>
          <p:nvSpPr>
            <p:cNvPr id="7" name="Rectangle 6"/>
            <p:cNvSpPr/>
            <p:nvPr/>
          </p:nvSpPr>
          <p:spPr>
            <a:xfrm>
              <a:off x="-501744" y="3752412"/>
              <a:ext cx="4580793" cy="1070863"/>
            </a:xfrm>
            <a:prstGeom prst="rec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Book Antiqua" pitchFamily="18" charset="0"/>
                </a:rPr>
                <a:t>The effect of one object striking another object depends both on the </a:t>
              </a:r>
              <a:r>
                <a:rPr lang="en-US" b="1" dirty="0">
                  <a:solidFill>
                    <a:srgbClr val="FFFF00"/>
                  </a:solidFill>
                  <a:effectLst>
                    <a:outerShdw blurRad="38100" dist="38100" dir="2700000" algn="tl">
                      <a:srgbClr val="000000">
                        <a:alpha val="43137"/>
                      </a:srgbClr>
                    </a:outerShdw>
                  </a:effectLst>
                  <a:latin typeface="Book Antiqua" pitchFamily="18" charset="0"/>
                </a:rPr>
                <a:t>mass</a:t>
              </a:r>
              <a:r>
                <a:rPr lang="en-US" b="1" dirty="0">
                  <a:solidFill>
                    <a:schemeClr val="tx1"/>
                  </a:solidFill>
                  <a:latin typeface="Book Antiqua" pitchFamily="18" charset="0"/>
                </a:rPr>
                <a:t> of the former object and its </a:t>
              </a:r>
              <a:r>
                <a:rPr lang="en-US" b="1" dirty="0" smtClean="0">
                  <a:solidFill>
                    <a:srgbClr val="FFFF00"/>
                  </a:solidFill>
                  <a:effectLst>
                    <a:outerShdw blurRad="38100" dist="38100" dir="2700000" algn="tl">
                      <a:srgbClr val="000000">
                        <a:alpha val="43137"/>
                      </a:srgbClr>
                    </a:outerShdw>
                  </a:effectLst>
                  <a:latin typeface="Book Antiqua" pitchFamily="18" charset="0"/>
                </a:rPr>
                <a:t>velocity</a:t>
              </a:r>
              <a:r>
                <a:rPr lang="en-US" b="1" dirty="0" smtClean="0">
                  <a:solidFill>
                    <a:schemeClr val="tx1"/>
                  </a:solidFill>
                  <a:effectLst>
                    <a:outerShdw blurRad="38100" dist="38100" dir="2700000" algn="tl">
                      <a:srgbClr val="000000">
                        <a:alpha val="43137"/>
                      </a:srgbClr>
                    </a:outerShdw>
                  </a:effectLst>
                  <a:latin typeface="Book Antiqua" pitchFamily="18" charset="0"/>
                </a:rPr>
                <a:t>.</a:t>
              </a:r>
              <a:r>
                <a:rPr lang="en-US" b="1" dirty="0" smtClean="0">
                  <a:solidFill>
                    <a:schemeClr val="tx1"/>
                  </a:solidFill>
                  <a:latin typeface="Book Antiqua" pitchFamily="18" charset="0"/>
                </a:rPr>
                <a:t> </a:t>
              </a:r>
              <a:endParaRPr lang="en-US" b="1" dirty="0">
                <a:solidFill>
                  <a:schemeClr val="tx1"/>
                </a:solidFill>
                <a:latin typeface="Book Antiqua" pitchFamily="18" charset="0"/>
              </a:endParaRPr>
            </a:p>
          </p:txBody>
        </p:sp>
        <p:pic>
          <p:nvPicPr>
            <p:cNvPr id="30" name="Picture 9" descr="D:\d drive\MJ WORK\Pooja mam (physics)\Rashi mam\Refraction of light at plane surfaces\Ch_4 - Refraction of light at plane surfaces\RAW\Welcome_char.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38592" y="3682230"/>
              <a:ext cx="1007055" cy="121122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p:cNvSpPr/>
          <p:nvPr/>
        </p:nvSpPr>
        <p:spPr>
          <a:xfrm>
            <a:off x="533400" y="295421"/>
            <a:ext cx="4675694" cy="369332"/>
          </a:xfrm>
          <a:prstGeom prst="rect">
            <a:avLst/>
          </a:prstGeom>
          <a:noFill/>
        </p:spPr>
        <p:txBody>
          <a:bodyPr wrap="square" rtlCol="0">
            <a:spAutoFit/>
          </a:bodyPr>
          <a:lstStyle/>
          <a:p>
            <a:r>
              <a:rPr lang="en-US" b="1" dirty="0">
                <a:solidFill>
                  <a:schemeClr val="bg1"/>
                </a:solidFill>
                <a:effectLst>
                  <a:outerShdw blurRad="50800" dist="38100" dir="5400000" algn="t" rotWithShape="0">
                    <a:prstClr val="black">
                      <a:alpha val="40000"/>
                    </a:prstClr>
                  </a:outerShdw>
                </a:effectLst>
                <a:latin typeface="Book Antiqua" pitchFamily="18" charset="0"/>
                <a:cs typeface="Aharoni" pitchFamily="2" charset="-79"/>
              </a:rPr>
              <a:t>Let us consider another example !</a:t>
            </a:r>
          </a:p>
        </p:txBody>
      </p:sp>
      <p:pic>
        <p:nvPicPr>
          <p:cNvPr id="44" name="Picture 2" descr="D:\d drive\MJ WORK\Pooja mam (physics)\ICSE (VIII) Physics\New work\03 -Force and Pressure\Raw\truckWrap-_new.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031961" y="2224876"/>
            <a:ext cx="7091216" cy="202327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flipH="1">
            <a:off x="10284482" y="3664342"/>
            <a:ext cx="583546" cy="583546"/>
          </a:xfrm>
          <a:prstGeom prst="rect">
            <a:avLst/>
          </a:prstGeom>
        </p:spPr>
      </p:pic>
      <p:pic>
        <p:nvPicPr>
          <p:cNvPr id="46" name="Picture 4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flipH="1">
            <a:off x="12437130" y="3661824"/>
            <a:ext cx="583546" cy="583546"/>
          </a:xfrm>
          <a:prstGeom prst="rect">
            <a:avLst/>
          </a:prstGeom>
        </p:spPr>
      </p:pic>
      <p:pic>
        <p:nvPicPr>
          <p:cNvPr id="47" name="Picture 4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flipH="1">
            <a:off x="14640717" y="3657199"/>
            <a:ext cx="583546" cy="583546"/>
          </a:xfrm>
          <a:prstGeom prst="rect">
            <a:avLst/>
          </a:prstGeom>
        </p:spPr>
      </p:pic>
      <p:pic>
        <p:nvPicPr>
          <p:cNvPr id="48" name="Picture 4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flipH="1">
            <a:off x="15287628" y="3657199"/>
            <a:ext cx="583546" cy="583546"/>
          </a:xfrm>
          <a:prstGeom prst="rect">
            <a:avLst/>
          </a:prstGeom>
        </p:spPr>
      </p:pic>
      <p:pic>
        <p:nvPicPr>
          <p:cNvPr id="49" name="Picture 4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flipH="1">
            <a:off x="15932804" y="3657199"/>
            <a:ext cx="583546" cy="583546"/>
          </a:xfrm>
          <a:prstGeom prst="rect">
            <a:avLst/>
          </a:prstGeom>
        </p:spPr>
      </p:pic>
      <p:pic>
        <p:nvPicPr>
          <p:cNvPr id="50" name="Picture 3" descr="D:\d drive\MJ WORK\Pooja mam (physics)\ICSE (VIII) Physics\New work\03 -Force and Pressure\Raw\8210538-vector-popular-cargo-blue-container-shipping-freight-isolated-texture-pattern-background.jpg"/>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11439238" y="1965215"/>
            <a:ext cx="5705762" cy="1749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1273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8" dur="500" fill="hold"/>
                                            <p:tgtEl>
                                              <p:spTgt spid="37"/>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37"/>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098"/>
                                            </p:tgtEl>
                                            <p:attrNameLst>
                                              <p:attrName>style.visibility</p:attrName>
                                            </p:attrNameLst>
                                          </p:cBhvr>
                                          <p:to>
                                            <p:strVal val="visible"/>
                                          </p:to>
                                        </p:set>
                                      </p:childTnLst>
                                    </p:cTn>
                                  </p:par>
                                </p:childTnLst>
                              </p:cTn>
                            </p:par>
                            <p:par>
                              <p:cTn id="20" fill="hold">
                                <p:stCondLst>
                                  <p:cond delay="0"/>
                                </p:stCondLst>
                                <p:childTnLst>
                                  <p:par>
                                    <p:cTn id="21" presetID="16" presetClass="entr" presetSubtype="2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0" presetClass="path" presetSubtype="0" fill="hold" nodeType="withEffect">
                                      <p:stCondLst>
                                        <p:cond delay="0"/>
                                      </p:stCondLst>
                                      <p:childTnLst>
                                        <p:animMotion origin="layout" path="M -1.66667E-6 -0.00617 L -0.47257 -0.00186 " pathEditMode="fixed" rAng="0" ptsTypes="AA">
                                          <p:cBhvr>
                                            <p:cTn id="25" dur="2000" fill="hold"/>
                                            <p:tgtEl>
                                              <p:spTgt spid="4098"/>
                                            </p:tgtEl>
                                            <p:attrNameLst>
                                              <p:attrName>ppt_x</p:attrName>
                                              <p:attrName>ppt_y</p:attrName>
                                            </p:attrNameLst>
                                          </p:cBhvr>
                                          <p:rCtr x="-23628" y="216"/>
                                        </p:animMotion>
                                      </p:childTnLst>
                                    </p:cTn>
                                  </p:par>
                                </p:childTnLst>
                              </p:cTn>
                            </p:par>
                            <p:par>
                              <p:cTn id="26" fill="hold">
                                <p:stCondLst>
                                  <p:cond delay="2000"/>
                                </p:stCondLst>
                                <p:childTnLst>
                                  <p:par>
                                    <p:cTn id="27" presetID="1" presetClass="exit" presetSubtype="0" fill="hold" nodeType="afterEffect">
                                      <p:stCondLst>
                                        <p:cond delay="0"/>
                                      </p:stCondLst>
                                      <p:childTnLst>
                                        <p:set>
                                          <p:cBhvr>
                                            <p:cTn id="28" dur="1" fill="hold">
                                              <p:stCondLst>
                                                <p:cond delay="0"/>
                                              </p:stCondLst>
                                            </p:cTn>
                                            <p:tgtEl>
                                              <p:spTgt spid="409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0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par>
                              <p:cTn id="35" fill="hold">
                                <p:stCondLst>
                                  <p:cond delay="0"/>
                                </p:stCondLst>
                                <p:childTnLst>
                                  <p:par>
                                    <p:cTn id="36" presetID="16" presetClass="entr" presetSubtype="21"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par>
                              <p:cTn id="43" fill="hold">
                                <p:stCondLst>
                                  <p:cond delay="0"/>
                                </p:stCondLst>
                                <p:childTnLst>
                                  <p:par>
                                    <p:cTn id="44" presetID="16" presetClass="entr" presetSubtype="21"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09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par>
                              <p:cTn id="57" fill="hold">
                                <p:stCondLst>
                                  <p:cond delay="0"/>
                                </p:stCondLst>
                                <p:childTnLst>
                                  <p:par>
                                    <p:cTn id="58" presetID="16" presetClass="entr" presetSubtype="21"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inVertical)">
                                          <p:cBhvr>
                                            <p:cTn id="60" dur="500"/>
                                            <p:tgtEl>
                                              <p:spTgt spid="20"/>
                                            </p:tgtEl>
                                          </p:cBhvr>
                                        </p:animEffec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par>
                              <p:cTn id="63" fill="hold">
                                <p:stCondLst>
                                  <p:cond delay="500"/>
                                </p:stCondLst>
                                <p:childTnLst>
                                  <p:par>
                                    <p:cTn id="64" presetID="8" presetClass="emph" presetSubtype="0" repeatCount="2000" fill="hold" nodeType="afterEffect">
                                      <p:stCondLst>
                                        <p:cond delay="0"/>
                                      </p:stCondLst>
                                      <p:childTnLst>
                                        <p:animRot by="-21600000">
                                          <p:cBhvr>
                                            <p:cTn id="65" dur="500" fill="hold"/>
                                            <p:tgtEl>
                                              <p:spTgt spid="45"/>
                                            </p:tgtEl>
                                            <p:attrNameLst>
                                              <p:attrName>r</p:attrName>
                                            </p:attrNameLst>
                                          </p:cBhvr>
                                        </p:animRot>
                                      </p:childTnLst>
                                    </p:cTn>
                                  </p:par>
                                  <p:par>
                                    <p:cTn id="66" presetID="8" presetClass="emph" presetSubtype="0" repeatCount="2000" fill="hold" nodeType="withEffect">
                                      <p:stCondLst>
                                        <p:cond delay="0"/>
                                      </p:stCondLst>
                                      <p:childTnLst>
                                        <p:animRot by="-21600000">
                                          <p:cBhvr>
                                            <p:cTn id="67" dur="500" fill="hold"/>
                                            <p:tgtEl>
                                              <p:spTgt spid="46"/>
                                            </p:tgtEl>
                                            <p:attrNameLst>
                                              <p:attrName>r</p:attrName>
                                            </p:attrNameLst>
                                          </p:cBhvr>
                                        </p:animRot>
                                      </p:childTnLst>
                                    </p:cTn>
                                  </p:par>
                                  <p:par>
                                    <p:cTn id="68" presetID="8" presetClass="emph" presetSubtype="0" repeatCount="2000" fill="hold" nodeType="withEffect">
                                      <p:stCondLst>
                                        <p:cond delay="0"/>
                                      </p:stCondLst>
                                      <p:childTnLst>
                                        <p:animRot by="-21600000">
                                          <p:cBhvr>
                                            <p:cTn id="69" dur="500" fill="hold"/>
                                            <p:tgtEl>
                                              <p:spTgt spid="47"/>
                                            </p:tgtEl>
                                            <p:attrNameLst>
                                              <p:attrName>r</p:attrName>
                                            </p:attrNameLst>
                                          </p:cBhvr>
                                        </p:animRot>
                                      </p:childTnLst>
                                    </p:cTn>
                                  </p:par>
                                  <p:par>
                                    <p:cTn id="70" presetID="8" presetClass="emph" presetSubtype="0" repeatCount="2000" fill="hold" nodeType="withEffect">
                                      <p:stCondLst>
                                        <p:cond delay="0"/>
                                      </p:stCondLst>
                                      <p:childTnLst>
                                        <p:animRot by="-21600000">
                                          <p:cBhvr>
                                            <p:cTn id="71" dur="500" fill="hold"/>
                                            <p:tgtEl>
                                              <p:spTgt spid="48"/>
                                            </p:tgtEl>
                                            <p:attrNameLst>
                                              <p:attrName>r</p:attrName>
                                            </p:attrNameLst>
                                          </p:cBhvr>
                                        </p:animRot>
                                      </p:childTnLst>
                                    </p:cTn>
                                  </p:par>
                                  <p:par>
                                    <p:cTn id="72" presetID="8" presetClass="emph" presetSubtype="0" repeatCount="2000" fill="hold" nodeType="withEffect">
                                      <p:stCondLst>
                                        <p:cond delay="0"/>
                                      </p:stCondLst>
                                      <p:childTnLst>
                                        <p:animRot by="-21600000">
                                          <p:cBhvr>
                                            <p:cTn id="73" dur="500" fill="hold"/>
                                            <p:tgtEl>
                                              <p:spTgt spid="49"/>
                                            </p:tgtEl>
                                            <p:attrNameLst>
                                              <p:attrName>r</p:attrName>
                                            </p:attrNameLst>
                                          </p:cBhvr>
                                        </p:animRot>
                                      </p:childTnLst>
                                    </p:cTn>
                                  </p:par>
                                  <p:par>
                                    <p:cTn id="74" presetID="0" presetClass="path" presetSubtype="0" accel="50000" decel="50000" fill="hold" nodeType="withEffect">
                                      <p:stCondLst>
                                        <p:cond delay="0"/>
                                      </p:stCondLst>
                                      <p:childTnLst>
                                        <p:animMotion origin="layout" path="M 0 0 L -0.89687 0.00031 " pathEditMode="relative" ptsTypes="AA">
                                          <p:cBhvr>
                                            <p:cTn id="75" dur="2000" fill="hold"/>
                                            <p:tgtEl>
                                              <p:spTgt spid="44"/>
                                            </p:tgtEl>
                                            <p:attrNameLst>
                                              <p:attrName>ppt_x</p:attrName>
                                              <p:attrName>ppt_y</p:attrName>
                                            </p:attrNameLst>
                                          </p:cBhvr>
                                        </p:animMotion>
                                      </p:childTnLst>
                                    </p:cTn>
                                  </p:par>
                                  <p:par>
                                    <p:cTn id="76" presetID="0" presetClass="path" presetSubtype="0" accel="50000" decel="50000" fill="hold" nodeType="withEffect">
                                      <p:stCondLst>
                                        <p:cond delay="0"/>
                                      </p:stCondLst>
                                      <p:childTnLst>
                                        <p:animMotion origin="layout" path="M 0 0 L -0.89687 0.00031 " pathEditMode="relative" ptsTypes="AA">
                                          <p:cBhvr>
                                            <p:cTn id="77" dur="2000" fill="hold"/>
                                            <p:tgtEl>
                                              <p:spTgt spid="50"/>
                                            </p:tgtEl>
                                            <p:attrNameLst>
                                              <p:attrName>ppt_x</p:attrName>
                                              <p:attrName>ppt_y</p:attrName>
                                            </p:attrNameLst>
                                          </p:cBhvr>
                                        </p:animMotion>
                                      </p:childTnLst>
                                    </p:cTn>
                                  </p:par>
                                  <p:par>
                                    <p:cTn id="78" presetID="0" presetClass="path" presetSubtype="0" accel="50000" decel="50000" fill="hold" nodeType="withEffect">
                                      <p:stCondLst>
                                        <p:cond delay="0"/>
                                      </p:stCondLst>
                                      <p:childTnLst>
                                        <p:animMotion origin="layout" path="M 0 0 L -0.89687 0.00031 " pathEditMode="relative" ptsTypes="AA">
                                          <p:cBhvr>
                                            <p:cTn id="79" dur="2000" fill="hold"/>
                                            <p:tgtEl>
                                              <p:spTgt spid="45"/>
                                            </p:tgtEl>
                                            <p:attrNameLst>
                                              <p:attrName>ppt_x</p:attrName>
                                              <p:attrName>ppt_y</p:attrName>
                                            </p:attrNameLst>
                                          </p:cBhvr>
                                        </p:animMotion>
                                      </p:childTnLst>
                                    </p:cTn>
                                  </p:par>
                                  <p:par>
                                    <p:cTn id="80" presetID="0" presetClass="path" presetSubtype="0" accel="50000" decel="50000" fill="hold" nodeType="withEffect">
                                      <p:stCondLst>
                                        <p:cond delay="0"/>
                                      </p:stCondLst>
                                      <p:childTnLst>
                                        <p:animMotion origin="layout" path="M 0 0 L -0.89687 0.00031 " pathEditMode="relative" ptsTypes="AA">
                                          <p:cBhvr>
                                            <p:cTn id="81" dur="2000" fill="hold"/>
                                            <p:tgtEl>
                                              <p:spTgt spid="46"/>
                                            </p:tgtEl>
                                            <p:attrNameLst>
                                              <p:attrName>ppt_x</p:attrName>
                                              <p:attrName>ppt_y</p:attrName>
                                            </p:attrNameLst>
                                          </p:cBhvr>
                                        </p:animMotion>
                                      </p:childTnLst>
                                    </p:cTn>
                                  </p:par>
                                  <p:par>
                                    <p:cTn id="82" presetID="0" presetClass="path" presetSubtype="0" accel="50000" decel="50000" fill="hold" nodeType="withEffect">
                                      <p:stCondLst>
                                        <p:cond delay="0"/>
                                      </p:stCondLst>
                                      <p:childTnLst>
                                        <p:animMotion origin="layout" path="M 0 0 L -0.89687 0.00031 " pathEditMode="relative" ptsTypes="AA">
                                          <p:cBhvr>
                                            <p:cTn id="83" dur="2000" fill="hold"/>
                                            <p:tgtEl>
                                              <p:spTgt spid="47"/>
                                            </p:tgtEl>
                                            <p:attrNameLst>
                                              <p:attrName>ppt_x</p:attrName>
                                              <p:attrName>ppt_y</p:attrName>
                                            </p:attrNameLst>
                                          </p:cBhvr>
                                        </p:animMotion>
                                      </p:childTnLst>
                                    </p:cTn>
                                  </p:par>
                                  <p:par>
                                    <p:cTn id="84" presetID="0" presetClass="path" presetSubtype="0" accel="50000" decel="50000" fill="hold" nodeType="withEffect">
                                      <p:stCondLst>
                                        <p:cond delay="0"/>
                                      </p:stCondLst>
                                      <p:childTnLst>
                                        <p:animMotion origin="layout" path="M 0 0 L -0.89687 0.00031 " pathEditMode="relative" ptsTypes="AA">
                                          <p:cBhvr>
                                            <p:cTn id="85" dur="2000" fill="hold"/>
                                            <p:tgtEl>
                                              <p:spTgt spid="48"/>
                                            </p:tgtEl>
                                            <p:attrNameLst>
                                              <p:attrName>ppt_x</p:attrName>
                                              <p:attrName>ppt_y</p:attrName>
                                            </p:attrNameLst>
                                          </p:cBhvr>
                                        </p:animMotion>
                                      </p:childTnLst>
                                    </p:cTn>
                                  </p:par>
                                  <p:par>
                                    <p:cTn id="86" presetID="0" presetClass="path" presetSubtype="0" accel="50000" decel="50000" fill="hold" nodeType="withEffect">
                                      <p:stCondLst>
                                        <p:cond delay="0"/>
                                      </p:stCondLst>
                                      <p:childTnLst>
                                        <p:animMotion origin="layout" path="M 0 0 L -0.89687 0.00031 " pathEditMode="relative" ptsTypes="AA">
                                          <p:cBhvr>
                                            <p:cTn id="87" dur="2000" fill="hold"/>
                                            <p:tgtEl>
                                              <p:spTgt spid="49"/>
                                            </p:tgtEl>
                                            <p:attrNameLst>
                                              <p:attrName>ppt_x</p:attrName>
                                              <p:attrName>ppt_y</p:attrName>
                                            </p:attrNameLst>
                                          </p:cBhvr>
                                        </p:animMotion>
                                      </p:childTnLst>
                                    </p:cTn>
                                  </p:par>
                                </p:childTnLst>
                              </p:cTn>
                            </p:par>
                            <p:par>
                              <p:cTn id="88" fill="hold">
                                <p:stCondLst>
                                  <p:cond delay="2500"/>
                                </p:stCondLst>
                                <p:childTnLst>
                                  <p:par>
                                    <p:cTn id="89" presetID="1" presetClass="entr" presetSubtype="0" fill="hold" nodeType="afterEffect">
                                      <p:stCondLst>
                                        <p:cond delay="0"/>
                                      </p:stCondLst>
                                      <p:childTnLst>
                                        <p:set>
                                          <p:cBhvr>
                                            <p:cTn id="90" dur="1" fill="hold">
                                              <p:stCondLst>
                                                <p:cond delay="0"/>
                                              </p:stCondLst>
                                            </p:cTn>
                                            <p:tgtEl>
                                              <p:spTgt spid="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20"/>
                                            </p:tgtEl>
                                            <p:attrNameLst>
                                              <p:attrName>style.visibility</p:attrName>
                                            </p:attrNameLst>
                                          </p:cBhvr>
                                          <p:to>
                                            <p:strVal val="hidden"/>
                                          </p:to>
                                        </p:set>
                                      </p:childTnLst>
                                    </p:cTn>
                                  </p:par>
                                </p:childTnLst>
                              </p:cTn>
                            </p:par>
                            <p:par>
                              <p:cTn id="95" fill="hold">
                                <p:stCondLst>
                                  <p:cond delay="0"/>
                                </p:stCondLst>
                                <p:childTnLst>
                                  <p:par>
                                    <p:cTn id="96" presetID="16" presetClass="entr" presetSubtype="21" fill="hold" nodeType="after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barn(inVertical)">
                                          <p:cBhvr>
                                            <p:cTn id="98" dur="500"/>
                                            <p:tgtEl>
                                              <p:spTgt spid="23"/>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23"/>
                                            </p:tgtEl>
                                            <p:attrNameLst>
                                              <p:attrName>style.visibility</p:attrName>
                                            </p:attrNameLst>
                                          </p:cBhvr>
                                          <p:to>
                                            <p:strVal val="hidden"/>
                                          </p:to>
                                        </p:set>
                                      </p:childTnLst>
                                    </p:cTn>
                                  </p:par>
                                </p:childTnLst>
                              </p:cTn>
                            </p:par>
                            <p:par>
                              <p:cTn id="103" fill="hold">
                                <p:stCondLst>
                                  <p:cond delay="0"/>
                                </p:stCondLst>
                                <p:childTnLst>
                                  <p:par>
                                    <p:cTn id="104" presetID="16" presetClass="entr" presetSubtype="21" fill="hold" nodeType="after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barn(inVertical)">
                                          <p:cBhvr>
                                            <p:cTn id="106" dur="5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nodeType="clickEffect">
                                      <p:stCondLst>
                                        <p:cond delay="0"/>
                                      </p:stCondLst>
                                      <p:childTnLst>
                                        <p:set>
                                          <p:cBhvr>
                                            <p:cTn id="114" dur="1" fill="hold">
                                              <p:stCondLst>
                                                <p:cond delay="0"/>
                                              </p:stCondLst>
                                            </p:cTn>
                                            <p:tgtEl>
                                              <p:spTgt spid="8"/>
                                            </p:tgtEl>
                                            <p:attrNameLst>
                                              <p:attrName>style.visibility</p:attrName>
                                            </p:attrNameLst>
                                          </p:cBhvr>
                                          <p:to>
                                            <p:strVal val="visible"/>
                                          </p:to>
                                        </p:set>
                                        <p:animEffect transition="in" filter="barn(inVertical)">
                                          <p:cBhvr>
                                            <p:cTn id="1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7" grpId="2"/>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63" presetClass="path" presetSubtype="0" accel="10000" fill="hold" grpId="1" nodeType="withEffect">
                                      <p:stCondLst>
                                        <p:cond delay="0"/>
                                      </p:stCondLst>
                                      <p:childTnLst>
                                        <p:animMotion origin="layout" path="M -0.525 -2.96296E-6 L 0 -2.96296E-6 " pathEditMode="relative" rAng="0" ptsTypes="AA">
                                          <p:cBhvr>
                                            <p:cTn id="8" dur="500" fill="hold"/>
                                            <p:tgtEl>
                                              <p:spTgt spid="37"/>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37"/>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098"/>
                                            </p:tgtEl>
                                            <p:attrNameLst>
                                              <p:attrName>style.visibility</p:attrName>
                                            </p:attrNameLst>
                                          </p:cBhvr>
                                          <p:to>
                                            <p:strVal val="visible"/>
                                          </p:to>
                                        </p:set>
                                      </p:childTnLst>
                                    </p:cTn>
                                  </p:par>
                                </p:childTnLst>
                              </p:cTn>
                            </p:par>
                            <p:par>
                              <p:cTn id="20" fill="hold">
                                <p:stCondLst>
                                  <p:cond delay="0"/>
                                </p:stCondLst>
                                <p:childTnLst>
                                  <p:par>
                                    <p:cTn id="21" presetID="16" presetClass="entr" presetSubtype="2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0" presetClass="path" presetSubtype="0" fill="hold" nodeType="withEffect">
                                      <p:stCondLst>
                                        <p:cond delay="0"/>
                                      </p:stCondLst>
                                      <p:childTnLst>
                                        <p:animMotion origin="layout" path="M -1.66667E-6 -0.00617 L -0.47257 -0.00186 " pathEditMode="fixed" rAng="0" ptsTypes="AA">
                                          <p:cBhvr>
                                            <p:cTn id="25" dur="2000" fill="hold"/>
                                            <p:tgtEl>
                                              <p:spTgt spid="4098"/>
                                            </p:tgtEl>
                                            <p:attrNameLst>
                                              <p:attrName>ppt_x</p:attrName>
                                              <p:attrName>ppt_y</p:attrName>
                                            </p:attrNameLst>
                                          </p:cBhvr>
                                          <p:rCtr x="-23628" y="216"/>
                                        </p:animMotion>
                                      </p:childTnLst>
                                    </p:cTn>
                                  </p:par>
                                </p:childTnLst>
                              </p:cTn>
                            </p:par>
                            <p:par>
                              <p:cTn id="26" fill="hold">
                                <p:stCondLst>
                                  <p:cond delay="2000"/>
                                </p:stCondLst>
                                <p:childTnLst>
                                  <p:par>
                                    <p:cTn id="27" presetID="1" presetClass="exit" presetSubtype="0" fill="hold" nodeType="afterEffect">
                                      <p:stCondLst>
                                        <p:cond delay="0"/>
                                      </p:stCondLst>
                                      <p:childTnLst>
                                        <p:set>
                                          <p:cBhvr>
                                            <p:cTn id="28" dur="1" fill="hold">
                                              <p:stCondLst>
                                                <p:cond delay="0"/>
                                              </p:stCondLst>
                                            </p:cTn>
                                            <p:tgtEl>
                                              <p:spTgt spid="409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0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par>
                              <p:cTn id="35" fill="hold">
                                <p:stCondLst>
                                  <p:cond delay="0"/>
                                </p:stCondLst>
                                <p:childTnLst>
                                  <p:par>
                                    <p:cTn id="36" presetID="16" presetClass="entr" presetSubtype="21"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par>
                              <p:cTn id="43" fill="hold">
                                <p:stCondLst>
                                  <p:cond delay="0"/>
                                </p:stCondLst>
                                <p:childTnLst>
                                  <p:par>
                                    <p:cTn id="44" presetID="16" presetClass="entr" presetSubtype="21"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09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par>
                              <p:cTn id="57" fill="hold">
                                <p:stCondLst>
                                  <p:cond delay="0"/>
                                </p:stCondLst>
                                <p:childTnLst>
                                  <p:par>
                                    <p:cTn id="58" presetID="16" presetClass="entr" presetSubtype="21"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inVertical)">
                                          <p:cBhvr>
                                            <p:cTn id="60" dur="500"/>
                                            <p:tgtEl>
                                              <p:spTgt spid="20"/>
                                            </p:tgtEl>
                                          </p:cBhvr>
                                        </p:animEffec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par>
                              <p:cTn id="63" fill="hold">
                                <p:stCondLst>
                                  <p:cond delay="500"/>
                                </p:stCondLst>
                                <p:childTnLst>
                                  <p:par>
                                    <p:cTn id="64" presetID="8" presetClass="emph" presetSubtype="0" repeatCount="2000" fill="hold" nodeType="afterEffect">
                                      <p:stCondLst>
                                        <p:cond delay="0"/>
                                      </p:stCondLst>
                                      <p:childTnLst>
                                        <p:animRot by="-21600000">
                                          <p:cBhvr>
                                            <p:cTn id="65" dur="500" fill="hold"/>
                                            <p:tgtEl>
                                              <p:spTgt spid="45"/>
                                            </p:tgtEl>
                                            <p:attrNameLst>
                                              <p:attrName>r</p:attrName>
                                            </p:attrNameLst>
                                          </p:cBhvr>
                                        </p:animRot>
                                      </p:childTnLst>
                                    </p:cTn>
                                  </p:par>
                                  <p:par>
                                    <p:cTn id="66" presetID="8" presetClass="emph" presetSubtype="0" repeatCount="2000" fill="hold" nodeType="withEffect">
                                      <p:stCondLst>
                                        <p:cond delay="0"/>
                                      </p:stCondLst>
                                      <p:childTnLst>
                                        <p:animRot by="-21600000">
                                          <p:cBhvr>
                                            <p:cTn id="67" dur="500" fill="hold"/>
                                            <p:tgtEl>
                                              <p:spTgt spid="46"/>
                                            </p:tgtEl>
                                            <p:attrNameLst>
                                              <p:attrName>r</p:attrName>
                                            </p:attrNameLst>
                                          </p:cBhvr>
                                        </p:animRot>
                                      </p:childTnLst>
                                    </p:cTn>
                                  </p:par>
                                  <p:par>
                                    <p:cTn id="68" presetID="8" presetClass="emph" presetSubtype="0" repeatCount="2000" fill="hold" nodeType="withEffect">
                                      <p:stCondLst>
                                        <p:cond delay="0"/>
                                      </p:stCondLst>
                                      <p:childTnLst>
                                        <p:animRot by="-21600000">
                                          <p:cBhvr>
                                            <p:cTn id="69" dur="500" fill="hold"/>
                                            <p:tgtEl>
                                              <p:spTgt spid="47"/>
                                            </p:tgtEl>
                                            <p:attrNameLst>
                                              <p:attrName>r</p:attrName>
                                            </p:attrNameLst>
                                          </p:cBhvr>
                                        </p:animRot>
                                      </p:childTnLst>
                                    </p:cTn>
                                  </p:par>
                                  <p:par>
                                    <p:cTn id="70" presetID="8" presetClass="emph" presetSubtype="0" repeatCount="2000" fill="hold" nodeType="withEffect">
                                      <p:stCondLst>
                                        <p:cond delay="0"/>
                                      </p:stCondLst>
                                      <p:childTnLst>
                                        <p:animRot by="-21600000">
                                          <p:cBhvr>
                                            <p:cTn id="71" dur="500" fill="hold"/>
                                            <p:tgtEl>
                                              <p:spTgt spid="48"/>
                                            </p:tgtEl>
                                            <p:attrNameLst>
                                              <p:attrName>r</p:attrName>
                                            </p:attrNameLst>
                                          </p:cBhvr>
                                        </p:animRot>
                                      </p:childTnLst>
                                    </p:cTn>
                                  </p:par>
                                  <p:par>
                                    <p:cTn id="72" presetID="8" presetClass="emph" presetSubtype="0" repeatCount="2000" fill="hold" nodeType="withEffect">
                                      <p:stCondLst>
                                        <p:cond delay="0"/>
                                      </p:stCondLst>
                                      <p:childTnLst>
                                        <p:animRot by="-21600000">
                                          <p:cBhvr>
                                            <p:cTn id="73" dur="500" fill="hold"/>
                                            <p:tgtEl>
                                              <p:spTgt spid="49"/>
                                            </p:tgtEl>
                                            <p:attrNameLst>
                                              <p:attrName>r</p:attrName>
                                            </p:attrNameLst>
                                          </p:cBhvr>
                                        </p:animRot>
                                      </p:childTnLst>
                                    </p:cTn>
                                  </p:par>
                                  <p:par>
                                    <p:cTn id="74" presetID="0" presetClass="path" presetSubtype="0" accel="50000" decel="50000" fill="hold" nodeType="withEffect">
                                      <p:stCondLst>
                                        <p:cond delay="0"/>
                                      </p:stCondLst>
                                      <p:childTnLst>
                                        <p:animMotion origin="layout" path="M 0 0 L -0.89687 0.00031 " pathEditMode="relative" ptsTypes="AA">
                                          <p:cBhvr>
                                            <p:cTn id="75" dur="2000" fill="hold"/>
                                            <p:tgtEl>
                                              <p:spTgt spid="44"/>
                                            </p:tgtEl>
                                            <p:attrNameLst>
                                              <p:attrName>ppt_x</p:attrName>
                                              <p:attrName>ppt_y</p:attrName>
                                            </p:attrNameLst>
                                          </p:cBhvr>
                                        </p:animMotion>
                                      </p:childTnLst>
                                    </p:cTn>
                                  </p:par>
                                  <p:par>
                                    <p:cTn id="76" presetID="0" presetClass="path" presetSubtype="0" accel="50000" decel="50000" fill="hold" nodeType="withEffect">
                                      <p:stCondLst>
                                        <p:cond delay="0"/>
                                      </p:stCondLst>
                                      <p:childTnLst>
                                        <p:animMotion origin="layout" path="M 0 0 L -0.89687 0.00031 " pathEditMode="relative" ptsTypes="AA">
                                          <p:cBhvr>
                                            <p:cTn id="77" dur="2000" fill="hold"/>
                                            <p:tgtEl>
                                              <p:spTgt spid="50"/>
                                            </p:tgtEl>
                                            <p:attrNameLst>
                                              <p:attrName>ppt_x</p:attrName>
                                              <p:attrName>ppt_y</p:attrName>
                                            </p:attrNameLst>
                                          </p:cBhvr>
                                        </p:animMotion>
                                      </p:childTnLst>
                                    </p:cTn>
                                  </p:par>
                                  <p:par>
                                    <p:cTn id="78" presetID="0" presetClass="path" presetSubtype="0" accel="50000" decel="50000" fill="hold" nodeType="withEffect">
                                      <p:stCondLst>
                                        <p:cond delay="0"/>
                                      </p:stCondLst>
                                      <p:childTnLst>
                                        <p:animMotion origin="layout" path="M 0 0 L -0.89687 0.00031 " pathEditMode="relative" ptsTypes="AA">
                                          <p:cBhvr>
                                            <p:cTn id="79" dur="2000" fill="hold"/>
                                            <p:tgtEl>
                                              <p:spTgt spid="45"/>
                                            </p:tgtEl>
                                            <p:attrNameLst>
                                              <p:attrName>ppt_x</p:attrName>
                                              <p:attrName>ppt_y</p:attrName>
                                            </p:attrNameLst>
                                          </p:cBhvr>
                                        </p:animMotion>
                                      </p:childTnLst>
                                    </p:cTn>
                                  </p:par>
                                  <p:par>
                                    <p:cTn id="80" presetID="0" presetClass="path" presetSubtype="0" accel="50000" decel="50000" fill="hold" nodeType="withEffect">
                                      <p:stCondLst>
                                        <p:cond delay="0"/>
                                      </p:stCondLst>
                                      <p:childTnLst>
                                        <p:animMotion origin="layout" path="M 0 0 L -0.89687 0.00031 " pathEditMode="relative" ptsTypes="AA">
                                          <p:cBhvr>
                                            <p:cTn id="81" dur="2000" fill="hold"/>
                                            <p:tgtEl>
                                              <p:spTgt spid="46"/>
                                            </p:tgtEl>
                                            <p:attrNameLst>
                                              <p:attrName>ppt_x</p:attrName>
                                              <p:attrName>ppt_y</p:attrName>
                                            </p:attrNameLst>
                                          </p:cBhvr>
                                        </p:animMotion>
                                      </p:childTnLst>
                                    </p:cTn>
                                  </p:par>
                                  <p:par>
                                    <p:cTn id="82" presetID="0" presetClass="path" presetSubtype="0" accel="50000" decel="50000" fill="hold" nodeType="withEffect">
                                      <p:stCondLst>
                                        <p:cond delay="0"/>
                                      </p:stCondLst>
                                      <p:childTnLst>
                                        <p:animMotion origin="layout" path="M 0 0 L -0.89687 0.00031 " pathEditMode="relative" ptsTypes="AA">
                                          <p:cBhvr>
                                            <p:cTn id="83" dur="2000" fill="hold"/>
                                            <p:tgtEl>
                                              <p:spTgt spid="47"/>
                                            </p:tgtEl>
                                            <p:attrNameLst>
                                              <p:attrName>ppt_x</p:attrName>
                                              <p:attrName>ppt_y</p:attrName>
                                            </p:attrNameLst>
                                          </p:cBhvr>
                                        </p:animMotion>
                                      </p:childTnLst>
                                    </p:cTn>
                                  </p:par>
                                  <p:par>
                                    <p:cTn id="84" presetID="0" presetClass="path" presetSubtype="0" accel="50000" decel="50000" fill="hold" nodeType="withEffect">
                                      <p:stCondLst>
                                        <p:cond delay="0"/>
                                      </p:stCondLst>
                                      <p:childTnLst>
                                        <p:animMotion origin="layout" path="M 0 0 L -0.89687 0.00031 " pathEditMode="relative" ptsTypes="AA">
                                          <p:cBhvr>
                                            <p:cTn id="85" dur="2000" fill="hold"/>
                                            <p:tgtEl>
                                              <p:spTgt spid="48"/>
                                            </p:tgtEl>
                                            <p:attrNameLst>
                                              <p:attrName>ppt_x</p:attrName>
                                              <p:attrName>ppt_y</p:attrName>
                                            </p:attrNameLst>
                                          </p:cBhvr>
                                        </p:animMotion>
                                      </p:childTnLst>
                                    </p:cTn>
                                  </p:par>
                                  <p:par>
                                    <p:cTn id="86" presetID="0" presetClass="path" presetSubtype="0" accel="50000" decel="50000" fill="hold" nodeType="withEffect">
                                      <p:stCondLst>
                                        <p:cond delay="0"/>
                                      </p:stCondLst>
                                      <p:childTnLst>
                                        <p:animMotion origin="layout" path="M 0 0 L -0.89687 0.00031 " pathEditMode="relative" ptsTypes="AA">
                                          <p:cBhvr>
                                            <p:cTn id="87" dur="2000" fill="hold"/>
                                            <p:tgtEl>
                                              <p:spTgt spid="49"/>
                                            </p:tgtEl>
                                            <p:attrNameLst>
                                              <p:attrName>ppt_x</p:attrName>
                                              <p:attrName>ppt_y</p:attrName>
                                            </p:attrNameLst>
                                          </p:cBhvr>
                                        </p:animMotion>
                                      </p:childTnLst>
                                    </p:cTn>
                                  </p:par>
                                </p:childTnLst>
                              </p:cTn>
                            </p:par>
                            <p:par>
                              <p:cTn id="88" fill="hold">
                                <p:stCondLst>
                                  <p:cond delay="2500"/>
                                </p:stCondLst>
                                <p:childTnLst>
                                  <p:par>
                                    <p:cTn id="89" presetID="1" presetClass="entr" presetSubtype="0" fill="hold" nodeType="afterEffect">
                                      <p:stCondLst>
                                        <p:cond delay="0"/>
                                      </p:stCondLst>
                                      <p:childTnLst>
                                        <p:set>
                                          <p:cBhvr>
                                            <p:cTn id="90" dur="1" fill="hold">
                                              <p:stCondLst>
                                                <p:cond delay="0"/>
                                              </p:stCondLst>
                                            </p:cTn>
                                            <p:tgtEl>
                                              <p:spTgt spid="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20"/>
                                            </p:tgtEl>
                                            <p:attrNameLst>
                                              <p:attrName>style.visibility</p:attrName>
                                            </p:attrNameLst>
                                          </p:cBhvr>
                                          <p:to>
                                            <p:strVal val="hidden"/>
                                          </p:to>
                                        </p:set>
                                      </p:childTnLst>
                                    </p:cTn>
                                  </p:par>
                                </p:childTnLst>
                              </p:cTn>
                            </p:par>
                            <p:par>
                              <p:cTn id="95" fill="hold">
                                <p:stCondLst>
                                  <p:cond delay="0"/>
                                </p:stCondLst>
                                <p:childTnLst>
                                  <p:par>
                                    <p:cTn id="96" presetID="16" presetClass="entr" presetSubtype="21" fill="hold" nodeType="after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barn(inVertical)">
                                          <p:cBhvr>
                                            <p:cTn id="98" dur="500"/>
                                            <p:tgtEl>
                                              <p:spTgt spid="23"/>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23"/>
                                            </p:tgtEl>
                                            <p:attrNameLst>
                                              <p:attrName>style.visibility</p:attrName>
                                            </p:attrNameLst>
                                          </p:cBhvr>
                                          <p:to>
                                            <p:strVal val="hidden"/>
                                          </p:to>
                                        </p:set>
                                      </p:childTnLst>
                                    </p:cTn>
                                  </p:par>
                                </p:childTnLst>
                              </p:cTn>
                            </p:par>
                            <p:par>
                              <p:cTn id="103" fill="hold">
                                <p:stCondLst>
                                  <p:cond delay="0"/>
                                </p:stCondLst>
                                <p:childTnLst>
                                  <p:par>
                                    <p:cTn id="104" presetID="16" presetClass="entr" presetSubtype="21" fill="hold" nodeType="after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barn(inVertical)">
                                          <p:cBhvr>
                                            <p:cTn id="106" dur="5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6" presetClass="entr" presetSubtype="21" fill="hold" nodeType="clickEffect">
                                      <p:stCondLst>
                                        <p:cond delay="0"/>
                                      </p:stCondLst>
                                      <p:childTnLst>
                                        <p:set>
                                          <p:cBhvr>
                                            <p:cTn id="114" dur="1" fill="hold">
                                              <p:stCondLst>
                                                <p:cond delay="0"/>
                                              </p:stCondLst>
                                            </p:cTn>
                                            <p:tgtEl>
                                              <p:spTgt spid="8"/>
                                            </p:tgtEl>
                                            <p:attrNameLst>
                                              <p:attrName>style.visibility</p:attrName>
                                            </p:attrNameLst>
                                          </p:cBhvr>
                                          <p:to>
                                            <p:strVal val="visible"/>
                                          </p:to>
                                        </p:set>
                                        <p:animEffect transition="in" filter="barn(inVertical)">
                                          <p:cBhvr>
                                            <p:cTn id="1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7" grpId="2"/>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D:\d drive\MJ WORK\Pooja mam (physics)\ICSE (VIII) Physics\New work\03 -Force and Pressure\Raw\WDF_1200598.png"/>
          <p:cNvPicPr>
            <a:picLocks noChangeAspect="1" noChangeArrowheads="1"/>
          </p:cNvPicPr>
          <p:nvPr/>
        </p:nvPicPr>
        <p:blipFill>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05777" y="3890996"/>
            <a:ext cx="525670" cy="384721"/>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900" b="1" dirty="0" smtClean="0">
                <a:solidFill>
                  <a:schemeClr val="bg1"/>
                </a:solidFill>
                <a:latin typeface="Aharoni" panose="02010803020104030203" pitchFamily="2" charset="-79"/>
                <a:cs typeface="Aharoni" panose="02010803020104030203" pitchFamily="2" charset="-79"/>
              </a:rPr>
              <a:t>g</a:t>
            </a:r>
            <a:endParaRPr lang="en-US" sz="1900" b="1" dirty="0">
              <a:solidFill>
                <a:schemeClr val="bg1"/>
              </a:solidFill>
              <a:latin typeface="Aharoni" panose="02010803020104030203" pitchFamily="2" charset="-79"/>
              <a:cs typeface="Aharoni" panose="02010803020104030203" pitchFamily="2" charset="-79"/>
            </a:endParaRPr>
          </a:p>
        </p:txBody>
      </p:sp>
      <p:sp>
        <p:nvSpPr>
          <p:cNvPr id="3" name="TextBox 2"/>
          <p:cNvSpPr txBox="1"/>
          <p:nvPr/>
        </p:nvSpPr>
        <p:spPr>
          <a:xfrm>
            <a:off x="7291002" y="3891145"/>
            <a:ext cx="774946" cy="384721"/>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900" b="1" dirty="0" smtClean="0">
                <a:solidFill>
                  <a:schemeClr val="bg1"/>
                </a:solidFill>
                <a:latin typeface="Aharoni" panose="02010803020104030203" pitchFamily="2" charset="-79"/>
                <a:cs typeface="Aharoni" panose="02010803020104030203" pitchFamily="2" charset="-79"/>
              </a:rPr>
              <a:t>cm/s</a:t>
            </a:r>
            <a:endParaRPr lang="en-US" sz="1900" b="1" dirty="0">
              <a:solidFill>
                <a:schemeClr val="bg1"/>
              </a:solidFill>
              <a:latin typeface="Aharoni" panose="02010803020104030203" pitchFamily="2" charset="-79"/>
              <a:cs typeface="Aharoni" panose="02010803020104030203" pitchFamily="2" charset="-79"/>
            </a:endParaRPr>
          </a:p>
        </p:txBody>
      </p:sp>
      <p:sp>
        <p:nvSpPr>
          <p:cNvPr id="4" name="Rectangle 3"/>
          <p:cNvSpPr/>
          <p:nvPr/>
        </p:nvSpPr>
        <p:spPr>
          <a:xfrm>
            <a:off x="6280724" y="2266950"/>
            <a:ext cx="1414400" cy="392716"/>
          </a:xfrm>
          <a:prstGeom prst="rect">
            <a:avLst/>
          </a:prstGeom>
          <a:solidFill>
            <a:srgbClr val="FFCC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Folded Corner 4"/>
          <p:cNvSpPr/>
          <p:nvPr/>
        </p:nvSpPr>
        <p:spPr>
          <a:xfrm>
            <a:off x="533400" y="1274183"/>
            <a:ext cx="3657600" cy="1078492"/>
          </a:xfrm>
          <a:prstGeom prst="foldedCorner">
            <a:avLst>
              <a:gd name="adj" fmla="val 2350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8" name="TextBox 7"/>
          <p:cNvSpPr txBox="1"/>
          <p:nvPr/>
        </p:nvSpPr>
        <p:spPr>
          <a:xfrm>
            <a:off x="532470" y="730857"/>
            <a:ext cx="8306730" cy="369332"/>
          </a:xfrm>
          <a:prstGeom prst="rect">
            <a:avLst/>
          </a:prstGeom>
          <a:noFill/>
        </p:spPr>
        <p:txBody>
          <a:bodyPr wrap="square" rtlCol="0">
            <a:spAutoFit/>
          </a:bodyPr>
          <a:lstStyle/>
          <a:p>
            <a:r>
              <a:rPr lang="en-US" b="1" dirty="0" smtClean="0">
                <a:solidFill>
                  <a:srgbClr val="0000CC"/>
                </a:solidFill>
                <a:latin typeface="Arial" panose="020B0604020202020204" pitchFamily="34" charset="0"/>
                <a:cs typeface="Arial" panose="020B0604020202020204" pitchFamily="34" charset="0"/>
              </a:rPr>
              <a:t>Momentum </a:t>
            </a:r>
            <a:r>
              <a:rPr lang="en-US" b="1" dirty="0" smtClean="0">
                <a:latin typeface="Arial" panose="020B0604020202020204" pitchFamily="34" charset="0"/>
                <a:cs typeface="Arial" panose="020B0604020202020204" pitchFamily="34" charset="0"/>
              </a:rPr>
              <a:t>(P) </a:t>
            </a:r>
            <a:r>
              <a:rPr lang="en-US" b="1" dirty="0" smtClean="0">
                <a:solidFill>
                  <a:srgbClr val="0000CC"/>
                </a:solidFill>
                <a:latin typeface="Arial" panose="020B0604020202020204" pitchFamily="34" charset="0"/>
                <a:cs typeface="Arial" panose="020B0604020202020204" pitchFamily="34" charset="0"/>
              </a:rPr>
              <a:t>of an object is defined as product of its mass and velocity </a:t>
            </a:r>
            <a:endParaRPr lang="en-US" b="1" dirty="0">
              <a:solidFill>
                <a:srgbClr val="0000CC"/>
              </a:solidFill>
              <a:latin typeface="Arial" panose="020B0604020202020204" pitchFamily="34" charset="0"/>
              <a:cs typeface="Arial" panose="020B0604020202020204" pitchFamily="34" charset="0"/>
            </a:endParaRPr>
          </a:p>
        </p:txBody>
      </p:sp>
      <p:sp>
        <p:nvSpPr>
          <p:cNvPr id="11" name="TextBox 10"/>
          <p:cNvSpPr txBox="1"/>
          <p:nvPr/>
        </p:nvSpPr>
        <p:spPr>
          <a:xfrm>
            <a:off x="633176" y="1329347"/>
            <a:ext cx="1706722" cy="369332"/>
          </a:xfrm>
          <a:prstGeom prst="rect">
            <a:avLst/>
          </a:prstGeom>
          <a:noFill/>
        </p:spPr>
        <p:txBody>
          <a:bodyPr wrap="square" rtlCol="0">
            <a:spAutoFit/>
          </a:bodyPr>
          <a:lstStyle/>
          <a:p>
            <a:pPr algn="r"/>
            <a:r>
              <a:rPr lang="en-US" b="1" dirty="0" smtClean="0">
                <a:solidFill>
                  <a:srgbClr val="0000FF"/>
                </a:solidFill>
                <a:latin typeface="Arial" panose="020B0604020202020204" pitchFamily="34" charset="0"/>
                <a:cs typeface="Arial" panose="020B0604020202020204" pitchFamily="34" charset="0"/>
              </a:rPr>
              <a:t>Momentum  =</a:t>
            </a:r>
            <a:endParaRPr lang="en-US" b="1" dirty="0">
              <a:solidFill>
                <a:srgbClr val="0000FF"/>
              </a:solidFill>
              <a:latin typeface="Arial" panose="020B0604020202020204" pitchFamily="34" charset="0"/>
              <a:cs typeface="Arial" panose="020B0604020202020204" pitchFamily="34" charset="0"/>
            </a:endParaRPr>
          </a:p>
        </p:txBody>
      </p:sp>
      <p:sp>
        <p:nvSpPr>
          <p:cNvPr id="12" name="TextBox 11"/>
          <p:cNvSpPr txBox="1"/>
          <p:nvPr/>
        </p:nvSpPr>
        <p:spPr>
          <a:xfrm>
            <a:off x="2280420" y="1329347"/>
            <a:ext cx="1912725" cy="369332"/>
          </a:xfrm>
          <a:prstGeom prst="rect">
            <a:avLst/>
          </a:prstGeom>
          <a:noFill/>
        </p:spPr>
        <p:txBody>
          <a:bodyPr wrap="square" rtlCol="0">
            <a:spAutoFit/>
          </a:bodyPr>
          <a:lstStyle/>
          <a:p>
            <a:r>
              <a:rPr lang="en-US" b="1" dirty="0" smtClean="0">
                <a:solidFill>
                  <a:srgbClr val="0000FF"/>
                </a:solidFill>
                <a:latin typeface="Arial" panose="020B0604020202020204" pitchFamily="34" charset="0"/>
                <a:cs typeface="Arial" panose="020B0604020202020204" pitchFamily="34" charset="0"/>
              </a:rPr>
              <a:t>mass </a:t>
            </a:r>
            <a:r>
              <a:rPr lang="en-US" b="1" dirty="0" smtClean="0">
                <a:solidFill>
                  <a:srgbClr val="0000FF"/>
                </a:solidFill>
                <a:latin typeface="Arial" panose="020B0604020202020204" pitchFamily="34" charset="0"/>
                <a:cs typeface="Arial" panose="020B0604020202020204" pitchFamily="34" charset="0"/>
                <a:sym typeface="Symbol"/>
              </a:rPr>
              <a:t> </a:t>
            </a:r>
            <a:r>
              <a:rPr lang="en-US" b="1" dirty="0">
                <a:solidFill>
                  <a:srgbClr val="0000FF"/>
                </a:solidFill>
                <a:latin typeface="Arial" panose="020B0604020202020204" pitchFamily="34" charset="0"/>
                <a:cs typeface="Arial" panose="020B0604020202020204" pitchFamily="34" charset="0"/>
              </a:rPr>
              <a:t>velocity</a:t>
            </a:r>
            <a:r>
              <a:rPr lang="en-US" b="1" dirty="0" smtClean="0">
                <a:solidFill>
                  <a:srgbClr val="0000FF"/>
                </a:solidFill>
                <a:latin typeface="Arial" panose="020B0604020202020204" pitchFamily="34" charset="0"/>
                <a:cs typeface="Arial" panose="020B0604020202020204" pitchFamily="34" charset="0"/>
                <a:sym typeface="Symbol"/>
              </a:rPr>
              <a:t> </a:t>
            </a:r>
            <a:endParaRPr lang="en-US" b="1" dirty="0">
              <a:solidFill>
                <a:srgbClr val="0000FF"/>
              </a:solidFill>
              <a:latin typeface="Arial" panose="020B0604020202020204" pitchFamily="34" charset="0"/>
              <a:cs typeface="Arial" panose="020B0604020202020204" pitchFamily="34" charset="0"/>
            </a:endParaRPr>
          </a:p>
        </p:txBody>
      </p:sp>
      <p:sp>
        <p:nvSpPr>
          <p:cNvPr id="13" name="TextBox 12"/>
          <p:cNvSpPr txBox="1"/>
          <p:nvPr/>
        </p:nvSpPr>
        <p:spPr>
          <a:xfrm>
            <a:off x="1652630" y="1661397"/>
            <a:ext cx="687268" cy="369332"/>
          </a:xfrm>
          <a:prstGeom prst="rect">
            <a:avLst/>
          </a:prstGeom>
          <a:noFill/>
        </p:spPr>
        <p:txBody>
          <a:bodyPr wrap="square" rtlCol="0">
            <a:spAutoFit/>
          </a:bodyPr>
          <a:lstStyle/>
          <a:p>
            <a:pPr algn="r"/>
            <a:r>
              <a:rPr lang="en-US" b="1" dirty="0" smtClean="0">
                <a:solidFill>
                  <a:srgbClr val="0000FF"/>
                </a:solidFill>
                <a:latin typeface="Arial" panose="020B0604020202020204" pitchFamily="34" charset="0"/>
                <a:cs typeface="Arial" panose="020B0604020202020204" pitchFamily="34" charset="0"/>
              </a:rPr>
              <a:t>P  =</a:t>
            </a:r>
            <a:endParaRPr lang="en-US" b="1" dirty="0">
              <a:solidFill>
                <a:srgbClr val="0000FF"/>
              </a:solidFill>
              <a:latin typeface="Arial" panose="020B0604020202020204" pitchFamily="34" charset="0"/>
              <a:cs typeface="Arial" panose="020B0604020202020204" pitchFamily="34" charset="0"/>
            </a:endParaRPr>
          </a:p>
        </p:txBody>
      </p:sp>
      <p:sp>
        <p:nvSpPr>
          <p:cNvPr id="14" name="TextBox 13"/>
          <p:cNvSpPr txBox="1"/>
          <p:nvPr/>
        </p:nvSpPr>
        <p:spPr>
          <a:xfrm>
            <a:off x="2287936" y="1661397"/>
            <a:ext cx="876300" cy="369332"/>
          </a:xfrm>
          <a:prstGeom prst="rect">
            <a:avLst/>
          </a:prstGeom>
          <a:noFill/>
        </p:spPr>
        <p:txBody>
          <a:bodyPr wrap="square" rtlCol="0">
            <a:spAutoFit/>
          </a:bodyPr>
          <a:lstStyle/>
          <a:p>
            <a:r>
              <a:rPr lang="en-US" b="1" dirty="0" smtClean="0">
                <a:solidFill>
                  <a:srgbClr val="0000FF"/>
                </a:solidFill>
                <a:latin typeface="Arial" panose="020B0604020202020204" pitchFamily="34" charset="0"/>
                <a:cs typeface="Arial" panose="020B0604020202020204" pitchFamily="34" charset="0"/>
              </a:rPr>
              <a:t>m </a:t>
            </a:r>
            <a:r>
              <a:rPr lang="en-US" b="1" dirty="0" smtClean="0">
                <a:solidFill>
                  <a:srgbClr val="0000FF"/>
                </a:solidFill>
                <a:latin typeface="Arial" panose="020B0604020202020204" pitchFamily="34" charset="0"/>
                <a:cs typeface="Arial" panose="020B0604020202020204" pitchFamily="34" charset="0"/>
                <a:sym typeface="Symbol"/>
              </a:rPr>
              <a:t> </a:t>
            </a:r>
            <a:r>
              <a:rPr lang="en-US" b="1" dirty="0" smtClean="0">
                <a:solidFill>
                  <a:srgbClr val="0000FF"/>
                </a:solidFill>
                <a:latin typeface="Arial" panose="020B0604020202020204" pitchFamily="34" charset="0"/>
                <a:cs typeface="Arial" panose="020B0604020202020204" pitchFamily="34" charset="0"/>
              </a:rPr>
              <a:t>v</a:t>
            </a:r>
            <a:r>
              <a:rPr lang="en-US" b="1" dirty="0" smtClean="0">
                <a:solidFill>
                  <a:srgbClr val="0000FF"/>
                </a:solidFill>
                <a:latin typeface="Arial" panose="020B0604020202020204" pitchFamily="34" charset="0"/>
                <a:cs typeface="Arial" panose="020B0604020202020204" pitchFamily="34" charset="0"/>
                <a:sym typeface="Symbol"/>
              </a:rPr>
              <a:t> </a:t>
            </a:r>
            <a:endParaRPr lang="en-US" b="1" dirty="0">
              <a:solidFill>
                <a:srgbClr val="0000FF"/>
              </a:solidFill>
              <a:latin typeface="Arial" panose="020B0604020202020204" pitchFamily="34" charset="0"/>
              <a:cs typeface="Arial" panose="020B0604020202020204" pitchFamily="34" charset="0"/>
            </a:endParaRPr>
          </a:p>
        </p:txBody>
      </p:sp>
      <p:sp>
        <p:nvSpPr>
          <p:cNvPr id="15" name="TextBox 14"/>
          <p:cNvSpPr txBox="1"/>
          <p:nvPr/>
        </p:nvSpPr>
        <p:spPr>
          <a:xfrm>
            <a:off x="1723089" y="1973818"/>
            <a:ext cx="616809" cy="369332"/>
          </a:xfrm>
          <a:prstGeom prst="rect">
            <a:avLst/>
          </a:prstGeom>
          <a:noFill/>
        </p:spPr>
        <p:txBody>
          <a:bodyPr wrap="square" rtlCol="0">
            <a:spAutoFit/>
          </a:bodyPr>
          <a:lstStyle/>
          <a:p>
            <a:pPr algn="r"/>
            <a:r>
              <a:rPr lang="en-US" b="1" dirty="0" smtClean="0">
                <a:solidFill>
                  <a:srgbClr val="0000FF"/>
                </a:solidFill>
                <a:latin typeface="Arial" panose="020B0604020202020204" pitchFamily="34" charset="0"/>
                <a:cs typeface="Arial" panose="020B0604020202020204" pitchFamily="34" charset="0"/>
              </a:rPr>
              <a:t>P  =</a:t>
            </a:r>
            <a:endParaRPr lang="en-US" b="1" dirty="0">
              <a:solidFill>
                <a:srgbClr val="0000FF"/>
              </a:solidFill>
              <a:latin typeface="Arial" panose="020B0604020202020204" pitchFamily="34" charset="0"/>
              <a:cs typeface="Arial" panose="020B0604020202020204" pitchFamily="34" charset="0"/>
            </a:endParaRPr>
          </a:p>
        </p:txBody>
      </p:sp>
      <p:sp>
        <p:nvSpPr>
          <p:cNvPr id="16" name="TextBox 15"/>
          <p:cNvSpPr txBox="1"/>
          <p:nvPr/>
        </p:nvSpPr>
        <p:spPr>
          <a:xfrm>
            <a:off x="2287936" y="1973818"/>
            <a:ext cx="533505" cy="369332"/>
          </a:xfrm>
          <a:prstGeom prst="rect">
            <a:avLst/>
          </a:prstGeom>
          <a:noFill/>
        </p:spPr>
        <p:txBody>
          <a:bodyPr wrap="square" rtlCol="0">
            <a:spAutoFit/>
          </a:bodyPr>
          <a:lstStyle/>
          <a:p>
            <a:r>
              <a:rPr lang="en-US" b="1" dirty="0" smtClean="0">
                <a:solidFill>
                  <a:srgbClr val="0000FF"/>
                </a:solidFill>
                <a:latin typeface="Arial" panose="020B0604020202020204" pitchFamily="34" charset="0"/>
                <a:cs typeface="Arial" panose="020B0604020202020204" pitchFamily="34" charset="0"/>
              </a:rPr>
              <a:t>mv</a:t>
            </a:r>
            <a:endParaRPr lang="en-US" b="1" dirty="0">
              <a:solidFill>
                <a:srgbClr val="0000FF"/>
              </a:solidFill>
              <a:latin typeface="Arial" panose="020B0604020202020204" pitchFamily="34" charset="0"/>
              <a:cs typeface="Arial" panose="020B0604020202020204" pitchFamily="34" charset="0"/>
            </a:endParaRPr>
          </a:p>
        </p:txBody>
      </p:sp>
      <p:sp>
        <p:nvSpPr>
          <p:cNvPr id="17" name="Rounded Rectangle 16"/>
          <p:cNvSpPr/>
          <p:nvPr/>
        </p:nvSpPr>
        <p:spPr>
          <a:xfrm>
            <a:off x="2258098" y="2852263"/>
            <a:ext cx="804152" cy="304800"/>
          </a:xfrm>
          <a:prstGeom prst="roundRect">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18" name="TextBox 17"/>
          <p:cNvSpPr txBox="1"/>
          <p:nvPr/>
        </p:nvSpPr>
        <p:spPr>
          <a:xfrm>
            <a:off x="495300" y="2803082"/>
            <a:ext cx="3556662" cy="368990"/>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Momentum is a vector quantity</a:t>
            </a:r>
            <a:endParaRPr lang="en-US" b="1" dirty="0">
              <a:latin typeface="Arial" panose="020B0604020202020204" pitchFamily="34" charset="0"/>
              <a:cs typeface="Arial" panose="020B0604020202020204" pitchFamily="34" charset="0"/>
            </a:endParaRPr>
          </a:p>
        </p:txBody>
      </p:sp>
      <p:cxnSp>
        <p:nvCxnSpPr>
          <p:cNvPr id="19" name="Straight Connector 18"/>
          <p:cNvCxnSpPr/>
          <p:nvPr/>
        </p:nvCxnSpPr>
        <p:spPr>
          <a:xfrm>
            <a:off x="4381500" y="1238250"/>
            <a:ext cx="0" cy="35497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57868" y="3279973"/>
            <a:ext cx="1337868" cy="369332"/>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SI </a:t>
            </a:r>
            <a:r>
              <a:rPr lang="en-US" b="1" dirty="0" smtClean="0">
                <a:latin typeface="Arial" panose="020B0604020202020204" pitchFamily="34" charset="0"/>
                <a:cs typeface="Arial" panose="020B0604020202020204" pitchFamily="34" charset="0"/>
              </a:rPr>
              <a:t>/</a:t>
            </a:r>
            <a:r>
              <a:rPr lang="en-US" b="1" dirty="0" smtClean="0">
                <a:latin typeface="Aharoni" panose="02010803020104030203" pitchFamily="2" charset="-79"/>
                <a:cs typeface="Aharoni" panose="02010803020104030203" pitchFamily="2" charset="-79"/>
              </a:rPr>
              <a:t> MKS</a:t>
            </a:r>
            <a:endParaRPr lang="en-US" b="1" dirty="0">
              <a:latin typeface="Aharoni" panose="02010803020104030203" pitchFamily="2" charset="-79"/>
              <a:cs typeface="Aharoni" panose="02010803020104030203" pitchFamily="2" charset="-79"/>
            </a:endParaRPr>
          </a:p>
        </p:txBody>
      </p:sp>
      <p:sp>
        <p:nvSpPr>
          <p:cNvPr id="21" name="TextBox 20"/>
          <p:cNvSpPr txBox="1"/>
          <p:nvPr/>
        </p:nvSpPr>
        <p:spPr>
          <a:xfrm>
            <a:off x="6375652" y="2278642"/>
            <a:ext cx="533400" cy="369332"/>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P =</a:t>
            </a:r>
            <a:endParaRPr lang="en-US" b="1" dirty="0">
              <a:latin typeface="Aharoni" panose="02010803020104030203" pitchFamily="2" charset="-79"/>
              <a:cs typeface="Aharoni" panose="02010803020104030203" pitchFamily="2" charset="-79"/>
            </a:endParaRPr>
          </a:p>
        </p:txBody>
      </p:sp>
      <p:sp>
        <p:nvSpPr>
          <p:cNvPr id="22" name="TextBox 21"/>
          <p:cNvSpPr txBox="1"/>
          <p:nvPr/>
        </p:nvSpPr>
        <p:spPr>
          <a:xfrm>
            <a:off x="6807965" y="2278642"/>
            <a:ext cx="652079" cy="369332"/>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m  ×</a:t>
            </a:r>
            <a:endParaRPr lang="en-US" b="1" dirty="0">
              <a:latin typeface="Aharoni" panose="02010803020104030203" pitchFamily="2" charset="-79"/>
              <a:cs typeface="Aharoni" panose="02010803020104030203" pitchFamily="2" charset="-79"/>
            </a:endParaRPr>
          </a:p>
        </p:txBody>
      </p:sp>
      <p:sp>
        <p:nvSpPr>
          <p:cNvPr id="23" name="TextBox 22"/>
          <p:cNvSpPr txBox="1"/>
          <p:nvPr/>
        </p:nvSpPr>
        <p:spPr>
          <a:xfrm>
            <a:off x="5877068" y="3272108"/>
            <a:ext cx="542136" cy="384721"/>
          </a:xfrm>
          <a:prstGeom prst="rect">
            <a:avLst/>
          </a:prstGeom>
          <a:solidFill>
            <a:srgbClr val="CCFF3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defPPr>
              <a:defRPr lang="en-US"/>
            </a:defPPr>
            <a:lvl1pPr>
              <a:defRPr b="1"/>
            </a:lvl1pPr>
          </a:lstStyle>
          <a:p>
            <a:r>
              <a:rPr lang="en-US" sz="1900" dirty="0" smtClean="0">
                <a:latin typeface="Aharoni" panose="02010803020104030203" pitchFamily="2" charset="-79"/>
                <a:cs typeface="Aharoni" panose="02010803020104030203" pitchFamily="2" charset="-79"/>
              </a:rPr>
              <a:t>P =</a:t>
            </a:r>
            <a:endParaRPr lang="en-US" sz="1900" dirty="0">
              <a:latin typeface="Aharoni" panose="02010803020104030203" pitchFamily="2" charset="-79"/>
              <a:cs typeface="Aharoni" panose="02010803020104030203" pitchFamily="2" charset="-79"/>
            </a:endParaRPr>
          </a:p>
        </p:txBody>
      </p:sp>
      <p:sp>
        <p:nvSpPr>
          <p:cNvPr id="24" name="Rectangle 23"/>
          <p:cNvSpPr/>
          <p:nvPr/>
        </p:nvSpPr>
        <p:spPr>
          <a:xfrm>
            <a:off x="7358958" y="2278642"/>
            <a:ext cx="317716" cy="369332"/>
          </a:xfrm>
          <a:prstGeom prst="rect">
            <a:avLst/>
          </a:prstGeom>
        </p:spPr>
        <p:txBody>
          <a:bodyPr wrap="none">
            <a:spAutoFit/>
          </a:bodyPr>
          <a:lstStyle/>
          <a:p>
            <a:r>
              <a:rPr lang="en-US" b="1" dirty="0">
                <a:latin typeface="Aharoni" panose="02010803020104030203" pitchFamily="2" charset="-79"/>
                <a:cs typeface="Aharoni" panose="02010803020104030203" pitchFamily="2" charset="-79"/>
              </a:rPr>
              <a:t>v</a:t>
            </a:r>
          </a:p>
        </p:txBody>
      </p:sp>
      <p:sp>
        <p:nvSpPr>
          <p:cNvPr id="25" name="TextBox 24"/>
          <p:cNvSpPr txBox="1"/>
          <p:nvPr/>
        </p:nvSpPr>
        <p:spPr>
          <a:xfrm>
            <a:off x="4870546" y="3906385"/>
            <a:ext cx="689878" cy="369332"/>
          </a:xfrm>
          <a:prstGeom prst="rect">
            <a:avLst/>
          </a:prstGeom>
          <a:noFill/>
        </p:spPr>
        <p:txBody>
          <a:bodyPr wrap="square" rtlCol="0">
            <a:spAutoFit/>
          </a:bodyPr>
          <a:lstStyle/>
          <a:p>
            <a:r>
              <a:rPr lang="en-US" b="1" dirty="0" smtClean="0">
                <a:latin typeface="Aharoni" panose="02010803020104030203" pitchFamily="2" charset="-79"/>
                <a:cs typeface="Aharoni" panose="02010803020104030203" pitchFamily="2" charset="-79"/>
              </a:rPr>
              <a:t>CGS</a:t>
            </a:r>
            <a:endParaRPr lang="en-US" sz="2000" b="1" dirty="0">
              <a:latin typeface="Aharoni" panose="02010803020104030203" pitchFamily="2" charset="-79"/>
              <a:cs typeface="Aharoni" panose="02010803020104030203" pitchFamily="2" charset="-79"/>
            </a:endParaRPr>
          </a:p>
        </p:txBody>
      </p:sp>
      <p:grpSp>
        <p:nvGrpSpPr>
          <p:cNvPr id="26" name="Group 25"/>
          <p:cNvGrpSpPr/>
          <p:nvPr/>
        </p:nvGrpSpPr>
        <p:grpSpPr>
          <a:xfrm>
            <a:off x="331881" y="3248025"/>
            <a:ext cx="2008017" cy="955484"/>
            <a:chOff x="5241331" y="3547652"/>
            <a:chExt cx="1735751" cy="955484"/>
          </a:xfrm>
        </p:grpSpPr>
        <p:sp>
          <p:nvSpPr>
            <p:cNvPr id="27" name="Rounded Rectangular Callout 26"/>
            <p:cNvSpPr/>
            <p:nvPr/>
          </p:nvSpPr>
          <p:spPr>
            <a:xfrm>
              <a:off x="5241331" y="3574251"/>
              <a:ext cx="1735751" cy="928885"/>
            </a:xfrm>
            <a:prstGeom prst="wedgeRoundRectCallout">
              <a:avLst>
                <a:gd name="adj1" fmla="val 65716"/>
                <a:gd name="adj2" fmla="val -60330"/>
                <a:gd name="adj3" fmla="val 16667"/>
              </a:avLst>
            </a:prstGeom>
            <a:solidFill>
              <a:srgbClr val="0099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28" name="Rectangle 27"/>
            <p:cNvSpPr/>
            <p:nvPr/>
          </p:nvSpPr>
          <p:spPr>
            <a:xfrm>
              <a:off x="5312317" y="3547652"/>
              <a:ext cx="1597102" cy="646331"/>
            </a:xfrm>
            <a:prstGeom prst="rect">
              <a:avLst/>
            </a:prstGeom>
          </p:spPr>
          <p:txBody>
            <a:bodyPr wrap="square">
              <a:spAutoFit/>
            </a:bodyPr>
            <a:lstStyle/>
            <a:p>
              <a:pPr algn="ctr"/>
              <a:r>
                <a:rPr lang="en-US"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Needs </a:t>
              </a:r>
              <a:r>
                <a:rPr lang="en-US"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both magnitude and </a:t>
              </a:r>
              <a:r>
                <a:rPr lang="en-US"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direction</a:t>
              </a:r>
            </a:p>
          </p:txBody>
        </p:sp>
      </p:grpSp>
      <p:sp>
        <p:nvSpPr>
          <p:cNvPr id="29" name="Rounded Rectangle 28"/>
          <p:cNvSpPr/>
          <p:nvPr/>
        </p:nvSpPr>
        <p:spPr>
          <a:xfrm>
            <a:off x="6633150" y="1733550"/>
            <a:ext cx="758250" cy="408623"/>
          </a:xfrm>
          <a:prstGeom prst="roundRect">
            <a:avLst/>
          </a:prstGeom>
          <a:solidFill>
            <a:srgbClr val="00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b="1" dirty="0">
                <a:latin typeface="Aharoni" panose="02010803020104030203" pitchFamily="2" charset="-79"/>
                <a:cs typeface="Aharoni" panose="02010803020104030203" pitchFamily="2" charset="-79"/>
              </a:rPr>
              <a:t>UNIT</a:t>
            </a:r>
          </a:p>
        </p:txBody>
      </p:sp>
      <p:sp>
        <p:nvSpPr>
          <p:cNvPr id="30" name="Down Arrow 29"/>
          <p:cNvSpPr/>
          <p:nvPr/>
        </p:nvSpPr>
        <p:spPr>
          <a:xfrm>
            <a:off x="6899925" y="2744869"/>
            <a:ext cx="173729" cy="412194"/>
          </a:xfrm>
          <a:prstGeom prst="downArrow">
            <a:avLst/>
          </a:prstGeom>
          <a:solidFill>
            <a:srgbClr val="00CC99"/>
          </a:solidFill>
          <a:ln w="19050">
            <a:solidFill>
              <a:schemeClr val="tx1"/>
            </a:solidFill>
          </a:ln>
        </p:spPr>
        <p:txBody>
          <a:bodyPr wrap="square">
            <a:spAutoFit/>
          </a:bodyPr>
          <a:lstStyle/>
          <a:p>
            <a:endParaRPr lang="en-US" b="1">
              <a:solidFill>
                <a:schemeClr val="tx1"/>
              </a:solidFill>
              <a:latin typeface="Book Antiqua" pitchFamily="18" charset="0"/>
            </a:endParaRPr>
          </a:p>
        </p:txBody>
      </p:sp>
      <p:sp>
        <p:nvSpPr>
          <p:cNvPr id="31" name="Down Arrow 30"/>
          <p:cNvSpPr/>
          <p:nvPr/>
        </p:nvSpPr>
        <p:spPr>
          <a:xfrm>
            <a:off x="7428546" y="2733486"/>
            <a:ext cx="173729" cy="412194"/>
          </a:xfrm>
          <a:prstGeom prst="downArrow">
            <a:avLst/>
          </a:prstGeom>
          <a:solidFill>
            <a:srgbClr val="00CC99"/>
          </a:solidFill>
          <a:ln w="19050">
            <a:solidFill>
              <a:schemeClr val="tx1"/>
            </a:solidFill>
          </a:ln>
        </p:spPr>
        <p:txBody>
          <a:bodyPr wrap="square">
            <a:spAutoFit/>
          </a:bodyPr>
          <a:lstStyle/>
          <a:p>
            <a:endParaRPr lang="en-US" b="1">
              <a:solidFill>
                <a:schemeClr val="tx1"/>
              </a:solidFill>
              <a:latin typeface="Book Antiqua" pitchFamily="18" charset="0"/>
            </a:endParaRPr>
          </a:p>
        </p:txBody>
      </p:sp>
      <p:sp>
        <p:nvSpPr>
          <p:cNvPr id="32" name="TextBox 31"/>
          <p:cNvSpPr txBox="1"/>
          <p:nvPr/>
        </p:nvSpPr>
        <p:spPr>
          <a:xfrm>
            <a:off x="6705600" y="3256471"/>
            <a:ext cx="522115" cy="384721"/>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900" b="1" dirty="0" smtClean="0">
                <a:solidFill>
                  <a:schemeClr val="bg1"/>
                </a:solidFill>
                <a:latin typeface="Aharoni" panose="02010803020104030203" pitchFamily="2" charset="-79"/>
                <a:cs typeface="Aharoni" panose="02010803020104030203" pitchFamily="2" charset="-79"/>
              </a:rPr>
              <a:t>kg</a:t>
            </a:r>
            <a:endParaRPr lang="en-US" sz="1900" b="1" dirty="0">
              <a:solidFill>
                <a:schemeClr val="bg1"/>
              </a:solidFill>
              <a:latin typeface="Aharoni" panose="02010803020104030203" pitchFamily="2" charset="-79"/>
              <a:cs typeface="Aharoni" panose="02010803020104030203" pitchFamily="2" charset="-79"/>
            </a:endParaRPr>
          </a:p>
        </p:txBody>
      </p:sp>
      <p:sp>
        <p:nvSpPr>
          <p:cNvPr id="33" name="TextBox 32"/>
          <p:cNvSpPr txBox="1"/>
          <p:nvPr/>
        </p:nvSpPr>
        <p:spPr>
          <a:xfrm>
            <a:off x="7291002" y="3256471"/>
            <a:ext cx="774946" cy="384721"/>
          </a:xfrm>
          <a:prstGeom prst="rect">
            <a:avLst/>
          </a:prstGeom>
          <a:solidFill>
            <a:srgbClr val="FF0000"/>
          </a:solidFill>
          <a:ln>
            <a:solidFill>
              <a:schemeClr val="tx1"/>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900" b="1" dirty="0">
                <a:solidFill>
                  <a:schemeClr val="bg1"/>
                </a:solidFill>
                <a:latin typeface="Aharoni" panose="02010803020104030203" pitchFamily="2" charset="-79"/>
                <a:cs typeface="Aharoni" panose="02010803020104030203" pitchFamily="2" charset="-79"/>
              </a:rPr>
              <a:t>m/s</a:t>
            </a:r>
          </a:p>
        </p:txBody>
      </p:sp>
      <p:sp>
        <p:nvSpPr>
          <p:cNvPr id="34" name="TextBox 33"/>
          <p:cNvSpPr txBox="1"/>
          <p:nvPr/>
        </p:nvSpPr>
        <p:spPr>
          <a:xfrm>
            <a:off x="5896404" y="3898520"/>
            <a:ext cx="542136" cy="384721"/>
          </a:xfrm>
          <a:prstGeom prst="rect">
            <a:avLst/>
          </a:prstGeom>
          <a:solidFill>
            <a:srgbClr val="CCFF3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defPPr>
              <a:defRPr lang="en-US"/>
            </a:defPPr>
            <a:lvl1pPr>
              <a:defRPr b="1"/>
            </a:lvl1pPr>
          </a:lstStyle>
          <a:p>
            <a:r>
              <a:rPr lang="en-US" sz="1900" dirty="0" smtClean="0">
                <a:latin typeface="Aharoni" panose="02010803020104030203" pitchFamily="2" charset="-79"/>
                <a:cs typeface="Aharoni" panose="02010803020104030203" pitchFamily="2" charset="-79"/>
              </a:rPr>
              <a:t>P </a:t>
            </a:r>
            <a:r>
              <a:rPr lang="en-US" sz="1900" dirty="0">
                <a:latin typeface="Aharoni" panose="02010803020104030203" pitchFamily="2" charset="-79"/>
                <a:cs typeface="Aharoni" panose="02010803020104030203" pitchFamily="2" charset="-79"/>
              </a:rPr>
              <a:t>=</a:t>
            </a:r>
          </a:p>
        </p:txBody>
      </p:sp>
      <p:sp>
        <p:nvSpPr>
          <p:cNvPr id="36" name="Rectangle 35"/>
          <p:cNvSpPr/>
          <p:nvPr/>
        </p:nvSpPr>
        <p:spPr>
          <a:xfrm>
            <a:off x="2678488" y="271682"/>
            <a:ext cx="3787025" cy="400110"/>
          </a:xfrm>
          <a:prstGeom prst="rect">
            <a:avLst/>
          </a:prstGeom>
          <a:noFill/>
        </p:spPr>
        <p:txBody>
          <a:bodyPr wrap="square" rtlCol="0">
            <a:spAutoFit/>
          </a:bodyPr>
          <a:lstStyle/>
          <a:p>
            <a:pPr algn="ctr"/>
            <a:r>
              <a:rPr lang="en-US" sz="2000" b="1" dirty="0">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MOMENTUM </a:t>
            </a:r>
            <a:r>
              <a:rPr lang="en-US" sz="2000" b="1" dirty="0" smtClean="0">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(P)</a:t>
            </a:r>
            <a:endParaRPr lang="en-US" sz="2000" b="1" dirty="0">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5805900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8" dur="500" fill="hold"/>
                                            <p:tgtEl>
                                              <p:spTgt spid="36"/>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36"/>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arn(inVertical)">
                                          <p:cBhvr>
                                            <p:cTn id="59" dur="500"/>
                                            <p:tgtEl>
                                              <p:spTgt spid="17"/>
                                            </p:tgtEl>
                                          </p:cBhvr>
                                        </p:animEffect>
                                      </p:childTnLst>
                                    </p:cTn>
                                  </p:par>
                                  <p:par>
                                    <p:cTn id="60" presetID="16" presetClass="entr" presetSubtype="21"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arn(inVertical)">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childTnLst>
                              </p:cTn>
                            </p:par>
                            <p:par>
                              <p:cTn id="67" fill="hold">
                                <p:stCondLst>
                                  <p:cond delay="0"/>
                                </p:stCondLst>
                                <p:childTnLst>
                                  <p:par>
                                    <p:cTn id="68" presetID="22" presetClass="entr" presetSubtype="1"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up)">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1"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p:tgtEl>
                                              <p:spTgt spid="29"/>
                                            </p:tgtEl>
                                            <p:attrNameLst>
                                              <p:attrName>ppt_y</p:attrName>
                                            </p:attrNameLst>
                                          </p:cBhvr>
                                          <p:tavLst>
                                            <p:tav tm="0">
                                              <p:val>
                                                <p:strVal val="#ppt_y-#ppt_h*1.125000"/>
                                              </p:val>
                                            </p:tav>
                                            <p:tav tm="100000">
                                              <p:val>
                                                <p:strVal val="#ppt_y"/>
                                              </p:val>
                                            </p:tav>
                                          </p:tavLst>
                                        </p:anim>
                                        <p:animEffect transition="in" filter="wipe(down)">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500"/>
                                            <p:tgtEl>
                                              <p:spTgt spid="4"/>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wipe(left)">
                                          <p:cBhvr>
                                            <p:cTn id="84" dur="500"/>
                                            <p:tgtEl>
                                              <p:spTgt spid="21"/>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left)">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wipe(left)">
                                          <p:cBhvr>
                                            <p:cTn id="100" dur="500"/>
                                            <p:tgtEl>
                                              <p:spTgt spid="2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wipe(up)">
                                          <p:cBhvr>
                                            <p:cTn id="105" dur="500"/>
                                            <p:tgtEl>
                                              <p:spTgt spid="3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wipe(up)">
                                          <p:cBhvr>
                                            <p:cTn id="115" dur="500"/>
                                            <p:tgtEl>
                                              <p:spTgt spid="3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wipe(left)">
                                          <p:cBhvr>
                                            <p:cTn id="120" dur="500"/>
                                            <p:tgtEl>
                                              <p:spTgt spid="3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wipe(left)">
                                          <p:cBhvr>
                                            <p:cTn id="125" dur="500"/>
                                            <p:tgtEl>
                                              <p:spTgt spid="2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wipe(left)">
                                          <p:cBhvr>
                                            <p:cTn id="130" dur="500"/>
                                            <p:tgtEl>
                                              <p:spTgt spid="34"/>
                                            </p:tgtEl>
                                          </p:cBhvr>
                                        </p:animEffect>
                                      </p:childTnLst>
                                    </p:cTn>
                                  </p:par>
                                </p:childTnLst>
                              </p:cTn>
                            </p:par>
                          </p:childTnLst>
                        </p:cTn>
                      </p:par>
                      <p:par>
                        <p:cTn id="131" fill="hold">
                          <p:stCondLst>
                            <p:cond delay="indefinite"/>
                          </p:stCondLst>
                          <p:childTnLst>
                            <p:par>
                              <p:cTn id="132" fill="hold">
                                <p:stCondLst>
                                  <p:cond delay="0"/>
                                </p:stCondLst>
                                <p:childTnLst>
                                  <p:par>
                                    <p:cTn id="133" presetID="47" presetClass="entr" presetSubtype="0" fill="hold" grpId="0" nodeType="clickEffect">
                                      <p:stCondLst>
                                        <p:cond delay="0"/>
                                      </p:stCondLst>
                                      <p:childTnLst>
                                        <p:set>
                                          <p:cBhvr>
                                            <p:cTn id="134" dur="1" fill="hold">
                                              <p:stCondLst>
                                                <p:cond delay="0"/>
                                              </p:stCondLst>
                                            </p:cTn>
                                            <p:tgtEl>
                                              <p:spTgt spid="2"/>
                                            </p:tgtEl>
                                            <p:attrNameLst>
                                              <p:attrName>style.visibility</p:attrName>
                                            </p:attrNameLst>
                                          </p:cBhvr>
                                          <p:to>
                                            <p:strVal val="visible"/>
                                          </p:to>
                                        </p:set>
                                        <p:animEffect transition="in" filter="fade">
                                          <p:cBhvr>
                                            <p:cTn id="135" dur="1000"/>
                                            <p:tgtEl>
                                              <p:spTgt spid="2"/>
                                            </p:tgtEl>
                                          </p:cBhvr>
                                        </p:animEffect>
                                        <p:anim calcmode="lin" valueType="num">
                                          <p:cBhvr>
                                            <p:cTn id="136" dur="1000" fill="hold"/>
                                            <p:tgtEl>
                                              <p:spTgt spid="2"/>
                                            </p:tgtEl>
                                            <p:attrNameLst>
                                              <p:attrName>ppt_x</p:attrName>
                                            </p:attrNameLst>
                                          </p:cBhvr>
                                          <p:tavLst>
                                            <p:tav tm="0">
                                              <p:val>
                                                <p:strVal val="#ppt_x"/>
                                              </p:val>
                                            </p:tav>
                                            <p:tav tm="100000">
                                              <p:val>
                                                <p:strVal val="#ppt_x"/>
                                              </p:val>
                                            </p:tav>
                                          </p:tavLst>
                                        </p:anim>
                                        <p:anim calcmode="lin" valueType="num">
                                          <p:cBhvr>
                                            <p:cTn id="1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7" presetClass="entr" presetSubtype="0" fill="hold" grpId="0" nodeType="clickEffect">
                                      <p:stCondLst>
                                        <p:cond delay="0"/>
                                      </p:stCondLst>
                                      <p:childTnLst>
                                        <p:set>
                                          <p:cBhvr>
                                            <p:cTn id="141" dur="1" fill="hold">
                                              <p:stCondLst>
                                                <p:cond delay="0"/>
                                              </p:stCondLst>
                                            </p:cTn>
                                            <p:tgtEl>
                                              <p:spTgt spid="3"/>
                                            </p:tgtEl>
                                            <p:attrNameLst>
                                              <p:attrName>style.visibility</p:attrName>
                                            </p:attrNameLst>
                                          </p:cBhvr>
                                          <p:to>
                                            <p:strVal val="visible"/>
                                          </p:to>
                                        </p:set>
                                        <p:animEffect transition="in" filter="fade">
                                          <p:cBhvr>
                                            <p:cTn id="142" dur="1000"/>
                                            <p:tgtEl>
                                              <p:spTgt spid="3"/>
                                            </p:tgtEl>
                                          </p:cBhvr>
                                        </p:animEffect>
                                        <p:anim calcmode="lin" valueType="num">
                                          <p:cBhvr>
                                            <p:cTn id="143" dur="1000" fill="hold"/>
                                            <p:tgtEl>
                                              <p:spTgt spid="3"/>
                                            </p:tgtEl>
                                            <p:attrNameLst>
                                              <p:attrName>ppt_x</p:attrName>
                                            </p:attrNameLst>
                                          </p:cBhvr>
                                          <p:tavLst>
                                            <p:tav tm="0">
                                              <p:val>
                                                <p:strVal val="#ppt_x"/>
                                              </p:val>
                                            </p:tav>
                                            <p:tav tm="100000">
                                              <p:val>
                                                <p:strVal val="#ppt_x"/>
                                              </p:val>
                                            </p:tav>
                                          </p:tavLst>
                                        </p:anim>
                                        <p:anim calcmode="lin" valueType="num">
                                          <p:cBhvr>
                                            <p:cTn id="1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p:bldP spid="11" grpId="0"/>
          <p:bldP spid="12" grpId="0"/>
          <p:bldP spid="13" grpId="0"/>
          <p:bldP spid="14" grpId="0"/>
          <p:bldP spid="15" grpId="0"/>
          <p:bldP spid="16" grpId="0"/>
          <p:bldP spid="17" grpId="0" animBg="1"/>
          <p:bldP spid="18" grpId="0"/>
          <p:bldP spid="20" grpId="0"/>
          <p:bldP spid="21" grpId="0"/>
          <p:bldP spid="22" grpId="0"/>
          <p:bldP spid="23" grpId="0" animBg="1"/>
          <p:bldP spid="24" grpId="0"/>
          <p:bldP spid="25" grpId="0"/>
          <p:bldP spid="29" grpId="0" animBg="1"/>
          <p:bldP spid="30" grpId="0" animBg="1"/>
          <p:bldP spid="31" grpId="0" animBg="1"/>
          <p:bldP spid="32" grpId="0" animBg="1"/>
          <p:bldP spid="33" grpId="0" animBg="1"/>
          <p:bldP spid="34" grpId="0" animBg="1"/>
          <p:bldP spid="36" grpId="0"/>
          <p:bldP spid="36" grpId="1"/>
          <p:bldP spid="36" grpId="2"/>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63" presetClass="path" presetSubtype="0" accel="10000" fill="hold" grpId="1" nodeType="withEffect">
                                      <p:stCondLst>
                                        <p:cond delay="0"/>
                                      </p:stCondLst>
                                      <p:childTnLst>
                                        <p:animMotion origin="layout" path="M -0.525 -2.96296E-6 L 0 -2.96296E-6 " pathEditMode="relative" rAng="0" ptsTypes="AA">
                                          <p:cBhvr>
                                            <p:cTn id="8" dur="500" fill="hold"/>
                                            <p:tgtEl>
                                              <p:spTgt spid="36"/>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36"/>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arn(inVertical)">
                                          <p:cBhvr>
                                            <p:cTn id="59" dur="500"/>
                                            <p:tgtEl>
                                              <p:spTgt spid="17"/>
                                            </p:tgtEl>
                                          </p:cBhvr>
                                        </p:animEffect>
                                      </p:childTnLst>
                                    </p:cTn>
                                  </p:par>
                                  <p:par>
                                    <p:cTn id="60" presetID="16" presetClass="entr" presetSubtype="21"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arn(inVertical)">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6"/>
                                            </p:tgtEl>
                                            <p:attrNameLst>
                                              <p:attrName>style.visibility</p:attrName>
                                            </p:attrNameLst>
                                          </p:cBhvr>
                                          <p:to>
                                            <p:strVal val="hidden"/>
                                          </p:to>
                                        </p:set>
                                      </p:childTnLst>
                                    </p:cTn>
                                  </p:par>
                                </p:childTnLst>
                              </p:cTn>
                            </p:par>
                            <p:par>
                              <p:cTn id="67" fill="hold">
                                <p:stCondLst>
                                  <p:cond delay="0"/>
                                </p:stCondLst>
                                <p:childTnLst>
                                  <p:par>
                                    <p:cTn id="68" presetID="22" presetClass="entr" presetSubtype="1"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up)">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1"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p:tgtEl>
                                              <p:spTgt spid="29"/>
                                            </p:tgtEl>
                                            <p:attrNameLst>
                                              <p:attrName>ppt_y</p:attrName>
                                            </p:attrNameLst>
                                          </p:cBhvr>
                                          <p:tavLst>
                                            <p:tav tm="0">
                                              <p:val>
                                                <p:strVal val="#ppt_y-#ppt_h*1.125000"/>
                                              </p:val>
                                            </p:tav>
                                            <p:tav tm="100000">
                                              <p:val>
                                                <p:strVal val="#ppt_y"/>
                                              </p:val>
                                            </p:tav>
                                          </p:tavLst>
                                        </p:anim>
                                        <p:animEffect transition="in" filter="wipe(down)">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500"/>
                                            <p:tgtEl>
                                              <p:spTgt spid="4"/>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wipe(left)">
                                          <p:cBhvr>
                                            <p:cTn id="84" dur="500"/>
                                            <p:tgtEl>
                                              <p:spTgt spid="21"/>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left)">
                                          <p:cBhvr>
                                            <p:cTn id="90" dur="500"/>
                                            <p:tgtEl>
                                              <p:spTgt spid="2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500"/>
                                            <p:tgtEl>
                                              <p:spTgt spid="2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wipe(left)">
                                          <p:cBhvr>
                                            <p:cTn id="100" dur="500"/>
                                            <p:tgtEl>
                                              <p:spTgt spid="2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wipe(up)">
                                          <p:cBhvr>
                                            <p:cTn id="105" dur="500"/>
                                            <p:tgtEl>
                                              <p:spTgt spid="30"/>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wipe(up)">
                                          <p:cBhvr>
                                            <p:cTn id="115" dur="500"/>
                                            <p:tgtEl>
                                              <p:spTgt spid="3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wipe(left)">
                                          <p:cBhvr>
                                            <p:cTn id="120" dur="500"/>
                                            <p:tgtEl>
                                              <p:spTgt spid="3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wipe(left)">
                                          <p:cBhvr>
                                            <p:cTn id="125" dur="500"/>
                                            <p:tgtEl>
                                              <p:spTgt spid="25"/>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wipe(left)">
                                          <p:cBhvr>
                                            <p:cTn id="130" dur="500"/>
                                            <p:tgtEl>
                                              <p:spTgt spid="34"/>
                                            </p:tgtEl>
                                          </p:cBhvr>
                                        </p:animEffect>
                                      </p:childTnLst>
                                    </p:cTn>
                                  </p:par>
                                </p:childTnLst>
                              </p:cTn>
                            </p:par>
                          </p:childTnLst>
                        </p:cTn>
                      </p:par>
                      <p:par>
                        <p:cTn id="131" fill="hold">
                          <p:stCondLst>
                            <p:cond delay="indefinite"/>
                          </p:stCondLst>
                          <p:childTnLst>
                            <p:par>
                              <p:cTn id="132" fill="hold">
                                <p:stCondLst>
                                  <p:cond delay="0"/>
                                </p:stCondLst>
                                <p:childTnLst>
                                  <p:par>
                                    <p:cTn id="133" presetID="47" presetClass="entr" presetSubtype="0" fill="hold" grpId="0" nodeType="clickEffect">
                                      <p:stCondLst>
                                        <p:cond delay="0"/>
                                      </p:stCondLst>
                                      <p:childTnLst>
                                        <p:set>
                                          <p:cBhvr>
                                            <p:cTn id="134" dur="1" fill="hold">
                                              <p:stCondLst>
                                                <p:cond delay="0"/>
                                              </p:stCondLst>
                                            </p:cTn>
                                            <p:tgtEl>
                                              <p:spTgt spid="2"/>
                                            </p:tgtEl>
                                            <p:attrNameLst>
                                              <p:attrName>style.visibility</p:attrName>
                                            </p:attrNameLst>
                                          </p:cBhvr>
                                          <p:to>
                                            <p:strVal val="visible"/>
                                          </p:to>
                                        </p:set>
                                        <p:animEffect transition="in" filter="fade">
                                          <p:cBhvr>
                                            <p:cTn id="135" dur="1000"/>
                                            <p:tgtEl>
                                              <p:spTgt spid="2"/>
                                            </p:tgtEl>
                                          </p:cBhvr>
                                        </p:animEffect>
                                        <p:anim calcmode="lin" valueType="num">
                                          <p:cBhvr>
                                            <p:cTn id="136" dur="1000" fill="hold"/>
                                            <p:tgtEl>
                                              <p:spTgt spid="2"/>
                                            </p:tgtEl>
                                            <p:attrNameLst>
                                              <p:attrName>ppt_x</p:attrName>
                                            </p:attrNameLst>
                                          </p:cBhvr>
                                          <p:tavLst>
                                            <p:tav tm="0">
                                              <p:val>
                                                <p:strVal val="#ppt_x"/>
                                              </p:val>
                                            </p:tav>
                                            <p:tav tm="100000">
                                              <p:val>
                                                <p:strVal val="#ppt_x"/>
                                              </p:val>
                                            </p:tav>
                                          </p:tavLst>
                                        </p:anim>
                                        <p:anim calcmode="lin" valueType="num">
                                          <p:cBhvr>
                                            <p:cTn id="13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7" presetClass="entr" presetSubtype="0" fill="hold" grpId="0" nodeType="clickEffect">
                                      <p:stCondLst>
                                        <p:cond delay="0"/>
                                      </p:stCondLst>
                                      <p:childTnLst>
                                        <p:set>
                                          <p:cBhvr>
                                            <p:cTn id="141" dur="1" fill="hold">
                                              <p:stCondLst>
                                                <p:cond delay="0"/>
                                              </p:stCondLst>
                                            </p:cTn>
                                            <p:tgtEl>
                                              <p:spTgt spid="3"/>
                                            </p:tgtEl>
                                            <p:attrNameLst>
                                              <p:attrName>style.visibility</p:attrName>
                                            </p:attrNameLst>
                                          </p:cBhvr>
                                          <p:to>
                                            <p:strVal val="visible"/>
                                          </p:to>
                                        </p:set>
                                        <p:animEffect transition="in" filter="fade">
                                          <p:cBhvr>
                                            <p:cTn id="142" dur="1000"/>
                                            <p:tgtEl>
                                              <p:spTgt spid="3"/>
                                            </p:tgtEl>
                                          </p:cBhvr>
                                        </p:animEffect>
                                        <p:anim calcmode="lin" valueType="num">
                                          <p:cBhvr>
                                            <p:cTn id="143" dur="1000" fill="hold"/>
                                            <p:tgtEl>
                                              <p:spTgt spid="3"/>
                                            </p:tgtEl>
                                            <p:attrNameLst>
                                              <p:attrName>ppt_x</p:attrName>
                                            </p:attrNameLst>
                                          </p:cBhvr>
                                          <p:tavLst>
                                            <p:tav tm="0">
                                              <p:val>
                                                <p:strVal val="#ppt_x"/>
                                              </p:val>
                                            </p:tav>
                                            <p:tav tm="100000">
                                              <p:val>
                                                <p:strVal val="#ppt_x"/>
                                              </p:val>
                                            </p:tav>
                                          </p:tavLst>
                                        </p:anim>
                                        <p:anim calcmode="lin" valueType="num">
                                          <p:cBhvr>
                                            <p:cTn id="14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p:bldP spid="11" grpId="0"/>
          <p:bldP spid="12" grpId="0"/>
          <p:bldP spid="13" grpId="0"/>
          <p:bldP spid="14" grpId="0"/>
          <p:bldP spid="15" grpId="0"/>
          <p:bldP spid="16" grpId="0"/>
          <p:bldP spid="17" grpId="0" animBg="1"/>
          <p:bldP spid="18" grpId="0"/>
          <p:bldP spid="20" grpId="0"/>
          <p:bldP spid="21" grpId="0"/>
          <p:bldP spid="22" grpId="0"/>
          <p:bldP spid="23" grpId="0" animBg="1"/>
          <p:bldP spid="24" grpId="0"/>
          <p:bldP spid="25" grpId="0"/>
          <p:bldP spid="29" grpId="0" animBg="1"/>
          <p:bldP spid="30" grpId="0" animBg="1"/>
          <p:bldP spid="31" grpId="0" animBg="1"/>
          <p:bldP spid="32" grpId="0" animBg="1"/>
          <p:bldP spid="33" grpId="0" animBg="1"/>
          <p:bldP spid="34" grpId="0" animBg="1"/>
          <p:bldP spid="36" grpId="0"/>
          <p:bldP spid="36" grpId="1"/>
          <p:bldP spid="36" grpId="2"/>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d drive\MJ WORK\Pooja mam (physics)\State board\STB 9th 17-18\question-door-powerpoint-backgrounds.jpg"/>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a:ext>
            </a:extLst>
          </a:blip>
          <a:srcRect/>
          <a:stretch/>
        </p:blipFill>
        <p:spPr bwMode="auto">
          <a:xfrm>
            <a:off x="-38100" y="-19050"/>
            <a:ext cx="9182100" cy="5223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0" y="260311"/>
            <a:ext cx="5029200" cy="646331"/>
          </a:xfrm>
          <a:prstGeom prst="rect">
            <a:avLst/>
          </a:prstGeom>
        </p:spPr>
        <p:txBody>
          <a:bodyPr wrap="square">
            <a:spAutoFit/>
          </a:bodyPr>
          <a:lstStyle/>
          <a:p>
            <a:pPr>
              <a:tabLst>
                <a:tab pos="288925" algn="ctr"/>
              </a:tabLst>
            </a:pPr>
            <a:r>
              <a:rPr lang="en-US" b="1" dirty="0">
                <a:solidFill>
                  <a:srgbClr val="FFFF00"/>
                </a:solidFill>
                <a:latin typeface="Book Antiqua" pitchFamily="18" charset="0"/>
              </a:rPr>
              <a:t>Q.	</a:t>
            </a:r>
            <a:r>
              <a:rPr lang="en-US" b="1" dirty="0" smtClean="0">
                <a:solidFill>
                  <a:srgbClr val="FFFF00"/>
                </a:solidFill>
                <a:latin typeface="Book Antiqua" pitchFamily="18" charset="0"/>
              </a:rPr>
              <a:t> It </a:t>
            </a:r>
            <a:r>
              <a:rPr lang="en-US" b="1" dirty="0">
                <a:solidFill>
                  <a:srgbClr val="FFFF00"/>
                </a:solidFill>
                <a:latin typeface="Book Antiqua" pitchFamily="18" charset="0"/>
              </a:rPr>
              <a:t>is easy to stop a tennis ball than a cricket ball </a:t>
            </a:r>
            <a:r>
              <a:rPr lang="en-US" b="1" dirty="0" smtClean="0">
                <a:solidFill>
                  <a:srgbClr val="FFFF00"/>
                </a:solidFill>
                <a:latin typeface="Book Antiqua" pitchFamily="18" charset="0"/>
              </a:rPr>
              <a:t>moving </a:t>
            </a:r>
            <a:r>
              <a:rPr lang="en-US" b="1" dirty="0">
                <a:solidFill>
                  <a:srgbClr val="FFFF00"/>
                </a:solidFill>
                <a:latin typeface="Book Antiqua" pitchFamily="18" charset="0"/>
              </a:rPr>
              <a:t>with the same velocity.</a:t>
            </a:r>
          </a:p>
        </p:txBody>
      </p:sp>
      <p:sp>
        <p:nvSpPr>
          <p:cNvPr id="5" name="Pentagon 4"/>
          <p:cNvSpPr/>
          <p:nvPr/>
        </p:nvSpPr>
        <p:spPr>
          <a:xfrm>
            <a:off x="3470475" y="1135960"/>
            <a:ext cx="796725" cy="368990"/>
          </a:xfrm>
          <a:prstGeom prst="homePlate">
            <a:avLst>
              <a:gd name="adj" fmla="val 45017"/>
            </a:avLst>
          </a:prstGeom>
          <a:solidFill>
            <a:srgbClr val="FF0000"/>
          </a:solidFill>
          <a:ln w="19050">
            <a:solidFill>
              <a:schemeClr val="tx1"/>
            </a:solidFill>
          </a:ln>
        </p:spPr>
        <p:txBody>
          <a:bodyPr wrap="square">
            <a:spAutoFit/>
          </a:bodyPr>
          <a:lstStyle/>
          <a:p>
            <a:pPr>
              <a:tabLst>
                <a:tab pos="288925" algn="ctr"/>
                <a:tab pos="682625" algn="l"/>
              </a:tabLst>
            </a:pPr>
            <a:r>
              <a:rPr lang="en-US" b="1" dirty="0" smtClean="0">
                <a:solidFill>
                  <a:schemeClr val="bg1"/>
                </a:solidFill>
                <a:latin typeface="Book Antiqua" pitchFamily="18" charset="0"/>
              </a:rPr>
              <a:t>Sol :</a:t>
            </a:r>
            <a:endParaRPr lang="en-US" b="1" dirty="0">
              <a:solidFill>
                <a:schemeClr val="bg1"/>
              </a:solidFill>
              <a:latin typeface="Book Antiqua" pitchFamily="18" charset="0"/>
            </a:endParaRPr>
          </a:p>
        </p:txBody>
      </p:sp>
      <p:pic>
        <p:nvPicPr>
          <p:cNvPr id="2050" name="Picture 2" descr="D:\d drive\MJ WORK\Pooja mam (physics)\ICSE (VIII) Physics\New work\02 -Physical Quantities and Measurement\Raw file\548abd8892bff2d730e8b9e64182c61b_download-tennis-ball-clipart-tennis-ball-clipart-png_1000-1000 (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8264" y="906641"/>
            <a:ext cx="879120" cy="87912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d drive\MJ WORK\Pooja mam (physics)\ICSE (VIII) Physics\New work\02 -Physical Quantities and Measurement\Raw file\181668903.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607064" y="909639"/>
            <a:ext cx="879147" cy="8731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248400" y="1785761"/>
            <a:ext cx="1596475" cy="338554"/>
          </a:xfrm>
          <a:prstGeom prst="rect">
            <a:avLst/>
          </a:prstGeom>
          <a:noFill/>
          <a:ln>
            <a:noFill/>
          </a:ln>
        </p:spPr>
        <p:txBody>
          <a:bodyPr wrap="square">
            <a:spAutoFit/>
          </a:bodyPr>
          <a:lstStyle/>
          <a:p>
            <a:pPr algn="ctr"/>
            <a:r>
              <a:rPr lang="en-US" sz="1600" b="1" dirty="0" smtClean="0">
                <a:solidFill>
                  <a:schemeClr val="bg1"/>
                </a:solidFill>
                <a:latin typeface="Book Antiqua" pitchFamily="18" charset="0"/>
              </a:rPr>
              <a:t>Cricket ball </a:t>
            </a:r>
            <a:endParaRPr lang="en-US" sz="1600" b="1" dirty="0">
              <a:solidFill>
                <a:schemeClr val="bg1"/>
              </a:solidFill>
              <a:latin typeface="Book Antiqua" pitchFamily="18" charset="0"/>
            </a:endParaRPr>
          </a:p>
        </p:txBody>
      </p:sp>
      <p:sp>
        <p:nvSpPr>
          <p:cNvPr id="9" name="Rectangle 8"/>
          <p:cNvSpPr/>
          <p:nvPr/>
        </p:nvSpPr>
        <p:spPr>
          <a:xfrm>
            <a:off x="4676774" y="1785761"/>
            <a:ext cx="1562100" cy="338554"/>
          </a:xfrm>
          <a:prstGeom prst="rect">
            <a:avLst/>
          </a:prstGeom>
          <a:noFill/>
          <a:ln>
            <a:noFill/>
          </a:ln>
        </p:spPr>
        <p:txBody>
          <a:bodyPr wrap="square">
            <a:spAutoFit/>
          </a:bodyPr>
          <a:lstStyle/>
          <a:p>
            <a:pPr algn="ctr"/>
            <a:r>
              <a:rPr lang="en-US" sz="1600" b="1" dirty="0" smtClean="0">
                <a:solidFill>
                  <a:schemeClr val="bg1"/>
                </a:solidFill>
                <a:latin typeface="Book Antiqua" pitchFamily="18" charset="0"/>
              </a:rPr>
              <a:t>Tennis </a:t>
            </a:r>
            <a:r>
              <a:rPr lang="en-US" sz="1600" b="1" dirty="0">
                <a:solidFill>
                  <a:schemeClr val="bg1"/>
                </a:solidFill>
                <a:latin typeface="Book Antiqua" pitchFamily="18" charset="0"/>
              </a:rPr>
              <a:t>ball </a:t>
            </a:r>
          </a:p>
        </p:txBody>
      </p:sp>
      <p:grpSp>
        <p:nvGrpSpPr>
          <p:cNvPr id="16" name="Group 15"/>
          <p:cNvGrpSpPr/>
          <p:nvPr/>
        </p:nvGrpSpPr>
        <p:grpSpPr>
          <a:xfrm>
            <a:off x="3536950" y="2110748"/>
            <a:ext cx="5181600" cy="609600"/>
            <a:chOff x="833614" y="3069082"/>
            <a:chExt cx="5181600" cy="609600"/>
          </a:xfrm>
        </p:grpSpPr>
        <p:sp>
          <p:nvSpPr>
            <p:cNvPr id="17" name="Rounded Rectangle 16"/>
            <p:cNvSpPr/>
            <p:nvPr/>
          </p:nvSpPr>
          <p:spPr>
            <a:xfrm>
              <a:off x="833614" y="3069082"/>
              <a:ext cx="5181600" cy="609600"/>
            </a:xfrm>
            <a:prstGeom prst="roundRect">
              <a:avLst/>
            </a:prstGeom>
            <a:solidFill>
              <a:schemeClr val="bg1">
                <a:alpha val="87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3614" y="3081495"/>
              <a:ext cx="5117140" cy="584775"/>
            </a:xfrm>
            <a:prstGeom prst="rect">
              <a:avLst/>
            </a:prstGeom>
          </p:spPr>
          <p:txBody>
            <a:bodyPr wrap="square">
              <a:spAutoFit/>
            </a:bodyPr>
            <a:lstStyle/>
            <a:p>
              <a:pPr marL="233363" indent="-233363"/>
              <a:r>
                <a:rPr lang="en-US" sz="1600" b="1" dirty="0">
                  <a:latin typeface="Book Antiqua" pitchFamily="18" charset="0"/>
                </a:rPr>
                <a:t>1. Momentum of an object depends on its mass as well as its </a:t>
              </a:r>
              <a:r>
                <a:rPr lang="en-US" sz="1600" b="1" dirty="0" smtClean="0">
                  <a:latin typeface="Book Antiqua" pitchFamily="18" charset="0"/>
                </a:rPr>
                <a:t>velocity</a:t>
              </a:r>
              <a:r>
                <a:rPr lang="en-US" sz="1600" b="1" dirty="0">
                  <a:latin typeface="Book Antiqua" pitchFamily="18" charset="0"/>
                </a:rPr>
                <a:t>. </a:t>
              </a:r>
            </a:p>
          </p:txBody>
        </p:sp>
      </p:grpSp>
      <p:grpSp>
        <p:nvGrpSpPr>
          <p:cNvPr id="20" name="Group 19"/>
          <p:cNvGrpSpPr/>
          <p:nvPr/>
        </p:nvGrpSpPr>
        <p:grpSpPr>
          <a:xfrm>
            <a:off x="3536950" y="2834179"/>
            <a:ext cx="5181600" cy="843410"/>
            <a:chOff x="833614" y="3069082"/>
            <a:chExt cx="5181600" cy="843410"/>
          </a:xfrm>
        </p:grpSpPr>
        <p:sp>
          <p:nvSpPr>
            <p:cNvPr id="21" name="Rounded Rectangle 20"/>
            <p:cNvSpPr/>
            <p:nvPr/>
          </p:nvSpPr>
          <p:spPr>
            <a:xfrm>
              <a:off x="833614" y="3069082"/>
              <a:ext cx="5181600" cy="843410"/>
            </a:xfrm>
            <a:prstGeom prst="roundRect">
              <a:avLst/>
            </a:prstGeom>
            <a:solidFill>
              <a:schemeClr val="bg1">
                <a:alpha val="85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33614" y="3081495"/>
              <a:ext cx="5181600" cy="830997"/>
            </a:xfrm>
            <a:prstGeom prst="rect">
              <a:avLst/>
            </a:prstGeom>
          </p:spPr>
          <p:txBody>
            <a:bodyPr wrap="square">
              <a:spAutoFit/>
            </a:bodyPr>
            <a:lstStyle/>
            <a:p>
              <a:pPr marL="233363" indent="-233363"/>
              <a:r>
                <a:rPr lang="en-US" sz="1600" b="1" dirty="0">
                  <a:latin typeface="Book Antiqua" pitchFamily="18" charset="0"/>
                </a:rPr>
                <a:t>2. Cricket ball is more heavy than a tennis ball. Although </a:t>
              </a:r>
              <a:r>
                <a:rPr lang="en-US" sz="1600" b="1" dirty="0" smtClean="0">
                  <a:latin typeface="Book Antiqua" pitchFamily="18" charset="0"/>
                </a:rPr>
                <a:t>they </a:t>
              </a:r>
              <a:r>
                <a:rPr lang="en-US" sz="1600" b="1" dirty="0">
                  <a:latin typeface="Book Antiqua" pitchFamily="18" charset="0"/>
                </a:rPr>
                <a:t>are thrown with the </a:t>
              </a:r>
              <a:r>
                <a:rPr lang="en-US" sz="1600" b="1" dirty="0" smtClean="0">
                  <a:latin typeface="Book Antiqua" pitchFamily="18" charset="0"/>
                </a:rPr>
                <a:t>same velocity</a:t>
              </a:r>
              <a:r>
                <a:rPr lang="en-US" sz="1600" b="1" dirty="0">
                  <a:latin typeface="Book Antiqua" pitchFamily="18" charset="0"/>
                </a:rPr>
                <a:t>, cricket ball has </a:t>
              </a:r>
              <a:r>
                <a:rPr lang="en-US" sz="1600" b="1" dirty="0" smtClean="0">
                  <a:latin typeface="Book Antiqua" pitchFamily="18" charset="0"/>
                </a:rPr>
                <a:t>more </a:t>
              </a:r>
              <a:r>
                <a:rPr lang="en-US" sz="1600" b="1" dirty="0">
                  <a:latin typeface="Book Antiqua" pitchFamily="18" charset="0"/>
                </a:rPr>
                <a:t>momentum than a tennis ball.</a:t>
              </a:r>
            </a:p>
          </p:txBody>
        </p:sp>
      </p:grpSp>
      <p:grpSp>
        <p:nvGrpSpPr>
          <p:cNvPr id="23" name="Group 22"/>
          <p:cNvGrpSpPr/>
          <p:nvPr/>
        </p:nvGrpSpPr>
        <p:grpSpPr>
          <a:xfrm>
            <a:off x="3536950" y="3778720"/>
            <a:ext cx="5181600" cy="609600"/>
            <a:chOff x="833614" y="3069082"/>
            <a:chExt cx="5181600" cy="609600"/>
          </a:xfrm>
        </p:grpSpPr>
        <p:sp>
          <p:nvSpPr>
            <p:cNvPr id="24" name="Rounded Rectangle 23"/>
            <p:cNvSpPr/>
            <p:nvPr/>
          </p:nvSpPr>
          <p:spPr>
            <a:xfrm>
              <a:off x="833614" y="3069082"/>
              <a:ext cx="5181600" cy="609600"/>
            </a:xfrm>
            <a:prstGeom prst="roundRect">
              <a:avLst/>
            </a:prstGeom>
            <a:solidFill>
              <a:schemeClr val="bg1">
                <a:alpha val="86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33614" y="3081495"/>
              <a:ext cx="5181600" cy="584775"/>
            </a:xfrm>
            <a:prstGeom prst="rect">
              <a:avLst/>
            </a:prstGeom>
          </p:spPr>
          <p:txBody>
            <a:bodyPr wrap="square">
              <a:spAutoFit/>
            </a:bodyPr>
            <a:lstStyle/>
            <a:p>
              <a:pPr marL="233363" indent="-233363"/>
              <a:r>
                <a:rPr lang="en-US" sz="1600" b="1" dirty="0">
                  <a:latin typeface="Book Antiqua" pitchFamily="18" charset="0"/>
                </a:rPr>
                <a:t>3. Hence, more force is required to stop a cricket ball than a </a:t>
              </a:r>
              <a:r>
                <a:rPr lang="en-US" sz="1600" b="1" dirty="0" smtClean="0">
                  <a:latin typeface="Book Antiqua" pitchFamily="18" charset="0"/>
                </a:rPr>
                <a:t>tennis </a:t>
              </a:r>
              <a:r>
                <a:rPr lang="en-US" sz="1600" b="1" dirty="0">
                  <a:latin typeface="Book Antiqua" pitchFamily="18" charset="0"/>
                </a:rPr>
                <a:t>ball.</a:t>
              </a:r>
            </a:p>
          </p:txBody>
        </p:sp>
      </p:grpSp>
      <p:grpSp>
        <p:nvGrpSpPr>
          <p:cNvPr id="26" name="Group 25"/>
          <p:cNvGrpSpPr/>
          <p:nvPr/>
        </p:nvGrpSpPr>
        <p:grpSpPr>
          <a:xfrm>
            <a:off x="3536950" y="4489450"/>
            <a:ext cx="5181600" cy="609600"/>
            <a:chOff x="833614" y="3069082"/>
            <a:chExt cx="5181600" cy="609600"/>
          </a:xfrm>
        </p:grpSpPr>
        <p:sp>
          <p:nvSpPr>
            <p:cNvPr id="27" name="Rounded Rectangle 26"/>
            <p:cNvSpPr/>
            <p:nvPr/>
          </p:nvSpPr>
          <p:spPr>
            <a:xfrm>
              <a:off x="833614" y="3069082"/>
              <a:ext cx="5181600" cy="609600"/>
            </a:xfrm>
            <a:prstGeom prst="roundRect">
              <a:avLst/>
            </a:prstGeom>
            <a:solidFill>
              <a:schemeClr val="bg1">
                <a:alpha val="87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33614" y="3081495"/>
              <a:ext cx="5181600" cy="584775"/>
            </a:xfrm>
            <a:prstGeom prst="rect">
              <a:avLst/>
            </a:prstGeom>
          </p:spPr>
          <p:txBody>
            <a:bodyPr wrap="square">
              <a:spAutoFit/>
            </a:bodyPr>
            <a:lstStyle/>
            <a:p>
              <a:pPr marL="233363" indent="-233363"/>
              <a:r>
                <a:rPr lang="en-US" sz="1600" b="1" dirty="0">
                  <a:latin typeface="Book Antiqua" pitchFamily="18" charset="0"/>
                </a:rPr>
                <a:t>4. Hence, it is easier to stop a tennis ball than a cricket ball </a:t>
              </a:r>
              <a:r>
                <a:rPr lang="en-US" sz="1600" b="1" dirty="0" smtClean="0">
                  <a:latin typeface="Book Antiqua" pitchFamily="18" charset="0"/>
                </a:rPr>
                <a:t>moving </a:t>
              </a:r>
              <a:r>
                <a:rPr lang="en-US" sz="1600" b="1" dirty="0">
                  <a:latin typeface="Book Antiqua" pitchFamily="18" charset="0"/>
                </a:rPr>
                <a:t>with same velocity.</a:t>
              </a:r>
            </a:p>
          </p:txBody>
        </p:sp>
      </p:grpSp>
      <p:grpSp>
        <p:nvGrpSpPr>
          <p:cNvPr id="10" name="Group 9"/>
          <p:cNvGrpSpPr/>
          <p:nvPr/>
        </p:nvGrpSpPr>
        <p:grpSpPr>
          <a:xfrm>
            <a:off x="2667000" y="1813024"/>
            <a:ext cx="2146302" cy="755452"/>
            <a:chOff x="4707221" y="-595580"/>
            <a:chExt cx="2233334" cy="755452"/>
          </a:xfrm>
        </p:grpSpPr>
        <p:sp>
          <p:nvSpPr>
            <p:cNvPr id="11" name="Rounded Rectangular Callout 10"/>
            <p:cNvSpPr/>
            <p:nvPr/>
          </p:nvSpPr>
          <p:spPr>
            <a:xfrm>
              <a:off x="4707221" y="-595580"/>
              <a:ext cx="2233333" cy="755452"/>
            </a:xfrm>
            <a:prstGeom prst="wedgeRoundRectCallout">
              <a:avLst>
                <a:gd name="adj1" fmla="val 58527"/>
                <a:gd name="adj2" fmla="val -115115"/>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12" name="TextBox 11"/>
            <p:cNvSpPr txBox="1"/>
            <p:nvPr/>
          </p:nvSpPr>
          <p:spPr>
            <a:xfrm>
              <a:off x="4779167" y="-513555"/>
              <a:ext cx="2161388" cy="584775"/>
            </a:xfrm>
            <a:prstGeom prst="rect">
              <a:avLst/>
            </a:prstGeom>
            <a:noFill/>
          </p:spPr>
          <p:txBody>
            <a:bodyPr wrap="square" rtlCol="0">
              <a:spAutoFit/>
            </a:bodyPr>
            <a:lstStyle/>
            <a:p>
              <a:pPr>
                <a:defRPr/>
              </a:pPr>
              <a:r>
                <a:rPr lang="en-US" sz="1600" b="1" kern="0" dirty="0">
                  <a:latin typeface="Book Antiqua" pitchFamily="18" charset="0"/>
                </a:rPr>
                <a:t>Mass is less hence momentum is less</a:t>
              </a:r>
            </a:p>
          </p:txBody>
        </p:sp>
      </p:grpSp>
      <p:grpSp>
        <p:nvGrpSpPr>
          <p:cNvPr id="13" name="Group 12"/>
          <p:cNvGrpSpPr/>
          <p:nvPr/>
        </p:nvGrpSpPr>
        <p:grpSpPr>
          <a:xfrm>
            <a:off x="4409115" y="2236581"/>
            <a:ext cx="2146302" cy="755452"/>
            <a:chOff x="4707221" y="-595580"/>
            <a:chExt cx="2233334" cy="755452"/>
          </a:xfrm>
        </p:grpSpPr>
        <p:sp>
          <p:nvSpPr>
            <p:cNvPr id="14" name="Rounded Rectangular Callout 13"/>
            <p:cNvSpPr/>
            <p:nvPr/>
          </p:nvSpPr>
          <p:spPr>
            <a:xfrm>
              <a:off x="4707221" y="-595580"/>
              <a:ext cx="2233333" cy="755452"/>
            </a:xfrm>
            <a:prstGeom prst="wedgeRoundRectCallout">
              <a:avLst>
                <a:gd name="adj1" fmla="val 57041"/>
                <a:gd name="adj2" fmla="val -141857"/>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15" name="TextBox 14"/>
            <p:cNvSpPr txBox="1"/>
            <p:nvPr/>
          </p:nvSpPr>
          <p:spPr>
            <a:xfrm>
              <a:off x="4779167" y="-513555"/>
              <a:ext cx="2161388" cy="584775"/>
            </a:xfrm>
            <a:prstGeom prst="rect">
              <a:avLst/>
            </a:prstGeom>
            <a:noFill/>
          </p:spPr>
          <p:txBody>
            <a:bodyPr wrap="square" rtlCol="0">
              <a:spAutoFit/>
            </a:bodyPr>
            <a:lstStyle/>
            <a:p>
              <a:pPr>
                <a:defRPr/>
              </a:pPr>
              <a:r>
                <a:rPr lang="en-US" sz="1600" b="1" kern="0" dirty="0">
                  <a:latin typeface="Book Antiqua" pitchFamily="18" charset="0"/>
                </a:rPr>
                <a:t>Mass is </a:t>
              </a:r>
              <a:r>
                <a:rPr lang="en-US" sz="1600" b="1" kern="0" dirty="0" smtClean="0">
                  <a:latin typeface="Book Antiqua" pitchFamily="18" charset="0"/>
                </a:rPr>
                <a:t>more </a:t>
              </a:r>
              <a:r>
                <a:rPr lang="en-US" sz="1600" b="1" kern="0" dirty="0">
                  <a:latin typeface="Book Antiqua" pitchFamily="18" charset="0"/>
                </a:rPr>
                <a:t>hence momentum is </a:t>
              </a:r>
              <a:r>
                <a:rPr lang="en-US" sz="1600" b="1" kern="0" dirty="0" smtClean="0">
                  <a:latin typeface="Book Antiqua" pitchFamily="18" charset="0"/>
                </a:rPr>
                <a:t>more</a:t>
              </a:r>
              <a:endParaRPr lang="en-US" sz="1600" b="1" kern="0" dirty="0">
                <a:latin typeface="Book Antiqua" pitchFamily="18" charset="0"/>
              </a:endParaRPr>
            </a:p>
          </p:txBody>
        </p:sp>
      </p:grpSp>
    </p:spTree>
    <p:extLst>
      <p:ext uri="{BB962C8B-B14F-4D97-AF65-F5344CB8AC3E}">
        <p14:creationId xmlns:p14="http://schemas.microsoft.com/office/powerpoint/2010/main" val="312441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anim calcmode="lin" valueType="num">
                                      <p:cBhvr>
                                        <p:cTn id="19" dur="1000" fill="hold"/>
                                        <p:tgtEl>
                                          <p:spTgt spid="2050"/>
                                        </p:tgtEl>
                                        <p:attrNameLst>
                                          <p:attrName>ppt_x</p:attrName>
                                        </p:attrNameLst>
                                      </p:cBhvr>
                                      <p:tavLst>
                                        <p:tav tm="0">
                                          <p:val>
                                            <p:strVal val="#ppt_x"/>
                                          </p:val>
                                        </p:tav>
                                        <p:tav tm="100000">
                                          <p:val>
                                            <p:strVal val="#ppt_x"/>
                                          </p:val>
                                        </p:tav>
                                      </p:tavLst>
                                    </p:anim>
                                    <p:anim calcmode="lin" valueType="num">
                                      <p:cBhvr>
                                        <p:cTn id="20" dur="1000" fill="hold"/>
                                        <p:tgtEl>
                                          <p:spTgt spid="2050"/>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animEffect transition="in" filter="fade">
                                      <p:cBhvr>
                                        <p:cTn id="29" dur="1000"/>
                                        <p:tgtEl>
                                          <p:spTgt spid="2051"/>
                                        </p:tgtEl>
                                      </p:cBhvr>
                                    </p:animEffect>
                                    <p:anim calcmode="lin" valueType="num">
                                      <p:cBhvr>
                                        <p:cTn id="30" dur="1000" fill="hold"/>
                                        <p:tgtEl>
                                          <p:spTgt spid="2051"/>
                                        </p:tgtEl>
                                        <p:attrNameLst>
                                          <p:attrName>ppt_x</p:attrName>
                                        </p:attrNameLst>
                                      </p:cBhvr>
                                      <p:tavLst>
                                        <p:tav tm="0">
                                          <p:val>
                                            <p:strVal val="#ppt_x"/>
                                          </p:val>
                                        </p:tav>
                                        <p:tav tm="100000">
                                          <p:val>
                                            <p:strVal val="#ppt_x"/>
                                          </p:val>
                                        </p:tav>
                                      </p:tavLst>
                                    </p:anim>
                                    <p:anim calcmode="lin" valueType="num">
                                      <p:cBhvr>
                                        <p:cTn id="31" dur="1000" fill="hold"/>
                                        <p:tgtEl>
                                          <p:spTgt spid="2051"/>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6" presetClass="entr" presetSubtype="2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arn(inVertical)">
                                      <p:cBhvr>
                                        <p:cTn id="35" dur="500"/>
                                        <p:tgtEl>
                                          <p:spTgt spid="8"/>
                                        </p:tgtEl>
                                      </p:cBhvr>
                                    </p:animEffect>
                                  </p:childTnLst>
                                </p:cTn>
                              </p:par>
                              <p:par>
                                <p:cTn id="36" presetID="16" presetClass="entr" presetSubtype="21" fill="hold" nodeType="withEffect">
                                  <p:stCondLst>
                                    <p:cond delay="500"/>
                                  </p:stCondLst>
                                  <p:childTnLst>
                                    <p:set>
                                      <p:cBhvr>
                                        <p:cTn id="37" dur="1" fill="hold">
                                          <p:stCondLst>
                                            <p:cond delay="0"/>
                                          </p:stCondLst>
                                        </p:cTn>
                                        <p:tgtEl>
                                          <p:spTgt spid="10"/>
                                        </p:tgtEl>
                                        <p:attrNameLst>
                                          <p:attrName>style.visibility</p:attrName>
                                        </p:attrNameLst>
                                      </p:cBhvr>
                                      <p:to>
                                        <p:strVal val="visible"/>
                                      </p:to>
                                    </p:set>
                                    <p:animEffect transition="in" filter="barn(inVertic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6" presetClass="entr" presetSubtype="21" fill="hold" nodeType="withEffect">
                                  <p:stCondLst>
                                    <p:cond delay="50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1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1"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1"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additive="base">
                                        <p:cTn id="66" dur="500" fill="hold"/>
                                        <p:tgtEl>
                                          <p:spTgt spid="23"/>
                                        </p:tgtEl>
                                        <p:attrNameLst>
                                          <p:attrName>ppt_x</p:attrName>
                                        </p:attrNameLst>
                                      </p:cBhvr>
                                      <p:tavLst>
                                        <p:tav tm="0">
                                          <p:val>
                                            <p:strVal val="#ppt_x"/>
                                          </p:val>
                                        </p:tav>
                                        <p:tav tm="100000">
                                          <p:val>
                                            <p:strVal val="#ppt_x"/>
                                          </p:val>
                                        </p:tav>
                                      </p:tavLst>
                                    </p:anim>
                                    <p:anim calcmode="lin" valueType="num">
                                      <p:cBhvr additive="base">
                                        <p:cTn id="67"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1" fill="hold" nodeType="click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ppt_x"/>
                                          </p:val>
                                        </p:tav>
                                        <p:tav tm="100000">
                                          <p:val>
                                            <p:strVal val="#ppt_x"/>
                                          </p:val>
                                        </p:tav>
                                      </p:tavLst>
                                    </p:anim>
                                    <p:anim calcmode="lin" valueType="num">
                                      <p:cBhvr additive="base">
                                        <p:cTn id="73"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609600" y="2190750"/>
            <a:ext cx="690562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defTabSz="685460"/>
            <a:r>
              <a:rPr lang="en-US" sz="3600" dirty="0" smtClean="0">
                <a:solidFill>
                  <a:srgbClr val="034EA2"/>
                </a:solidFill>
                <a:latin typeface="Bookman Old Style" pitchFamily="18" charset="0"/>
              </a:rPr>
              <a:t>LAWS OF MOTION</a:t>
            </a:r>
            <a:endParaRPr lang="en-US" sz="3600" dirty="0">
              <a:solidFill>
                <a:srgbClr val="034EA2"/>
              </a:solidFill>
              <a:latin typeface="Bookman Old Style" pitchFamily="18" charset="0"/>
            </a:endParaRPr>
          </a:p>
        </p:txBody>
      </p:sp>
      <p:sp>
        <p:nvSpPr>
          <p:cNvPr id="6" name="Title 7"/>
          <p:cNvSpPr txBox="1">
            <a:spLocks/>
          </p:cNvSpPr>
          <p:nvPr/>
        </p:nvSpPr>
        <p:spPr bwMode="auto">
          <a:xfrm>
            <a:off x="685800" y="2868613"/>
            <a:ext cx="4419600"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713" indent="-342713" defTabSz="685460">
              <a:buFont typeface="Arial" pitchFamily="34" charset="0"/>
              <a:buChar char="•"/>
            </a:pPr>
            <a:r>
              <a:rPr lang="en-US" altLang="en-US" sz="2000" dirty="0" smtClean="0">
                <a:solidFill>
                  <a:srgbClr val="FF6600"/>
                </a:solidFill>
                <a:latin typeface="Bookman Old Style" pitchFamily="18" charset="0"/>
              </a:rPr>
              <a:t>Newton’s 2</a:t>
            </a:r>
            <a:r>
              <a:rPr lang="en-US" altLang="en-US" sz="2000" baseline="30000" dirty="0" smtClean="0">
                <a:solidFill>
                  <a:srgbClr val="FF6600"/>
                </a:solidFill>
                <a:latin typeface="Bookman Old Style" pitchFamily="18" charset="0"/>
              </a:rPr>
              <a:t>nd</a:t>
            </a:r>
            <a:r>
              <a:rPr lang="en-US" altLang="en-US" sz="2000" dirty="0" smtClean="0">
                <a:solidFill>
                  <a:srgbClr val="FF6600"/>
                </a:solidFill>
                <a:latin typeface="Bookman Old Style" pitchFamily="18" charset="0"/>
              </a:rPr>
              <a:t> Law of motion</a:t>
            </a:r>
          </a:p>
          <a:p>
            <a:pPr marL="342713" indent="-342713" defTabSz="685460">
              <a:buFont typeface="Arial" pitchFamily="34" charset="0"/>
              <a:buChar char="•"/>
            </a:pPr>
            <a:r>
              <a:rPr lang="en-US" altLang="en-US" sz="2000" dirty="0" smtClean="0">
                <a:solidFill>
                  <a:srgbClr val="FF6600"/>
                </a:solidFill>
                <a:latin typeface="Bookman Old Style" pitchFamily="18" charset="0"/>
              </a:rPr>
              <a:t>Mathematical formulation</a:t>
            </a:r>
          </a:p>
        </p:txBody>
      </p:sp>
    </p:spTree>
    <p:extLst>
      <p:ext uri="{BB962C8B-B14F-4D97-AF65-F5344CB8AC3E}">
        <p14:creationId xmlns:p14="http://schemas.microsoft.com/office/powerpoint/2010/main" val="3122174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D:\d drive\MJ WORK\Pooja mam (physics)\ICSE (VIII) Physics\New work\03 -Force and Pressure\Raw\ui_background.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19050"/>
            <a:ext cx="9163050" cy="51625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 descr="\\192.168.1.34\mt_school\2016_17\04_ICSE BOARD\TAT\VIII_STD\Physics\Heat\Heat\Raw file\bike-rider.gif"/>
          <p:cNvPicPr>
            <a:picLocks noChangeAspect="1" noChangeArrowheads="1" noCrop="1"/>
          </p:cNvPicPr>
          <p:nvPr/>
        </p:nvPicPr>
        <p:blipFill>
          <a:blip r:embed="rId3" cstate="email">
            <a:extLst>
              <a:ext uri="{28A0092B-C50C-407E-A947-70E740481C1C}">
                <a14:useLocalDpi xmlns:a14="http://schemas.microsoft.com/office/drawing/2010/main"/>
              </a:ext>
            </a:extLst>
          </a:blip>
          <a:srcRect/>
          <a:stretch>
            <a:fillRect/>
          </a:stretch>
        </p:blipFill>
        <p:spPr bwMode="auto">
          <a:xfrm rot="21300327" flipH="1">
            <a:off x="7123663" y="2729620"/>
            <a:ext cx="1542365" cy="13991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76027" y="2647950"/>
            <a:ext cx="1665461" cy="153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descr="C:\Users\200113\Desktop\STB IXth 17-18\94d71dd0.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6925202" y="1581150"/>
            <a:ext cx="355115" cy="44105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Users\200113\Desktop\STB IXth 17-18\car.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52027" y="1753686"/>
            <a:ext cx="30480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Users\201084\Desktop\U;bbbvvvntitled-1.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959321" y="2166912"/>
            <a:ext cx="548640" cy="52352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Users\201084\Desktop\U;bbbvvvntitled-1.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7791452" y="2166912"/>
            <a:ext cx="548640" cy="52352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09800" y="2718613"/>
            <a:ext cx="1665461" cy="1536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890081" y="1149480"/>
            <a:ext cx="351378" cy="368990"/>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A</a:t>
            </a:r>
            <a:endParaRPr lang="en-US" b="1" dirty="0">
              <a:latin typeface="Arial" panose="020B0604020202020204" pitchFamily="34" charset="0"/>
              <a:cs typeface="Arial" panose="020B0604020202020204" pitchFamily="34" charset="0"/>
            </a:endParaRPr>
          </a:p>
        </p:txBody>
      </p:sp>
      <p:sp>
        <p:nvSpPr>
          <p:cNvPr id="77" name="TextBox 76"/>
          <p:cNvSpPr txBox="1"/>
          <p:nvPr/>
        </p:nvSpPr>
        <p:spPr>
          <a:xfrm>
            <a:off x="2034110" y="1149480"/>
            <a:ext cx="351378" cy="368990"/>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B</a:t>
            </a:r>
            <a:endParaRPr lang="en-US" b="1" dirty="0">
              <a:latin typeface="Arial" panose="020B0604020202020204" pitchFamily="34" charset="0"/>
              <a:cs typeface="Arial" panose="020B0604020202020204" pitchFamily="34" charset="0"/>
            </a:endParaRPr>
          </a:p>
        </p:txBody>
      </p:sp>
      <p:sp>
        <p:nvSpPr>
          <p:cNvPr id="78" name="TextBox 77"/>
          <p:cNvSpPr txBox="1"/>
          <p:nvPr/>
        </p:nvSpPr>
        <p:spPr>
          <a:xfrm>
            <a:off x="7678486" y="1440760"/>
            <a:ext cx="774571" cy="368990"/>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0 m/s</a:t>
            </a:r>
            <a:endParaRPr lang="en-US" b="1" dirty="0">
              <a:latin typeface="Arial" panose="020B0604020202020204" pitchFamily="34" charset="0"/>
              <a:cs typeface="Arial" panose="020B0604020202020204" pitchFamily="34" charset="0"/>
            </a:endParaRPr>
          </a:p>
        </p:txBody>
      </p:sp>
      <p:sp>
        <p:nvSpPr>
          <p:cNvPr id="79" name="TextBox 78"/>
          <p:cNvSpPr txBox="1"/>
          <p:nvPr/>
        </p:nvSpPr>
        <p:spPr>
          <a:xfrm>
            <a:off x="1758394" y="1440760"/>
            <a:ext cx="902811" cy="368990"/>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50 m/s</a:t>
            </a:r>
            <a:endParaRPr lang="en-US" b="1" dirty="0">
              <a:latin typeface="Arial" panose="020B0604020202020204" pitchFamily="34" charset="0"/>
              <a:cs typeface="Arial" panose="020B0604020202020204" pitchFamily="34" charset="0"/>
            </a:endParaRPr>
          </a:p>
        </p:txBody>
      </p:sp>
      <p:sp>
        <p:nvSpPr>
          <p:cNvPr id="80" name="TextBox 79"/>
          <p:cNvSpPr txBox="1"/>
          <p:nvPr/>
        </p:nvSpPr>
        <p:spPr>
          <a:xfrm>
            <a:off x="7971424" y="4178844"/>
            <a:ext cx="351378" cy="368990"/>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A</a:t>
            </a:r>
            <a:endParaRPr lang="en-US" b="1" dirty="0">
              <a:latin typeface="Arial" panose="020B0604020202020204" pitchFamily="34" charset="0"/>
              <a:cs typeface="Arial" panose="020B0604020202020204" pitchFamily="34" charset="0"/>
            </a:endParaRPr>
          </a:p>
        </p:txBody>
      </p:sp>
      <p:sp>
        <p:nvSpPr>
          <p:cNvPr id="81" name="TextBox 80"/>
          <p:cNvSpPr txBox="1"/>
          <p:nvPr/>
        </p:nvSpPr>
        <p:spPr>
          <a:xfrm>
            <a:off x="1886853" y="4178844"/>
            <a:ext cx="351378" cy="368990"/>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B</a:t>
            </a:r>
            <a:endParaRPr lang="en-US" b="1" dirty="0">
              <a:latin typeface="Arial" panose="020B0604020202020204" pitchFamily="34" charset="0"/>
              <a:cs typeface="Arial" panose="020B0604020202020204" pitchFamily="34" charset="0"/>
            </a:endParaRPr>
          </a:p>
        </p:txBody>
      </p:sp>
      <p:sp>
        <p:nvSpPr>
          <p:cNvPr id="82" name="TextBox 81"/>
          <p:cNvSpPr txBox="1"/>
          <p:nvPr/>
        </p:nvSpPr>
        <p:spPr>
          <a:xfrm>
            <a:off x="7759829" y="4470124"/>
            <a:ext cx="774571" cy="368990"/>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0 m/s</a:t>
            </a:r>
            <a:endParaRPr lang="en-US" b="1" dirty="0">
              <a:latin typeface="Arial" panose="020B0604020202020204" pitchFamily="34" charset="0"/>
              <a:cs typeface="Arial" panose="020B0604020202020204" pitchFamily="34" charset="0"/>
            </a:endParaRPr>
          </a:p>
        </p:txBody>
      </p:sp>
      <p:sp>
        <p:nvSpPr>
          <p:cNvPr id="83" name="TextBox 82"/>
          <p:cNvSpPr txBox="1"/>
          <p:nvPr/>
        </p:nvSpPr>
        <p:spPr>
          <a:xfrm>
            <a:off x="1611137" y="4470124"/>
            <a:ext cx="902811" cy="368990"/>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50 m/s</a:t>
            </a:r>
            <a:endParaRPr lang="en-US" b="1" dirty="0">
              <a:latin typeface="Arial" panose="020B0604020202020204" pitchFamily="34" charset="0"/>
              <a:cs typeface="Arial" panose="020B0604020202020204" pitchFamily="34" charset="0"/>
            </a:endParaRPr>
          </a:p>
        </p:txBody>
      </p:sp>
      <p:grpSp>
        <p:nvGrpSpPr>
          <p:cNvPr id="84" name="Group 83"/>
          <p:cNvGrpSpPr/>
          <p:nvPr/>
        </p:nvGrpSpPr>
        <p:grpSpPr>
          <a:xfrm>
            <a:off x="225250" y="1440760"/>
            <a:ext cx="2771774" cy="914400"/>
            <a:chOff x="4707221" y="-595580"/>
            <a:chExt cx="2884169" cy="914400"/>
          </a:xfrm>
        </p:grpSpPr>
        <p:sp>
          <p:nvSpPr>
            <p:cNvPr id="85" name="Rounded Rectangular Callout 84"/>
            <p:cNvSpPr/>
            <p:nvPr/>
          </p:nvSpPr>
          <p:spPr>
            <a:xfrm>
              <a:off x="4707221" y="-595580"/>
              <a:ext cx="2884169" cy="914400"/>
            </a:xfrm>
            <a:prstGeom prst="wedgeRoundRectCallout">
              <a:avLst>
                <a:gd name="adj1" fmla="val 42818"/>
                <a:gd name="adj2" fmla="val 94409"/>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86" name="TextBox 85"/>
            <p:cNvSpPr txBox="1"/>
            <p:nvPr/>
          </p:nvSpPr>
          <p:spPr>
            <a:xfrm>
              <a:off x="4809859" y="-542583"/>
              <a:ext cx="2683379" cy="830997"/>
            </a:xfrm>
            <a:prstGeom prst="rect">
              <a:avLst/>
            </a:prstGeom>
            <a:noFill/>
          </p:spPr>
          <p:txBody>
            <a:bodyPr wrap="square" rtlCol="0">
              <a:spAutoFit/>
            </a:bodyPr>
            <a:lstStyle/>
            <a:p>
              <a:pPr algn="ctr">
                <a:defRPr/>
              </a:pPr>
              <a:r>
                <a:rPr lang="en-US" sz="1600" b="1" kern="0" dirty="0">
                  <a:latin typeface="Arial" panose="020B0604020202020204" pitchFamily="34" charset="0"/>
                  <a:cs typeface="Arial" panose="020B0604020202020204" pitchFamily="34" charset="0"/>
                </a:rPr>
                <a:t>Cyclist applies force and requires </a:t>
              </a:r>
              <a:r>
                <a:rPr lang="en-US" sz="1600" b="1" kern="0" dirty="0" smtClean="0">
                  <a:latin typeface="Arial" panose="020B0604020202020204" pitchFamily="34" charset="0"/>
                  <a:cs typeface="Arial" panose="020B0604020202020204" pitchFamily="34" charset="0"/>
                </a:rPr>
                <a:t>2 </a:t>
              </a:r>
              <a:r>
                <a:rPr lang="en-US" sz="1600" b="1" kern="0" dirty="0" err="1" smtClean="0">
                  <a:latin typeface="Arial" panose="020B0604020202020204" pitchFamily="34" charset="0"/>
                  <a:cs typeface="Arial" panose="020B0604020202020204" pitchFamily="34" charset="0"/>
                </a:rPr>
                <a:t>mins</a:t>
              </a:r>
              <a:r>
                <a:rPr lang="en-US" sz="1600" b="1" kern="0" dirty="0" smtClean="0">
                  <a:latin typeface="Arial" panose="020B0604020202020204" pitchFamily="34" charset="0"/>
                  <a:cs typeface="Arial" panose="020B0604020202020204" pitchFamily="34" charset="0"/>
                </a:rPr>
                <a:t> </a:t>
              </a:r>
              <a:r>
                <a:rPr lang="en-US" sz="1600" b="1" kern="0" dirty="0">
                  <a:latin typeface="Arial" panose="020B0604020202020204" pitchFamily="34" charset="0"/>
                  <a:cs typeface="Arial" panose="020B0604020202020204" pitchFamily="34" charset="0"/>
                </a:rPr>
                <a:t>to reach from </a:t>
              </a:r>
              <a:r>
                <a:rPr lang="en-US" sz="1600" b="1" kern="0" dirty="0" smtClean="0">
                  <a:latin typeface="Arial" panose="020B0604020202020204" pitchFamily="34" charset="0"/>
                  <a:cs typeface="Arial" panose="020B0604020202020204" pitchFamily="34" charset="0"/>
                </a:rPr>
                <a:t>0 </a:t>
              </a:r>
              <a:r>
                <a:rPr lang="en-US" sz="1600" b="1" kern="0" dirty="0">
                  <a:latin typeface="Arial" panose="020B0604020202020204" pitchFamily="34" charset="0"/>
                  <a:cs typeface="Arial" panose="020B0604020202020204" pitchFamily="34" charset="0"/>
                </a:rPr>
                <a:t>m/s to 50 m/s. </a:t>
              </a:r>
            </a:p>
          </p:txBody>
        </p:sp>
      </p:grpSp>
      <p:grpSp>
        <p:nvGrpSpPr>
          <p:cNvPr id="87" name="Group 86"/>
          <p:cNvGrpSpPr/>
          <p:nvPr/>
        </p:nvGrpSpPr>
        <p:grpSpPr>
          <a:xfrm>
            <a:off x="3278180" y="276978"/>
            <a:ext cx="3193495" cy="1353382"/>
            <a:chOff x="4707221" y="-540162"/>
            <a:chExt cx="3322991" cy="1353382"/>
          </a:xfrm>
        </p:grpSpPr>
        <p:sp>
          <p:nvSpPr>
            <p:cNvPr id="88" name="Rounded Rectangular Callout 87"/>
            <p:cNvSpPr/>
            <p:nvPr/>
          </p:nvSpPr>
          <p:spPr>
            <a:xfrm>
              <a:off x="4707221" y="-540162"/>
              <a:ext cx="3322991" cy="1108364"/>
            </a:xfrm>
            <a:prstGeom prst="wedgeRoundRectCallout">
              <a:avLst>
                <a:gd name="adj1" fmla="val -45809"/>
                <a:gd name="adj2" fmla="val 76551"/>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89" name="TextBox 88"/>
            <p:cNvSpPr txBox="1"/>
            <p:nvPr/>
          </p:nvSpPr>
          <p:spPr>
            <a:xfrm>
              <a:off x="4727549" y="-510219"/>
              <a:ext cx="3299608" cy="1323439"/>
            </a:xfrm>
            <a:prstGeom prst="rect">
              <a:avLst/>
            </a:prstGeom>
            <a:noFill/>
          </p:spPr>
          <p:txBody>
            <a:bodyPr wrap="square" rtlCol="0">
              <a:spAutoFit/>
            </a:bodyPr>
            <a:lstStyle/>
            <a:p>
              <a:pPr algn="ctr">
                <a:defRPr/>
              </a:pPr>
              <a:r>
                <a:rPr lang="en-US" sz="1600" b="1" kern="0" dirty="0">
                  <a:latin typeface="Arial" panose="020B0604020202020204" pitchFamily="34" charset="0"/>
                  <a:cs typeface="Arial" panose="020B0604020202020204" pitchFamily="34" charset="0"/>
                </a:rPr>
                <a:t>But a car requires only 30 sec to reach from 0 m/s to 50 m/s. Because the engine of the car exerts a strong force. </a:t>
              </a:r>
            </a:p>
          </p:txBody>
        </p:sp>
      </p:grpSp>
      <p:sp>
        <p:nvSpPr>
          <p:cNvPr id="90" name="Rectangle 89"/>
          <p:cNvSpPr/>
          <p:nvPr/>
        </p:nvSpPr>
        <p:spPr>
          <a:xfrm>
            <a:off x="4460898" y="2114550"/>
            <a:ext cx="4454502" cy="646331"/>
          </a:xfrm>
          <a:prstGeom prst="rect">
            <a:avLst/>
          </a:prstGeom>
          <a:noFill/>
        </p:spPr>
        <p:txBody>
          <a:bodyPr wrap="square" rtlCol="0">
            <a:spAutoFit/>
          </a:bodyPr>
          <a:lstStyle/>
          <a:p>
            <a:pPr algn="ctr"/>
            <a:r>
              <a:rPr lang="en-US" b="1" dirty="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Hence higher the force, faster will be the change in </a:t>
            </a:r>
            <a:r>
              <a:rPr lang="en-US" b="1" dirty="0" smtClean="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velocity.</a:t>
            </a:r>
            <a:endParaRPr lang="en-US" b="1" dirty="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25" name="Rectangle 24" hidden="1"/>
          <p:cNvSpPr/>
          <p:nvPr/>
        </p:nvSpPr>
        <p:spPr>
          <a:xfrm>
            <a:off x="4458938" y="2121488"/>
            <a:ext cx="4454502" cy="646331"/>
          </a:xfrm>
          <a:prstGeom prst="rect">
            <a:avLst/>
          </a:prstGeom>
          <a:noFill/>
        </p:spPr>
        <p:txBody>
          <a:bodyPr wrap="square" rtlCol="0">
            <a:spAutoFit/>
          </a:bodyPr>
          <a:lstStyle/>
          <a:p>
            <a:pPr algn="ctr"/>
            <a:r>
              <a:rPr lang="en-US" b="1" dirty="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Hence higher the force, faster will be the change in </a:t>
            </a:r>
            <a:r>
              <a:rPr lang="en-US" b="1" dirty="0" smtClean="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momentum.</a:t>
            </a:r>
            <a:endParaRPr lang="en-US" b="1" dirty="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03642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42"/>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35" presetClass="path" presetSubtype="0" fill="hold" nodeType="withEffect">
                                      <p:stCondLst>
                                        <p:cond delay="0"/>
                                      </p:stCondLst>
                                      <p:childTnLst>
                                        <p:animMotion origin="layout" path="M -0.06181 0.01111 L -0.53837 0.01697 " pathEditMode="fixed" rAng="0" ptsTypes="AA">
                                          <p:cBhvr>
                                            <p:cTn id="23" dur="3000" fill="hold"/>
                                            <p:tgtEl>
                                              <p:spTgt spid="41"/>
                                            </p:tgtEl>
                                            <p:attrNameLst>
                                              <p:attrName>ppt_x</p:attrName>
                                              <p:attrName>ppt_y</p:attrName>
                                            </p:attrNameLst>
                                          </p:cBhvr>
                                          <p:rCtr x="-23837" y="278"/>
                                        </p:animMotion>
                                      </p:childTnLst>
                                    </p:cTn>
                                  </p:par>
                                </p:childTnLst>
                              </p:cTn>
                            </p:par>
                            <p:par>
                              <p:cTn id="24" fill="hold">
                                <p:stCondLst>
                                  <p:cond delay="3000"/>
                                </p:stCondLst>
                                <p:childTnLst>
                                  <p:par>
                                    <p:cTn id="25" presetID="1"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par>
                              <p:cTn id="27" fill="hold">
                                <p:stCondLst>
                                  <p:cond delay="3000"/>
                                </p:stCondLst>
                                <p:childTnLst>
                                  <p:par>
                                    <p:cTn id="28" presetID="1" presetClass="exit" presetSubtype="0" fill="hold" nodeType="afterEffect">
                                      <p:stCondLst>
                                        <p:cond delay="0"/>
                                      </p:stCondLst>
                                      <p:childTnLst>
                                        <p:set>
                                          <p:cBhvr>
                                            <p:cTn id="29" dur="1" fill="hold">
                                              <p:stCondLst>
                                                <p:cond delay="0"/>
                                              </p:stCondLst>
                                            </p:cTn>
                                            <p:tgtEl>
                                              <p:spTgt spid="41"/>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6" presetClass="entr" presetSubtype="21"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barn(inVertical)">
                                          <p:cBhvr>
                                            <p:cTn id="35" dur="500"/>
                                            <p:tgtEl>
                                              <p:spTgt spid="8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8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0" presetClass="path" presetSubtype="0" fill="hold" nodeType="clickEffect">
                                      <p:stCondLst>
                                        <p:cond delay="0"/>
                                      </p:stCondLst>
                                      <p:childTnLst>
                                        <p:animMotion origin="layout" path="M 0 0 L -0.45694 0.0003 " pathEditMode="relative" ptsTypes="AA">
                                          <p:cBhvr>
                                            <p:cTn id="70" dur="1000" fill="hold"/>
                                            <p:tgtEl>
                                              <p:spTgt spid="44"/>
                                            </p:tgtEl>
                                            <p:attrNameLst>
                                              <p:attrName>ppt_x</p:attrName>
                                              <p:attrName>ppt_y</p:attrName>
                                            </p:attrNameLst>
                                          </p:cBhvr>
                                        </p:animMotion>
                                      </p:childTnLst>
                                    </p:cTn>
                                  </p:par>
                                  <p:par>
                                    <p:cTn id="71" presetID="0" presetClass="path" presetSubtype="0" fill="hold" nodeType="withEffect">
                                      <p:stCondLst>
                                        <p:cond delay="0"/>
                                      </p:stCondLst>
                                      <p:childTnLst>
                                        <p:animMotion origin="layout" path="M 0 0 L -0.45694 0.0003 " pathEditMode="relative" ptsTypes="AA">
                                          <p:cBhvr>
                                            <p:cTn id="72" dur="1000" fill="hold"/>
                                            <p:tgtEl>
                                              <p:spTgt spid="43"/>
                                            </p:tgtEl>
                                            <p:attrNameLst>
                                              <p:attrName>ppt_x</p:attrName>
                                              <p:attrName>ppt_y</p:attrName>
                                            </p:attrNameLst>
                                          </p:cBhvr>
                                        </p:animMotion>
                                      </p:childTnLst>
                                    </p:cTn>
                                  </p:par>
                                  <p:par>
                                    <p:cTn id="73" presetID="0" presetClass="path" presetSubtype="0" fill="hold" nodeType="withEffect">
                                      <p:stCondLst>
                                        <p:cond delay="0"/>
                                      </p:stCondLst>
                                      <p:childTnLst>
                                        <p:animMotion origin="layout" path="M 0 0 L -0.45694 0.0003 " pathEditMode="relative" ptsTypes="AA">
                                          <p:cBhvr>
                                            <p:cTn id="74" dur="1000" fill="hold"/>
                                            <p:tgtEl>
                                              <p:spTgt spid="46"/>
                                            </p:tgtEl>
                                            <p:attrNameLst>
                                              <p:attrName>ppt_x</p:attrName>
                                              <p:attrName>ppt_y</p:attrName>
                                            </p:attrNameLst>
                                          </p:cBhvr>
                                        </p:animMotion>
                                      </p:childTnLst>
                                    </p:cTn>
                                  </p:par>
                                  <p:par>
                                    <p:cTn id="75" presetID="0" presetClass="path" presetSubtype="0" fill="hold" nodeType="withEffect">
                                      <p:stCondLst>
                                        <p:cond delay="0"/>
                                      </p:stCondLst>
                                      <p:childTnLst>
                                        <p:animMotion origin="layout" path="M 0 0 L -0.45694 0.0003 " pathEditMode="relative" ptsTypes="AA">
                                          <p:cBhvr>
                                            <p:cTn id="76" dur="1000" fill="hold"/>
                                            <p:tgtEl>
                                              <p:spTgt spid="47"/>
                                            </p:tgtEl>
                                            <p:attrNameLst>
                                              <p:attrName>ppt_x</p:attrName>
                                              <p:attrName>ppt_y</p:attrName>
                                            </p:attrNameLst>
                                          </p:cBhvr>
                                        </p:animMotion>
                                      </p:childTnLst>
                                    </p:cTn>
                                  </p:par>
                                  <p:par>
                                    <p:cTn id="77" presetID="8" presetClass="emph" presetSubtype="0" repeatCount="2000" fill="hold" nodeType="withEffect">
                                      <p:stCondLst>
                                        <p:cond delay="0"/>
                                      </p:stCondLst>
                                      <p:childTnLst>
                                        <p:animRot by="-21600000">
                                          <p:cBhvr>
                                            <p:cTn id="78" dur="500" fill="hold"/>
                                            <p:tgtEl>
                                              <p:spTgt spid="46"/>
                                            </p:tgtEl>
                                            <p:attrNameLst>
                                              <p:attrName>r</p:attrName>
                                            </p:attrNameLst>
                                          </p:cBhvr>
                                        </p:animRot>
                                      </p:childTnLst>
                                    </p:cTn>
                                  </p:par>
                                  <p:par>
                                    <p:cTn id="79" presetID="8" presetClass="emph" presetSubtype="0" repeatCount="2000" fill="hold" nodeType="withEffect">
                                      <p:stCondLst>
                                        <p:cond delay="0"/>
                                      </p:stCondLst>
                                      <p:childTnLst>
                                        <p:animRot by="-21600000">
                                          <p:cBhvr>
                                            <p:cTn id="80" dur="500" fill="hold"/>
                                            <p:tgtEl>
                                              <p:spTgt spid="47"/>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500"/>
                                            <p:tgtEl>
                                              <p:spTgt spid="79"/>
                                            </p:tgtEl>
                                          </p:cBhvr>
                                        </p:animEffect>
                                      </p:childTnLst>
                                    </p:cTn>
                                  </p:par>
                                  <p:par>
                                    <p:cTn id="90" presetID="16" presetClass="entr" presetSubtype="21" fill="hold" nodeType="withEffect">
                                      <p:stCondLst>
                                        <p:cond delay="0"/>
                                      </p:stCondLst>
                                      <p:childTnLst>
                                        <p:set>
                                          <p:cBhvr>
                                            <p:cTn id="91" dur="1" fill="hold">
                                              <p:stCondLst>
                                                <p:cond delay="0"/>
                                              </p:stCondLst>
                                            </p:cTn>
                                            <p:tgtEl>
                                              <p:spTgt spid="87"/>
                                            </p:tgtEl>
                                            <p:attrNameLst>
                                              <p:attrName>style.visibility</p:attrName>
                                            </p:attrNameLst>
                                          </p:cBhvr>
                                          <p:to>
                                            <p:strVal val="visible"/>
                                          </p:to>
                                        </p:set>
                                        <p:animEffect transition="in" filter="barn(inVertical)">
                                          <p:cBhvr>
                                            <p:cTn id="92" dur="500"/>
                                            <p:tgtEl>
                                              <p:spTgt spid="87"/>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87"/>
                                            </p:tgtEl>
                                            <p:attrNameLst>
                                              <p:attrName>style.visibility</p:attrName>
                                            </p:attrNameLst>
                                          </p:cBhvr>
                                          <p:to>
                                            <p:strVal val="hidden"/>
                                          </p:to>
                                        </p:set>
                                      </p:childTnLst>
                                    </p:cTn>
                                  </p:par>
                                </p:childTnLst>
                              </p:cTn>
                            </p:par>
                            <p:par>
                              <p:cTn id="97" fill="hold">
                                <p:stCondLst>
                                  <p:cond delay="0"/>
                                </p:stCondLst>
                                <p:childTnLst>
                                  <p:par>
                                    <p:cTn id="98" presetID="1" presetClass="entr" presetSubtype="0" fill="hold" grpId="2" nodeType="afterEffect">
                                      <p:stCondLst>
                                        <p:cond delay="0"/>
                                      </p:stCondLst>
                                      <p:childTnLst>
                                        <p:set>
                                          <p:cBhvr>
                                            <p:cTn id="99" dur="1" fill="hold">
                                              <p:stCondLst>
                                                <p:cond delay="0"/>
                                              </p:stCondLst>
                                            </p:cTn>
                                            <p:tgtEl>
                                              <p:spTgt spid="90"/>
                                            </p:tgtEl>
                                            <p:attrNameLst>
                                              <p:attrName>style.visibility</p:attrName>
                                            </p:attrNameLst>
                                          </p:cBhvr>
                                          <p:to>
                                            <p:strVal val="visible"/>
                                          </p:to>
                                        </p:set>
                                      </p:childTnLst>
                                    </p:cTn>
                                  </p:par>
                                  <p:par>
                                    <p:cTn id="100" presetID="63" presetClass="path" presetSubtype="0" accel="10000" fill="hold" grpId="1" nodeType="withEffect" p14:presetBounceEnd="66000">
                                      <p:stCondLst>
                                        <p:cond delay="0"/>
                                      </p:stCondLst>
                                      <p:childTnLst>
                                        <p:animMotion origin="layout" path="M -0.525 4.5679E-6 L -3.61111E-6 4.5679E-6 " pathEditMode="relative" rAng="0" ptsTypes="AA" p14:bounceEnd="66000">
                                          <p:cBhvr>
                                            <p:cTn id="101" dur="500" fill="hold"/>
                                            <p:tgtEl>
                                              <p:spTgt spid="90"/>
                                            </p:tgtEl>
                                            <p:attrNameLst>
                                              <p:attrName>ppt_x</p:attrName>
                                              <p:attrName>ppt_y</p:attrName>
                                            </p:attrNameLst>
                                          </p:cBhvr>
                                          <p:rCtr x="26250" y="0"/>
                                        </p:animMotion>
                                      </p:childTnLst>
                                    </p:cTn>
                                  </p:par>
                                  <p:par>
                                    <p:cTn id="102" presetID="6" presetClass="emph" presetSubtype="0" repeatCount="3000" autoRev="1" fill="hold" grpId="0" nodeType="withEffect">
                                      <p:stCondLst>
                                        <p:cond delay="0"/>
                                      </p:stCondLst>
                                      <p:childTnLst>
                                        <p:animScale>
                                          <p:cBhvr>
                                            <p:cTn id="103" dur="500" fill="hold"/>
                                            <p:tgtEl>
                                              <p:spTgt spid="90"/>
                                            </p:tgtEl>
                                          </p:cBhvr>
                                          <p:by x="110000" y="110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3" nodeType="clickEffect">
                                      <p:stCondLst>
                                        <p:cond delay="0"/>
                                      </p:stCondLst>
                                      <p:childTnLst>
                                        <p:set>
                                          <p:cBhvr>
                                            <p:cTn id="107" dur="1" fill="hold">
                                              <p:stCondLst>
                                                <p:cond delay="0"/>
                                              </p:stCondLst>
                                            </p:cTn>
                                            <p:tgtEl>
                                              <p:spTgt spid="90"/>
                                            </p:tgtEl>
                                            <p:attrNameLst>
                                              <p:attrName>style.visibility</p:attrName>
                                            </p:attrNameLst>
                                          </p:cBhvr>
                                          <p:to>
                                            <p:strVal val="hidden"/>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p:bldP spid="81" grpId="0"/>
          <p:bldP spid="82" grpId="0"/>
          <p:bldP spid="83" grpId="0"/>
          <p:bldP spid="90" grpId="0"/>
          <p:bldP spid="90" grpId="1"/>
          <p:bldP spid="90" grpId="2"/>
          <p:bldP spid="90" grpId="3"/>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42"/>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35" presetClass="path" presetSubtype="0" fill="hold" nodeType="withEffect">
                                      <p:stCondLst>
                                        <p:cond delay="0"/>
                                      </p:stCondLst>
                                      <p:childTnLst>
                                        <p:animMotion origin="layout" path="M -0.06181 0.01111 L -0.53837 0.01697 " pathEditMode="fixed" rAng="0" ptsTypes="AA">
                                          <p:cBhvr>
                                            <p:cTn id="23" dur="3000" fill="hold"/>
                                            <p:tgtEl>
                                              <p:spTgt spid="41"/>
                                            </p:tgtEl>
                                            <p:attrNameLst>
                                              <p:attrName>ppt_x</p:attrName>
                                              <p:attrName>ppt_y</p:attrName>
                                            </p:attrNameLst>
                                          </p:cBhvr>
                                          <p:rCtr x="-23837" y="278"/>
                                        </p:animMotion>
                                      </p:childTnLst>
                                    </p:cTn>
                                  </p:par>
                                </p:childTnLst>
                              </p:cTn>
                            </p:par>
                            <p:par>
                              <p:cTn id="24" fill="hold">
                                <p:stCondLst>
                                  <p:cond delay="3000"/>
                                </p:stCondLst>
                                <p:childTnLst>
                                  <p:par>
                                    <p:cTn id="25" presetID="1"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par>
                              <p:cTn id="27" fill="hold">
                                <p:stCondLst>
                                  <p:cond delay="3000"/>
                                </p:stCondLst>
                                <p:childTnLst>
                                  <p:par>
                                    <p:cTn id="28" presetID="1" presetClass="exit" presetSubtype="0" fill="hold" nodeType="afterEffect">
                                      <p:stCondLst>
                                        <p:cond delay="0"/>
                                      </p:stCondLst>
                                      <p:childTnLst>
                                        <p:set>
                                          <p:cBhvr>
                                            <p:cTn id="29" dur="1" fill="hold">
                                              <p:stCondLst>
                                                <p:cond delay="0"/>
                                              </p:stCondLst>
                                            </p:cTn>
                                            <p:tgtEl>
                                              <p:spTgt spid="41"/>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par>
                                    <p:cTn id="33" presetID="16" presetClass="entr" presetSubtype="21" fill="hold"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barn(inVertical)">
                                          <p:cBhvr>
                                            <p:cTn id="35" dur="500"/>
                                            <p:tgtEl>
                                              <p:spTgt spid="8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8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fade">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0" presetClass="path" presetSubtype="0" fill="hold" nodeType="clickEffect">
                                      <p:stCondLst>
                                        <p:cond delay="0"/>
                                      </p:stCondLst>
                                      <p:childTnLst>
                                        <p:animMotion origin="layout" path="M 0 0 L -0.45694 0.0003 " pathEditMode="relative" ptsTypes="AA">
                                          <p:cBhvr>
                                            <p:cTn id="70" dur="1000" fill="hold"/>
                                            <p:tgtEl>
                                              <p:spTgt spid="44"/>
                                            </p:tgtEl>
                                            <p:attrNameLst>
                                              <p:attrName>ppt_x</p:attrName>
                                              <p:attrName>ppt_y</p:attrName>
                                            </p:attrNameLst>
                                          </p:cBhvr>
                                        </p:animMotion>
                                      </p:childTnLst>
                                    </p:cTn>
                                  </p:par>
                                  <p:par>
                                    <p:cTn id="71" presetID="0" presetClass="path" presetSubtype="0" fill="hold" nodeType="withEffect">
                                      <p:stCondLst>
                                        <p:cond delay="0"/>
                                      </p:stCondLst>
                                      <p:childTnLst>
                                        <p:animMotion origin="layout" path="M 0 0 L -0.45694 0.0003 " pathEditMode="relative" ptsTypes="AA">
                                          <p:cBhvr>
                                            <p:cTn id="72" dur="1000" fill="hold"/>
                                            <p:tgtEl>
                                              <p:spTgt spid="43"/>
                                            </p:tgtEl>
                                            <p:attrNameLst>
                                              <p:attrName>ppt_x</p:attrName>
                                              <p:attrName>ppt_y</p:attrName>
                                            </p:attrNameLst>
                                          </p:cBhvr>
                                        </p:animMotion>
                                      </p:childTnLst>
                                    </p:cTn>
                                  </p:par>
                                  <p:par>
                                    <p:cTn id="73" presetID="0" presetClass="path" presetSubtype="0" fill="hold" nodeType="withEffect">
                                      <p:stCondLst>
                                        <p:cond delay="0"/>
                                      </p:stCondLst>
                                      <p:childTnLst>
                                        <p:animMotion origin="layout" path="M 0 0 L -0.45694 0.0003 " pathEditMode="relative" ptsTypes="AA">
                                          <p:cBhvr>
                                            <p:cTn id="74" dur="1000" fill="hold"/>
                                            <p:tgtEl>
                                              <p:spTgt spid="46"/>
                                            </p:tgtEl>
                                            <p:attrNameLst>
                                              <p:attrName>ppt_x</p:attrName>
                                              <p:attrName>ppt_y</p:attrName>
                                            </p:attrNameLst>
                                          </p:cBhvr>
                                        </p:animMotion>
                                      </p:childTnLst>
                                    </p:cTn>
                                  </p:par>
                                  <p:par>
                                    <p:cTn id="75" presetID="0" presetClass="path" presetSubtype="0" fill="hold" nodeType="withEffect">
                                      <p:stCondLst>
                                        <p:cond delay="0"/>
                                      </p:stCondLst>
                                      <p:childTnLst>
                                        <p:animMotion origin="layout" path="M 0 0 L -0.45694 0.0003 " pathEditMode="relative" ptsTypes="AA">
                                          <p:cBhvr>
                                            <p:cTn id="76" dur="1000" fill="hold"/>
                                            <p:tgtEl>
                                              <p:spTgt spid="47"/>
                                            </p:tgtEl>
                                            <p:attrNameLst>
                                              <p:attrName>ppt_x</p:attrName>
                                              <p:attrName>ppt_y</p:attrName>
                                            </p:attrNameLst>
                                          </p:cBhvr>
                                        </p:animMotion>
                                      </p:childTnLst>
                                    </p:cTn>
                                  </p:par>
                                  <p:par>
                                    <p:cTn id="77" presetID="8" presetClass="emph" presetSubtype="0" repeatCount="2000" fill="hold" nodeType="withEffect">
                                      <p:stCondLst>
                                        <p:cond delay="0"/>
                                      </p:stCondLst>
                                      <p:childTnLst>
                                        <p:animRot by="-21600000">
                                          <p:cBhvr>
                                            <p:cTn id="78" dur="500" fill="hold"/>
                                            <p:tgtEl>
                                              <p:spTgt spid="46"/>
                                            </p:tgtEl>
                                            <p:attrNameLst>
                                              <p:attrName>r</p:attrName>
                                            </p:attrNameLst>
                                          </p:cBhvr>
                                        </p:animRot>
                                      </p:childTnLst>
                                    </p:cTn>
                                  </p:par>
                                  <p:par>
                                    <p:cTn id="79" presetID="8" presetClass="emph" presetSubtype="0" repeatCount="2000" fill="hold" nodeType="withEffect">
                                      <p:stCondLst>
                                        <p:cond delay="0"/>
                                      </p:stCondLst>
                                      <p:childTnLst>
                                        <p:animRot by="-21600000">
                                          <p:cBhvr>
                                            <p:cTn id="80" dur="500" fill="hold"/>
                                            <p:tgtEl>
                                              <p:spTgt spid="47"/>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fade">
                                          <p:cBhvr>
                                            <p:cTn id="85" dur="500"/>
                                            <p:tgtEl>
                                              <p:spTgt spid="77"/>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500"/>
                                            <p:tgtEl>
                                              <p:spTgt spid="79"/>
                                            </p:tgtEl>
                                          </p:cBhvr>
                                        </p:animEffect>
                                      </p:childTnLst>
                                    </p:cTn>
                                  </p:par>
                                  <p:par>
                                    <p:cTn id="90" presetID="16" presetClass="entr" presetSubtype="21" fill="hold" nodeType="withEffect">
                                      <p:stCondLst>
                                        <p:cond delay="0"/>
                                      </p:stCondLst>
                                      <p:childTnLst>
                                        <p:set>
                                          <p:cBhvr>
                                            <p:cTn id="91" dur="1" fill="hold">
                                              <p:stCondLst>
                                                <p:cond delay="0"/>
                                              </p:stCondLst>
                                            </p:cTn>
                                            <p:tgtEl>
                                              <p:spTgt spid="87"/>
                                            </p:tgtEl>
                                            <p:attrNameLst>
                                              <p:attrName>style.visibility</p:attrName>
                                            </p:attrNameLst>
                                          </p:cBhvr>
                                          <p:to>
                                            <p:strVal val="visible"/>
                                          </p:to>
                                        </p:set>
                                        <p:animEffect transition="in" filter="barn(inVertical)">
                                          <p:cBhvr>
                                            <p:cTn id="92" dur="500"/>
                                            <p:tgtEl>
                                              <p:spTgt spid="87"/>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87"/>
                                            </p:tgtEl>
                                            <p:attrNameLst>
                                              <p:attrName>style.visibility</p:attrName>
                                            </p:attrNameLst>
                                          </p:cBhvr>
                                          <p:to>
                                            <p:strVal val="hidden"/>
                                          </p:to>
                                        </p:set>
                                      </p:childTnLst>
                                    </p:cTn>
                                  </p:par>
                                </p:childTnLst>
                              </p:cTn>
                            </p:par>
                            <p:par>
                              <p:cTn id="97" fill="hold">
                                <p:stCondLst>
                                  <p:cond delay="0"/>
                                </p:stCondLst>
                                <p:childTnLst>
                                  <p:par>
                                    <p:cTn id="98" presetID="1" presetClass="entr" presetSubtype="0" fill="hold" grpId="2" nodeType="afterEffect">
                                      <p:stCondLst>
                                        <p:cond delay="0"/>
                                      </p:stCondLst>
                                      <p:childTnLst>
                                        <p:set>
                                          <p:cBhvr>
                                            <p:cTn id="99" dur="1" fill="hold">
                                              <p:stCondLst>
                                                <p:cond delay="0"/>
                                              </p:stCondLst>
                                            </p:cTn>
                                            <p:tgtEl>
                                              <p:spTgt spid="90"/>
                                            </p:tgtEl>
                                            <p:attrNameLst>
                                              <p:attrName>style.visibility</p:attrName>
                                            </p:attrNameLst>
                                          </p:cBhvr>
                                          <p:to>
                                            <p:strVal val="visible"/>
                                          </p:to>
                                        </p:set>
                                      </p:childTnLst>
                                    </p:cTn>
                                  </p:par>
                                  <p:par>
                                    <p:cTn id="100" presetID="63" presetClass="path" presetSubtype="0" accel="10000" fill="hold" grpId="1" nodeType="withEffect">
                                      <p:stCondLst>
                                        <p:cond delay="0"/>
                                      </p:stCondLst>
                                      <p:childTnLst>
                                        <p:animMotion origin="layout" path="M -0.525 4.5679E-6 L -3.61111E-6 4.5679E-6 " pathEditMode="relative" rAng="0" ptsTypes="AA">
                                          <p:cBhvr>
                                            <p:cTn id="101" dur="500" fill="hold"/>
                                            <p:tgtEl>
                                              <p:spTgt spid="90"/>
                                            </p:tgtEl>
                                            <p:attrNameLst>
                                              <p:attrName>ppt_x</p:attrName>
                                              <p:attrName>ppt_y</p:attrName>
                                            </p:attrNameLst>
                                          </p:cBhvr>
                                          <p:rCtr x="26250" y="0"/>
                                        </p:animMotion>
                                      </p:childTnLst>
                                    </p:cTn>
                                  </p:par>
                                  <p:par>
                                    <p:cTn id="102" presetID="6" presetClass="emph" presetSubtype="0" repeatCount="3000" autoRev="1" fill="hold" grpId="0" nodeType="withEffect">
                                      <p:stCondLst>
                                        <p:cond delay="0"/>
                                      </p:stCondLst>
                                      <p:childTnLst>
                                        <p:animScale>
                                          <p:cBhvr>
                                            <p:cTn id="103" dur="500" fill="hold"/>
                                            <p:tgtEl>
                                              <p:spTgt spid="90"/>
                                            </p:tgtEl>
                                          </p:cBhvr>
                                          <p:by x="110000" y="110000"/>
                                        </p:animScale>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3" nodeType="clickEffect">
                                      <p:stCondLst>
                                        <p:cond delay="0"/>
                                      </p:stCondLst>
                                      <p:childTnLst>
                                        <p:set>
                                          <p:cBhvr>
                                            <p:cTn id="107" dur="1" fill="hold">
                                              <p:stCondLst>
                                                <p:cond delay="0"/>
                                              </p:stCondLst>
                                            </p:cTn>
                                            <p:tgtEl>
                                              <p:spTgt spid="90"/>
                                            </p:tgtEl>
                                            <p:attrNameLst>
                                              <p:attrName>style.visibility</p:attrName>
                                            </p:attrNameLst>
                                          </p:cBhvr>
                                          <p:to>
                                            <p:strVal val="hidden"/>
                                          </p:to>
                                        </p:set>
                                      </p:childTnLst>
                                    </p:cTn>
                                  </p:par>
                                </p:childTnLst>
                              </p:cTn>
                            </p:par>
                            <p:par>
                              <p:cTn id="108" fill="hold">
                                <p:stCondLst>
                                  <p:cond delay="0"/>
                                </p:stCondLst>
                                <p:childTnLst>
                                  <p:par>
                                    <p:cTn id="109" presetID="1" presetClass="entr" presetSubtype="0" fill="hold" grpId="2" nodeType="afterEffect">
                                      <p:stCondLst>
                                        <p:cond delay="0"/>
                                      </p:stCondLst>
                                      <p:childTnLst>
                                        <p:set>
                                          <p:cBhvr>
                                            <p:cTn id="1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80" grpId="0"/>
          <p:bldP spid="81" grpId="0"/>
          <p:bldP spid="82" grpId="0"/>
          <p:bldP spid="83" grpId="0"/>
          <p:bldP spid="90" grpId="0"/>
          <p:bldP spid="90" grpId="1"/>
          <p:bldP spid="90" grpId="2"/>
          <p:bldP spid="90" grpId="3"/>
          <p:bldP spid="25" grpId="2"/>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VIII) Physics\New work\03 -Force and Pressure\Raw\WDF_1200598.png"/>
          <p:cNvPicPr>
            <a:picLocks noChangeAspect="1" noChangeArrowheads="1"/>
          </p:cNvPicPr>
          <p:nvPr/>
        </p:nvPicPr>
        <p:blipFill>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2327910" y="262646"/>
            <a:ext cx="5015865" cy="404104"/>
          </a:xfrm>
          <a:prstGeom prst="roundRect">
            <a:avLst/>
          </a:prstGeom>
          <a:solidFill>
            <a:srgbClr val="FFFF00">
              <a:alpha val="6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4" name="Rectangle 3"/>
          <p:cNvSpPr/>
          <p:nvPr/>
        </p:nvSpPr>
        <p:spPr>
          <a:xfrm>
            <a:off x="2455379" y="295421"/>
            <a:ext cx="4675694" cy="369332"/>
          </a:xfrm>
          <a:prstGeom prst="rect">
            <a:avLst/>
          </a:prstGeom>
          <a:noFill/>
        </p:spPr>
        <p:txBody>
          <a:bodyPr wrap="square" rtlCol="0">
            <a:spAutoFit/>
          </a:bodyPr>
          <a:lstStyle/>
          <a:p>
            <a:pPr algn="ctr"/>
            <a:r>
              <a:rPr lang="en-US" b="1" dirty="0">
                <a:effectLst>
                  <a:outerShdw blurRad="50800" dist="38100" dir="5400000" algn="t" rotWithShape="0">
                    <a:prstClr val="black">
                      <a:alpha val="40000"/>
                    </a:prstClr>
                  </a:outerShdw>
                </a:effectLst>
                <a:latin typeface="Book Antiqua" pitchFamily="18" charset="0"/>
                <a:cs typeface="Aharoni" pitchFamily="2" charset="-79"/>
              </a:rPr>
              <a:t>NEWTON’S </a:t>
            </a:r>
            <a:r>
              <a:rPr lang="en-US" b="1" dirty="0" smtClean="0">
                <a:effectLst>
                  <a:outerShdw blurRad="50800" dist="38100" dir="5400000" algn="t" rotWithShape="0">
                    <a:prstClr val="black">
                      <a:alpha val="40000"/>
                    </a:prstClr>
                  </a:outerShdw>
                </a:effectLst>
                <a:latin typeface="Book Antiqua" pitchFamily="18" charset="0"/>
                <a:cs typeface="Aharoni" pitchFamily="2" charset="-79"/>
              </a:rPr>
              <a:t>SECOND </a:t>
            </a:r>
            <a:r>
              <a:rPr lang="en-US" b="1" dirty="0">
                <a:effectLst>
                  <a:outerShdw blurRad="50800" dist="38100" dir="5400000" algn="t" rotWithShape="0">
                    <a:prstClr val="black">
                      <a:alpha val="40000"/>
                    </a:prstClr>
                  </a:outerShdw>
                </a:effectLst>
                <a:latin typeface="Book Antiqua" pitchFamily="18" charset="0"/>
                <a:cs typeface="Aharoni" pitchFamily="2" charset="-79"/>
              </a:rPr>
              <a:t>LAW OF MOTION</a:t>
            </a:r>
          </a:p>
        </p:txBody>
      </p:sp>
      <p:sp>
        <p:nvSpPr>
          <p:cNvPr id="5" name="Rectangle 4"/>
          <p:cNvSpPr/>
          <p:nvPr/>
        </p:nvSpPr>
        <p:spPr>
          <a:xfrm>
            <a:off x="501650" y="785396"/>
            <a:ext cx="4679950" cy="369332"/>
          </a:xfrm>
          <a:prstGeom prst="rect">
            <a:avLst/>
          </a:prstGeom>
        </p:spPr>
        <p:txBody>
          <a:bodyPr wrap="square">
            <a:spAutoFit/>
          </a:bodyPr>
          <a:lstStyle/>
          <a:p>
            <a:r>
              <a:rPr lang="en-US" b="1" dirty="0">
                <a:solidFill>
                  <a:srgbClr val="0000CC"/>
                </a:solidFill>
                <a:latin typeface="Book Antiqua" pitchFamily="18" charset="0"/>
              </a:rPr>
              <a:t>Newton’s second law of motion </a:t>
            </a:r>
            <a:r>
              <a:rPr lang="en-US" b="1" dirty="0" smtClean="0">
                <a:solidFill>
                  <a:srgbClr val="0000CC"/>
                </a:solidFill>
                <a:latin typeface="Book Antiqua" pitchFamily="18" charset="0"/>
              </a:rPr>
              <a:t>states that:</a:t>
            </a:r>
            <a:endParaRPr lang="en-US" b="1" dirty="0">
              <a:solidFill>
                <a:srgbClr val="0000CC"/>
              </a:solidFill>
              <a:latin typeface="Book Antiqua" pitchFamily="18" charset="0"/>
            </a:endParaRPr>
          </a:p>
        </p:txBody>
      </p:sp>
      <p:grpSp>
        <p:nvGrpSpPr>
          <p:cNvPr id="6" name="Group 5"/>
          <p:cNvGrpSpPr/>
          <p:nvPr/>
        </p:nvGrpSpPr>
        <p:grpSpPr>
          <a:xfrm>
            <a:off x="501650" y="1206311"/>
            <a:ext cx="8153400" cy="755839"/>
            <a:chOff x="1592061" y="4330511"/>
            <a:chExt cx="8153400" cy="755839"/>
          </a:xfrm>
        </p:grpSpPr>
        <p:sp>
          <p:nvSpPr>
            <p:cNvPr id="7" name="Isosceles Triangle 8"/>
            <p:cNvSpPr/>
            <p:nvPr/>
          </p:nvSpPr>
          <p:spPr>
            <a:xfrm>
              <a:off x="1592061" y="4330511"/>
              <a:ext cx="8153400" cy="755839"/>
            </a:xfrm>
            <a:prstGeom prst="rec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0199" y="4393315"/>
              <a:ext cx="8145262" cy="369332"/>
            </a:xfrm>
            <a:prstGeom prst="rect">
              <a:avLst/>
            </a:prstGeom>
            <a:noFill/>
          </p:spPr>
          <p:txBody>
            <a:bodyPr wrap="square" rtlCol="0">
              <a:spAutoFit/>
            </a:bodyPr>
            <a:lstStyle/>
            <a:p>
              <a:pPr>
                <a:tabLst>
                  <a:tab pos="2684463" algn="l"/>
                </a:tabLst>
              </a:pPr>
              <a:endParaRPr lang="en-US" b="1" dirty="0">
                <a:solidFill>
                  <a:prstClr val="black"/>
                </a:solidFill>
                <a:latin typeface="Book Antiqua" pitchFamily="18" charset="0"/>
              </a:endParaRPr>
            </a:p>
          </p:txBody>
        </p:sp>
      </p:grpSp>
      <p:cxnSp>
        <p:nvCxnSpPr>
          <p:cNvPr id="14" name="Straight Connector 13"/>
          <p:cNvCxnSpPr/>
          <p:nvPr/>
        </p:nvCxnSpPr>
        <p:spPr>
          <a:xfrm>
            <a:off x="509788" y="3912215"/>
            <a:ext cx="589101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990600" y="3030589"/>
            <a:ext cx="2290008" cy="844181"/>
            <a:chOff x="457200" y="3335389"/>
            <a:chExt cx="2290008" cy="844181"/>
          </a:xfrm>
        </p:grpSpPr>
        <p:pic>
          <p:nvPicPr>
            <p:cNvPr id="16" name="Picture 3" descr="C:\Users\200113\Desktop\STB IXth 17-18\94d71dd0.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flipH="1">
              <a:off x="1495043" y="3335389"/>
              <a:ext cx="266804" cy="33137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200113\Desktop\STB IXth 17-18\ca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57200" y="3483026"/>
              <a:ext cx="2290008" cy="6965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500697" y="2266950"/>
            <a:ext cx="1293813" cy="646606"/>
            <a:chOff x="4811289" y="-537285"/>
            <a:chExt cx="1346277" cy="646606"/>
          </a:xfrm>
        </p:grpSpPr>
        <p:sp>
          <p:nvSpPr>
            <p:cNvPr id="20" name="Rounded Rectangular Callout 19"/>
            <p:cNvSpPr/>
            <p:nvPr/>
          </p:nvSpPr>
          <p:spPr>
            <a:xfrm>
              <a:off x="4811289" y="-537285"/>
              <a:ext cx="1346277" cy="646606"/>
            </a:xfrm>
            <a:prstGeom prst="wedgeRoundRectCallout">
              <a:avLst>
                <a:gd name="adj1" fmla="val 55352"/>
                <a:gd name="adj2" fmla="val 89972"/>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21" name="TextBox 20"/>
            <p:cNvSpPr txBox="1"/>
            <p:nvPr/>
          </p:nvSpPr>
          <p:spPr>
            <a:xfrm>
              <a:off x="4818812" y="-494505"/>
              <a:ext cx="1338754" cy="584775"/>
            </a:xfrm>
            <a:prstGeom prst="rect">
              <a:avLst/>
            </a:prstGeom>
            <a:noFill/>
          </p:spPr>
          <p:txBody>
            <a:bodyPr wrap="square" rtlCol="0">
              <a:spAutoFit/>
            </a:bodyPr>
            <a:lstStyle/>
            <a:p>
              <a:pPr>
                <a:defRPr/>
              </a:pPr>
              <a:r>
                <a:rPr lang="en-US" sz="1600" b="1" kern="0" dirty="0">
                  <a:latin typeface="Book Antiqua" pitchFamily="18" charset="0"/>
                </a:rPr>
                <a:t>Let the car have mass</a:t>
              </a:r>
            </a:p>
          </p:txBody>
        </p:sp>
      </p:grpSp>
      <p:sp>
        <p:nvSpPr>
          <p:cNvPr id="26" name="Rounded Rectangle 25"/>
          <p:cNvSpPr/>
          <p:nvPr/>
        </p:nvSpPr>
        <p:spPr>
          <a:xfrm>
            <a:off x="2048183" y="3431520"/>
            <a:ext cx="329184" cy="329184"/>
          </a:xfrm>
          <a:prstGeom prst="roundRect">
            <a:avLst>
              <a:gd name="adj" fmla="val 7564"/>
            </a:avLst>
          </a:prstGeom>
          <a:solidFill>
            <a:schemeClr val="bg1">
              <a:alpha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 Antiqua" pitchFamily="18" charset="0"/>
                <a:cs typeface="Narkisim" pitchFamily="34" charset="-79"/>
              </a:rPr>
              <a:t>m</a:t>
            </a:r>
          </a:p>
        </p:txBody>
      </p:sp>
      <p:sp>
        <p:nvSpPr>
          <p:cNvPr id="27" name="Rectangle 26"/>
          <p:cNvSpPr/>
          <p:nvPr/>
        </p:nvSpPr>
        <p:spPr>
          <a:xfrm>
            <a:off x="1075426" y="3937307"/>
            <a:ext cx="364202" cy="369332"/>
          </a:xfrm>
          <a:prstGeom prst="rect">
            <a:avLst/>
          </a:prstGeom>
        </p:spPr>
        <p:txBody>
          <a:bodyPr wrap="none">
            <a:spAutoFit/>
          </a:bodyPr>
          <a:lstStyle/>
          <a:p>
            <a:pPr algn="ctr"/>
            <a:r>
              <a:rPr lang="en-US" b="1" dirty="0" smtClean="0">
                <a:latin typeface="Book Antiqua" pitchFamily="18" charset="0"/>
                <a:cs typeface="Narkisim" pitchFamily="34" charset="-79"/>
              </a:rPr>
              <a:t>A</a:t>
            </a:r>
            <a:endParaRPr lang="en-US" b="1" dirty="0">
              <a:latin typeface="Book Antiqua" pitchFamily="18" charset="0"/>
              <a:cs typeface="Narkisim" pitchFamily="34" charset="-79"/>
            </a:endParaRPr>
          </a:p>
        </p:txBody>
      </p:sp>
      <p:sp>
        <p:nvSpPr>
          <p:cNvPr id="28" name="Rectangle 27"/>
          <p:cNvSpPr/>
          <p:nvPr/>
        </p:nvSpPr>
        <p:spPr>
          <a:xfrm>
            <a:off x="5757446" y="3937307"/>
            <a:ext cx="338554" cy="369332"/>
          </a:xfrm>
          <a:prstGeom prst="rect">
            <a:avLst/>
          </a:prstGeom>
        </p:spPr>
        <p:txBody>
          <a:bodyPr wrap="none">
            <a:spAutoFit/>
          </a:bodyPr>
          <a:lstStyle/>
          <a:p>
            <a:pPr algn="ctr"/>
            <a:r>
              <a:rPr lang="en-US" b="1" dirty="0" smtClean="0">
                <a:latin typeface="Book Antiqua" pitchFamily="18" charset="0"/>
                <a:cs typeface="Narkisim" pitchFamily="34" charset="-79"/>
              </a:rPr>
              <a:t>B</a:t>
            </a:r>
            <a:endParaRPr lang="en-US" b="1" dirty="0">
              <a:latin typeface="Book Antiqua" pitchFamily="18" charset="0"/>
              <a:cs typeface="Narkisim" pitchFamily="34" charset="-79"/>
            </a:endParaRPr>
          </a:p>
        </p:txBody>
      </p:sp>
      <p:grpSp>
        <p:nvGrpSpPr>
          <p:cNvPr id="30" name="Group 29"/>
          <p:cNvGrpSpPr/>
          <p:nvPr/>
        </p:nvGrpSpPr>
        <p:grpSpPr>
          <a:xfrm>
            <a:off x="2237046" y="4167485"/>
            <a:ext cx="1479551" cy="646606"/>
            <a:chOff x="4811289" y="-537285"/>
            <a:chExt cx="1539546" cy="646606"/>
          </a:xfrm>
        </p:grpSpPr>
        <p:sp>
          <p:nvSpPr>
            <p:cNvPr id="31" name="Rounded Rectangular Callout 30"/>
            <p:cNvSpPr/>
            <p:nvPr/>
          </p:nvSpPr>
          <p:spPr>
            <a:xfrm>
              <a:off x="4811289" y="-537285"/>
              <a:ext cx="1539546" cy="646606"/>
            </a:xfrm>
            <a:prstGeom prst="wedgeRoundRectCallout">
              <a:avLst>
                <a:gd name="adj1" fmla="val -94876"/>
                <a:gd name="adj2" fmla="val -13069"/>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32" name="TextBox 31"/>
            <p:cNvSpPr txBox="1"/>
            <p:nvPr/>
          </p:nvSpPr>
          <p:spPr>
            <a:xfrm>
              <a:off x="4818812" y="-494505"/>
              <a:ext cx="1532023" cy="584775"/>
            </a:xfrm>
            <a:prstGeom prst="rect">
              <a:avLst/>
            </a:prstGeom>
            <a:noFill/>
          </p:spPr>
          <p:txBody>
            <a:bodyPr wrap="square" rtlCol="0">
              <a:spAutoFit/>
            </a:bodyPr>
            <a:lstStyle/>
            <a:p>
              <a:pPr>
                <a:defRPr/>
              </a:pPr>
              <a:r>
                <a:rPr lang="en-US" sz="1600" b="1" kern="0" dirty="0">
                  <a:latin typeface="Book Antiqua" pitchFamily="18" charset="0"/>
                </a:rPr>
                <a:t>Let its initial velocity be </a:t>
              </a:r>
            </a:p>
          </p:txBody>
        </p:sp>
      </p:grpSp>
      <p:sp>
        <p:nvSpPr>
          <p:cNvPr id="33" name="Rectangle 32"/>
          <p:cNvSpPr/>
          <p:nvPr/>
        </p:nvSpPr>
        <p:spPr>
          <a:xfrm>
            <a:off x="877455" y="4167485"/>
            <a:ext cx="774571" cy="400110"/>
          </a:xfrm>
          <a:prstGeom prst="rect">
            <a:avLst/>
          </a:prstGeom>
        </p:spPr>
        <p:txBody>
          <a:bodyPr wrap="none">
            <a:spAutoFit/>
          </a:bodyPr>
          <a:lstStyle/>
          <a:p>
            <a:r>
              <a:rPr lang="en-US" sz="2000" b="1" dirty="0">
                <a:solidFill>
                  <a:srgbClr val="0000FF"/>
                </a:solidFill>
                <a:latin typeface="Times New Roman" pitchFamily="18" charset="0"/>
                <a:cs typeface="Times New Roman" pitchFamily="18" charset="0"/>
              </a:rPr>
              <a:t>u </a:t>
            </a:r>
            <a:r>
              <a:rPr lang="en-US" sz="2000" dirty="0">
                <a:solidFill>
                  <a:srgbClr val="0000FF"/>
                </a:solidFill>
                <a:latin typeface="Times New Roman" pitchFamily="18" charset="0"/>
                <a:cs typeface="Times New Roman" pitchFamily="18" charset="0"/>
              </a:rPr>
              <a:t>m/s</a:t>
            </a:r>
          </a:p>
        </p:txBody>
      </p:sp>
      <p:grpSp>
        <p:nvGrpSpPr>
          <p:cNvPr id="35" name="Group 34"/>
          <p:cNvGrpSpPr/>
          <p:nvPr/>
        </p:nvGrpSpPr>
        <p:grpSpPr>
          <a:xfrm>
            <a:off x="507927" y="2271597"/>
            <a:ext cx="1293813" cy="646606"/>
            <a:chOff x="4811289" y="-537285"/>
            <a:chExt cx="1346277" cy="646606"/>
          </a:xfrm>
        </p:grpSpPr>
        <p:sp>
          <p:nvSpPr>
            <p:cNvPr id="36" name="Rounded Rectangular Callout 35"/>
            <p:cNvSpPr/>
            <p:nvPr/>
          </p:nvSpPr>
          <p:spPr>
            <a:xfrm>
              <a:off x="4811289" y="-537285"/>
              <a:ext cx="1346277" cy="646606"/>
            </a:xfrm>
            <a:prstGeom prst="wedgeRoundRectCallout">
              <a:avLst>
                <a:gd name="adj1" fmla="val 55352"/>
                <a:gd name="adj2" fmla="val 89972"/>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37" name="TextBox 36"/>
            <p:cNvSpPr txBox="1"/>
            <p:nvPr/>
          </p:nvSpPr>
          <p:spPr>
            <a:xfrm>
              <a:off x="4818812" y="-494505"/>
              <a:ext cx="1338754" cy="584775"/>
            </a:xfrm>
            <a:prstGeom prst="rect">
              <a:avLst/>
            </a:prstGeom>
            <a:noFill/>
          </p:spPr>
          <p:txBody>
            <a:bodyPr wrap="square" rtlCol="0">
              <a:spAutoFit/>
            </a:bodyPr>
            <a:lstStyle/>
            <a:p>
              <a:pPr>
                <a:defRPr/>
              </a:pPr>
              <a:r>
                <a:rPr lang="en-US" sz="1600" b="1" kern="0" dirty="0">
                  <a:latin typeface="Book Antiqua" pitchFamily="18" charset="0"/>
                </a:rPr>
                <a:t>Let a force be applied</a:t>
              </a:r>
            </a:p>
          </p:txBody>
        </p:sp>
      </p:grpSp>
      <p:sp>
        <p:nvSpPr>
          <p:cNvPr id="38" name="Right Arrow 37"/>
          <p:cNvSpPr/>
          <p:nvPr/>
        </p:nvSpPr>
        <p:spPr>
          <a:xfrm>
            <a:off x="500697" y="3385155"/>
            <a:ext cx="465567" cy="3048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4010" y="3337500"/>
            <a:ext cx="341760" cy="400110"/>
          </a:xfrm>
          <a:prstGeom prst="rect">
            <a:avLst/>
          </a:prstGeom>
        </p:spPr>
        <p:txBody>
          <a:bodyPr wrap="none">
            <a:spAutoFit/>
          </a:bodyPr>
          <a:lstStyle/>
          <a:p>
            <a:r>
              <a:rPr lang="en-US" sz="2000" b="1" dirty="0" smtClean="0">
                <a:solidFill>
                  <a:srgbClr val="0000FF"/>
                </a:solidFill>
                <a:latin typeface="Times New Roman" pitchFamily="18" charset="0"/>
                <a:cs typeface="Times New Roman" pitchFamily="18" charset="0"/>
              </a:rPr>
              <a:t>F</a:t>
            </a:r>
            <a:endParaRPr lang="en-US" sz="1600" b="1" dirty="0">
              <a:solidFill>
                <a:srgbClr val="0000FF"/>
              </a:solidFill>
              <a:latin typeface="Times New Roman" pitchFamily="18" charset="0"/>
              <a:cs typeface="Times New Roman" pitchFamily="18" charset="0"/>
            </a:endParaRPr>
          </a:p>
        </p:txBody>
      </p:sp>
      <p:sp>
        <p:nvSpPr>
          <p:cNvPr id="39" name="Rectangle 38"/>
          <p:cNvSpPr/>
          <p:nvPr/>
        </p:nvSpPr>
        <p:spPr>
          <a:xfrm>
            <a:off x="3751061" y="3950561"/>
            <a:ext cx="269626" cy="400110"/>
          </a:xfrm>
          <a:prstGeom prst="rect">
            <a:avLst/>
          </a:prstGeom>
        </p:spPr>
        <p:txBody>
          <a:bodyPr wrap="none">
            <a:spAutoFit/>
          </a:bodyPr>
          <a:lstStyle/>
          <a:p>
            <a:pPr algn="ctr"/>
            <a:r>
              <a:rPr lang="en-US" sz="2000" b="1" dirty="0" smtClean="0">
                <a:solidFill>
                  <a:srgbClr val="3333FF"/>
                </a:solidFill>
                <a:latin typeface="Book Antiqua" pitchFamily="18" charset="0"/>
                <a:cs typeface="Narkisim" pitchFamily="34" charset="-79"/>
              </a:rPr>
              <a:t>t</a:t>
            </a:r>
            <a:endParaRPr lang="en-US" sz="2000" b="1" dirty="0">
              <a:solidFill>
                <a:srgbClr val="3333FF"/>
              </a:solidFill>
              <a:latin typeface="Book Antiqua" pitchFamily="18" charset="0"/>
              <a:cs typeface="Narkisim" pitchFamily="34" charset="-79"/>
            </a:endParaRPr>
          </a:p>
        </p:txBody>
      </p:sp>
      <p:grpSp>
        <p:nvGrpSpPr>
          <p:cNvPr id="40" name="Group 39"/>
          <p:cNvGrpSpPr/>
          <p:nvPr/>
        </p:nvGrpSpPr>
        <p:grpSpPr>
          <a:xfrm>
            <a:off x="4117975" y="4355904"/>
            <a:ext cx="1293811" cy="534386"/>
            <a:chOff x="4811289" y="-481175"/>
            <a:chExt cx="1346277" cy="534386"/>
          </a:xfrm>
        </p:grpSpPr>
        <p:sp>
          <p:nvSpPr>
            <p:cNvPr id="41" name="Rounded Rectangular Callout 40"/>
            <p:cNvSpPr/>
            <p:nvPr/>
          </p:nvSpPr>
          <p:spPr>
            <a:xfrm>
              <a:off x="4811289" y="-481175"/>
              <a:ext cx="1346277" cy="534386"/>
            </a:xfrm>
            <a:prstGeom prst="wedgeRoundRectCallout">
              <a:avLst>
                <a:gd name="adj1" fmla="val -56550"/>
                <a:gd name="adj2" fmla="val -83851"/>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42" name="TextBox 41"/>
            <p:cNvSpPr txBox="1"/>
            <p:nvPr/>
          </p:nvSpPr>
          <p:spPr>
            <a:xfrm>
              <a:off x="4883465" y="-375575"/>
              <a:ext cx="1217049" cy="338554"/>
            </a:xfrm>
            <a:prstGeom prst="rect">
              <a:avLst/>
            </a:prstGeom>
            <a:noFill/>
          </p:spPr>
          <p:txBody>
            <a:bodyPr wrap="square" rtlCol="0">
              <a:spAutoFit/>
            </a:bodyPr>
            <a:lstStyle/>
            <a:p>
              <a:pPr>
                <a:defRPr/>
              </a:pPr>
              <a:r>
                <a:rPr lang="en-US" sz="1600" b="1" kern="0" dirty="0" smtClean="0">
                  <a:latin typeface="Book Antiqua" pitchFamily="18" charset="0"/>
                </a:rPr>
                <a:t>For a time</a:t>
              </a:r>
              <a:endParaRPr lang="en-US" sz="1600" b="1" kern="0" dirty="0">
                <a:latin typeface="Book Antiqua" pitchFamily="18" charset="0"/>
              </a:endParaRPr>
            </a:p>
          </p:txBody>
        </p:sp>
      </p:grpSp>
      <p:sp>
        <p:nvSpPr>
          <p:cNvPr id="43" name="Rectangle 42"/>
          <p:cNvSpPr/>
          <p:nvPr/>
        </p:nvSpPr>
        <p:spPr>
          <a:xfrm>
            <a:off x="5539437" y="4230671"/>
            <a:ext cx="774571" cy="400110"/>
          </a:xfrm>
          <a:prstGeom prst="rect">
            <a:avLst/>
          </a:prstGeom>
        </p:spPr>
        <p:txBody>
          <a:bodyPr wrap="none">
            <a:spAutoFit/>
          </a:bodyPr>
          <a:lstStyle/>
          <a:p>
            <a:r>
              <a:rPr lang="en-US" sz="2000" b="1" dirty="0" smtClean="0">
                <a:solidFill>
                  <a:srgbClr val="0000FF"/>
                </a:solidFill>
                <a:latin typeface="Times New Roman" pitchFamily="18" charset="0"/>
                <a:cs typeface="Times New Roman" pitchFamily="18" charset="0"/>
              </a:rPr>
              <a:t>v </a:t>
            </a:r>
            <a:r>
              <a:rPr lang="en-US" sz="2000" dirty="0">
                <a:solidFill>
                  <a:srgbClr val="0000FF"/>
                </a:solidFill>
                <a:latin typeface="Times New Roman" pitchFamily="18" charset="0"/>
                <a:cs typeface="Times New Roman" pitchFamily="18" charset="0"/>
              </a:rPr>
              <a:t>m/s</a:t>
            </a:r>
          </a:p>
        </p:txBody>
      </p:sp>
      <p:grpSp>
        <p:nvGrpSpPr>
          <p:cNvPr id="44" name="Group 43"/>
          <p:cNvGrpSpPr/>
          <p:nvPr/>
        </p:nvGrpSpPr>
        <p:grpSpPr>
          <a:xfrm>
            <a:off x="6781800" y="4157464"/>
            <a:ext cx="1451354" cy="690375"/>
            <a:chOff x="4811289" y="-481176"/>
            <a:chExt cx="1510209" cy="690375"/>
          </a:xfrm>
        </p:grpSpPr>
        <p:sp>
          <p:nvSpPr>
            <p:cNvPr id="45" name="Rounded Rectangular Callout 44"/>
            <p:cNvSpPr/>
            <p:nvPr/>
          </p:nvSpPr>
          <p:spPr>
            <a:xfrm>
              <a:off x="4811289" y="-481176"/>
              <a:ext cx="1510209" cy="690375"/>
            </a:xfrm>
            <a:prstGeom prst="wedgeRoundRectCallout">
              <a:avLst>
                <a:gd name="adj1" fmla="val -85427"/>
                <a:gd name="adj2" fmla="val -9900"/>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46" name="TextBox 45"/>
            <p:cNvSpPr txBox="1"/>
            <p:nvPr/>
          </p:nvSpPr>
          <p:spPr>
            <a:xfrm>
              <a:off x="4853259" y="-419117"/>
              <a:ext cx="1438031" cy="584775"/>
            </a:xfrm>
            <a:prstGeom prst="rect">
              <a:avLst/>
            </a:prstGeom>
            <a:noFill/>
          </p:spPr>
          <p:txBody>
            <a:bodyPr wrap="square" rtlCol="0">
              <a:spAutoFit/>
            </a:bodyPr>
            <a:lstStyle/>
            <a:p>
              <a:pPr>
                <a:defRPr/>
              </a:pPr>
              <a:r>
                <a:rPr lang="en-US" sz="1600" b="1" kern="0" dirty="0">
                  <a:latin typeface="Book Antiqua" pitchFamily="18" charset="0"/>
                </a:rPr>
                <a:t>Let its final velocity be </a:t>
              </a:r>
            </a:p>
          </p:txBody>
        </p:sp>
      </p:grpSp>
      <p:sp>
        <p:nvSpPr>
          <p:cNvPr id="18" name="Rectangle 17"/>
          <p:cNvSpPr/>
          <p:nvPr/>
        </p:nvSpPr>
        <p:spPr>
          <a:xfrm>
            <a:off x="609600" y="1276350"/>
            <a:ext cx="7665528" cy="646331"/>
          </a:xfrm>
          <a:prstGeom prst="rect">
            <a:avLst/>
          </a:prstGeom>
        </p:spPr>
        <p:txBody>
          <a:bodyPr wrap="square">
            <a:spAutoFit/>
          </a:bodyPr>
          <a:lstStyle/>
          <a:p>
            <a:r>
              <a:rPr lang="en-US" b="1" dirty="0"/>
              <a:t>The second law of motion states that the rate of change of momentum of an object is proportional to the applied unbalanced force in the direction of force.</a:t>
            </a:r>
          </a:p>
        </p:txBody>
      </p:sp>
    </p:spTree>
    <p:extLst>
      <p:ext uri="{BB962C8B-B14F-4D97-AF65-F5344CB8AC3E}">
        <p14:creationId xmlns:p14="http://schemas.microsoft.com/office/powerpoint/2010/main" val="69967171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2" fill="hold" grpId="0" nodeType="withEffect" p14:presetBounceEnd="54000">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14:bounceEnd="54000">
                                          <p:cBhvr additive="base">
                                            <p:cTn id="9" dur="500" fill="hold"/>
                                            <p:tgtEl>
                                              <p:spTgt spid="3"/>
                                            </p:tgtEl>
                                            <p:attrNameLst>
                                              <p:attrName>ppt_x</p:attrName>
                                            </p:attrNameLst>
                                          </p:cBhvr>
                                          <p:tavLst>
                                            <p:tav tm="0">
                                              <p:val>
                                                <p:strVal val="1+#ppt_w/2"/>
                                              </p:val>
                                            </p:tav>
                                            <p:tav tm="100000">
                                              <p:val>
                                                <p:strVal val="#ppt_x"/>
                                              </p:val>
                                            </p:tav>
                                          </p:tavLst>
                                        </p:anim>
                                        <p:anim calcmode="lin" valueType="num" p14:bounceEnd="54000">
                                          <p:cBhvr additive="base">
                                            <p:cTn id="10" dur="500" fill="hold"/>
                                            <p:tgtEl>
                                              <p:spTgt spid="3"/>
                                            </p:tgtEl>
                                            <p:attrNameLst>
                                              <p:attrName>ppt_y</p:attrName>
                                            </p:attrNameLst>
                                          </p:cBhvr>
                                          <p:tavLst>
                                            <p:tav tm="0">
                                              <p:val>
                                                <p:strVal val="#ppt_y"/>
                                              </p:val>
                                            </p:tav>
                                            <p:tav tm="100000">
                                              <p:val>
                                                <p:strVal val="#ppt_y"/>
                                              </p:val>
                                            </p:tav>
                                          </p:tavLst>
                                        </p:anim>
                                      </p:childTnLst>
                                    </p:cTn>
                                  </p:par>
                                  <p:par>
                                    <p:cTn id="11"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12" dur="500" fill="hold"/>
                                            <p:tgtEl>
                                              <p:spTgt spid="4"/>
                                            </p:tgtEl>
                                            <p:attrNameLst>
                                              <p:attrName>ppt_x</p:attrName>
                                              <p:attrName>ppt_y</p:attrName>
                                            </p:attrNameLst>
                                          </p:cBhvr>
                                          <p:rCtr x="26250" y="0"/>
                                        </p:animMotion>
                                      </p:childTnLst>
                                    </p:cTn>
                                  </p:par>
                                  <p:par>
                                    <p:cTn id="13" presetID="6" presetClass="emph" presetSubtype="0" repeatCount="3000" autoRev="1" fill="hold" grpId="0" nodeType="withEffect">
                                      <p:stCondLst>
                                        <p:cond delay="0"/>
                                      </p:stCondLst>
                                      <p:childTnLst>
                                        <p:animScale>
                                          <p:cBhvr>
                                            <p:cTn id="14" dur="500" fill="hold"/>
                                            <p:tgtEl>
                                              <p:spTgt spid="4"/>
                                            </p:tgtEl>
                                          </p:cBhvr>
                                          <p:by x="110000" y="110000"/>
                                        </p:animScale>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14:presetBounceEnd="52000">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14:bounceEnd="52000">
                                          <p:cBhvr additive="base">
                                            <p:cTn id="24" dur="500" fill="hold"/>
                                            <p:tgtEl>
                                              <p:spTgt spid="6"/>
                                            </p:tgtEl>
                                            <p:attrNameLst>
                                              <p:attrName>ppt_x</p:attrName>
                                            </p:attrNameLst>
                                          </p:cBhvr>
                                          <p:tavLst>
                                            <p:tav tm="0">
                                              <p:val>
                                                <p:strVal val="0-#ppt_w/2"/>
                                              </p:val>
                                            </p:tav>
                                            <p:tav tm="100000">
                                              <p:val>
                                                <p:strVal val="#ppt_x"/>
                                              </p:val>
                                            </p:tav>
                                          </p:tavLst>
                                        </p:anim>
                                        <p:anim calcmode="lin" valueType="num" p14:bounceEnd="52000">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childTnLst>
                              </p:cTn>
                            </p:par>
                            <p:par>
                              <p:cTn id="41" fill="hold">
                                <p:stCondLst>
                                  <p:cond delay="500"/>
                                </p:stCondLst>
                                <p:childTnLst>
                                  <p:par>
                                    <p:cTn id="42" presetID="23" presetClass="entr" presetSubtype="32"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strVal val="4*#ppt_w"/>
                                              </p:val>
                                            </p:tav>
                                            <p:tav tm="100000">
                                              <p:val>
                                                <p:strVal val="#ppt_w"/>
                                              </p:val>
                                            </p:tav>
                                          </p:tavLst>
                                        </p:anim>
                                        <p:anim calcmode="lin" valueType="num">
                                          <p:cBhvr>
                                            <p:cTn id="45" dur="500" fill="hold"/>
                                            <p:tgtEl>
                                              <p:spTgt spid="26"/>
                                            </p:tgtEl>
                                            <p:attrNameLst>
                                              <p:attrName>ppt_h</p:attrName>
                                            </p:attrNameLst>
                                          </p:cBhvr>
                                          <p:tavLst>
                                            <p:tav tm="0">
                                              <p:val>
                                                <p:strVal val="4*#ppt_h"/>
                                              </p:val>
                                            </p:tav>
                                            <p:tav tm="100000">
                                              <p:val>
                                                <p:strVal val="#ppt_h"/>
                                              </p:val>
                                            </p:tav>
                                          </p:tavLst>
                                        </p:anim>
                                      </p:childTnLst>
                                    </p:cTn>
                                  </p:par>
                                  <p:par>
                                    <p:cTn id="46" presetID="6" presetClass="emph" presetSubtype="0" repeatCount="3000" autoRev="1" fill="hold" grpId="1" nodeType="withEffect">
                                      <p:stCondLst>
                                        <p:cond delay="0"/>
                                      </p:stCondLst>
                                      <p:childTnLst>
                                        <p:animScale>
                                          <p:cBhvr>
                                            <p:cTn id="47" dur="500" fill="hold"/>
                                            <p:tgtEl>
                                              <p:spTgt spid="26"/>
                                            </p:tgtEl>
                                          </p:cBhvr>
                                          <p:by x="110000" y="110000"/>
                                        </p:animScale>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barn(inVertical)">
                                          <p:cBhvr>
                                            <p:cTn id="62" dur="500"/>
                                            <p:tgtEl>
                                              <p:spTgt spid="33"/>
                                            </p:tgtEl>
                                          </p:cBhvr>
                                        </p:animEffect>
                                      </p:childTnLst>
                                    </p:cTn>
                                  </p:par>
                                </p:childTnLst>
                              </p:cTn>
                            </p:par>
                            <p:par>
                              <p:cTn id="63" fill="hold">
                                <p:stCondLst>
                                  <p:cond delay="500"/>
                                </p:stCondLst>
                                <p:childTnLst>
                                  <p:par>
                                    <p:cTn id="64" presetID="16" presetClass="entr" presetSubtype="21"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arn(inVertical)">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barn(inVertical)">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barn(inVertical)">
                                          <p:cBhvr>
                                            <p:cTn id="80" dur="500"/>
                                            <p:tgtEl>
                                              <p:spTgt spid="34"/>
                                            </p:tgtEl>
                                          </p:cBhvr>
                                        </p:animEffect>
                                      </p:childTnLst>
                                    </p:cTn>
                                  </p:par>
                                </p:childTnLst>
                              </p:cTn>
                            </p:par>
                            <p:par>
                              <p:cTn id="81" fill="hold">
                                <p:stCondLst>
                                  <p:cond delay="500"/>
                                </p:stCondLst>
                                <p:childTnLst>
                                  <p:par>
                                    <p:cTn id="82" presetID="12" presetClass="entr" presetSubtype="8" repeatCount="3000" fill="hold" grpId="0" nodeType="after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additive="base">
                                            <p:cTn id="84" dur="500"/>
                                            <p:tgtEl>
                                              <p:spTgt spid="38"/>
                                            </p:tgtEl>
                                            <p:attrNameLst>
                                              <p:attrName>ppt_x</p:attrName>
                                            </p:attrNameLst>
                                          </p:cBhvr>
                                          <p:tavLst>
                                            <p:tav tm="0">
                                              <p:val>
                                                <p:strVal val="#ppt_x-#ppt_w*1.125000"/>
                                              </p:val>
                                            </p:tav>
                                            <p:tav tm="100000">
                                              <p:val>
                                                <p:strVal val="#ppt_x"/>
                                              </p:val>
                                            </p:tav>
                                          </p:tavLst>
                                        </p:anim>
                                        <p:animEffect transition="in" filter="wipe(right)">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35"/>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additive="base">
                                            <p:cTn id="94" dur="500" fill="hold"/>
                                            <p:tgtEl>
                                              <p:spTgt spid="39"/>
                                            </p:tgtEl>
                                            <p:attrNameLst>
                                              <p:attrName>ppt_x</p:attrName>
                                            </p:attrNameLst>
                                          </p:cBhvr>
                                          <p:tavLst>
                                            <p:tav tm="0">
                                              <p:val>
                                                <p:strVal val="#ppt_x"/>
                                              </p:val>
                                            </p:tav>
                                            <p:tav tm="100000">
                                              <p:val>
                                                <p:strVal val="#ppt_x"/>
                                              </p:val>
                                            </p:tav>
                                          </p:tavLst>
                                        </p:anim>
                                        <p:anim calcmode="lin" valueType="num">
                                          <p:cBhvr additive="base">
                                            <p:cTn id="95" dur="500" fill="hold"/>
                                            <p:tgtEl>
                                              <p:spTgt spid="39"/>
                                            </p:tgtEl>
                                            <p:attrNameLst>
                                              <p:attrName>ppt_y</p:attrName>
                                            </p:attrNameLst>
                                          </p:cBhvr>
                                          <p:tavLst>
                                            <p:tav tm="0">
                                              <p:val>
                                                <p:strVal val="1+#ppt_h/2"/>
                                              </p:val>
                                            </p:tav>
                                            <p:tav tm="100000">
                                              <p:val>
                                                <p:strVal val="#ppt_y"/>
                                              </p:val>
                                            </p:tav>
                                          </p:tavLst>
                                        </p:anim>
                                      </p:childTnLst>
                                    </p:cTn>
                                  </p:par>
                                </p:childTnLst>
                              </p:cTn>
                            </p:par>
                            <p:par>
                              <p:cTn id="96" fill="hold">
                                <p:stCondLst>
                                  <p:cond delay="500"/>
                                </p:stCondLst>
                                <p:childTnLst>
                                  <p:par>
                                    <p:cTn id="97" presetID="16" presetClass="entr" presetSubtype="21" fill="hold"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barn(inVertical)">
                                          <p:cBhvr>
                                            <p:cTn id="99" dur="500"/>
                                            <p:tgtEl>
                                              <p:spTgt spid="40"/>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40"/>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fill="hold" nodeType="clickEffect">
                                      <p:stCondLst>
                                        <p:cond delay="0"/>
                                      </p:stCondLst>
                                      <p:childTnLst>
                                        <p:animMotion origin="layout" path="M 0 0 L 0.33021 0.00031 " pathEditMode="relative" ptsTypes="AA">
                                          <p:cBhvr>
                                            <p:cTn id="107" dur="3000" fill="hold"/>
                                            <p:tgtEl>
                                              <p:spTgt spid="15"/>
                                            </p:tgtEl>
                                            <p:attrNameLst>
                                              <p:attrName>ppt_x</p:attrName>
                                              <p:attrName>ppt_y</p:attrName>
                                            </p:attrNameLst>
                                          </p:cBhvr>
                                        </p:animMotion>
                                      </p:childTnLst>
                                    </p:cTn>
                                  </p:par>
                                  <p:par>
                                    <p:cTn id="108" presetID="0" presetClass="path" presetSubtype="0" fill="hold" grpId="2" nodeType="withEffect">
                                      <p:stCondLst>
                                        <p:cond delay="0"/>
                                      </p:stCondLst>
                                      <p:childTnLst>
                                        <p:animMotion origin="layout" path="M 0 0 L 0.33021 0.00031 " pathEditMode="relative" ptsTypes="AA">
                                          <p:cBhvr>
                                            <p:cTn id="109" dur="3000" fill="hold"/>
                                            <p:tgtEl>
                                              <p:spTgt spid="26"/>
                                            </p:tgtEl>
                                            <p:attrNameLst>
                                              <p:attrName>ppt_x</p:attrName>
                                              <p:attrName>ppt_y</p:attrName>
                                            </p:attrNameLst>
                                          </p:cBhvr>
                                        </p:animMotion>
                                      </p:childTnLst>
                                    </p:cTn>
                                  </p:par>
                                  <p:par>
                                    <p:cTn id="110" presetID="0" presetClass="path" presetSubtype="0" fill="hold" grpId="1" nodeType="withEffect">
                                      <p:stCondLst>
                                        <p:cond delay="0"/>
                                      </p:stCondLst>
                                      <p:childTnLst>
                                        <p:animMotion origin="layout" path="M 0 0 L 0.33021 0.00031 " pathEditMode="relative" ptsTypes="AA">
                                          <p:cBhvr>
                                            <p:cTn id="111" dur="3000" fill="hold"/>
                                            <p:tgtEl>
                                              <p:spTgt spid="34"/>
                                            </p:tgtEl>
                                            <p:attrNameLst>
                                              <p:attrName>ppt_x</p:attrName>
                                              <p:attrName>ppt_y</p:attrName>
                                            </p:attrNameLst>
                                          </p:cBhvr>
                                        </p:animMotion>
                                      </p:childTnLst>
                                    </p:cTn>
                                  </p:par>
                                  <p:par>
                                    <p:cTn id="112" presetID="0" presetClass="path" presetSubtype="0" fill="hold" grpId="1" nodeType="withEffect">
                                      <p:stCondLst>
                                        <p:cond delay="0"/>
                                      </p:stCondLst>
                                      <p:childTnLst>
                                        <p:animMotion origin="layout" path="M 0 0 L 0.33021 0.00031 " pathEditMode="relative" ptsTypes="AA">
                                          <p:cBhvr>
                                            <p:cTn id="113" dur="3000" fill="hold"/>
                                            <p:tgtEl>
                                              <p:spTgt spid="38"/>
                                            </p:tgtEl>
                                            <p:attrNameLst>
                                              <p:attrName>ppt_x</p:attrName>
                                              <p:attrName>ppt_y</p:attrName>
                                            </p:attrNameLst>
                                          </p:cBhvr>
                                        </p:animMotion>
                                      </p:childTnLst>
                                    </p:cTn>
                                  </p:par>
                                </p:childTnLst>
                              </p:cTn>
                            </p:par>
                            <p:par>
                              <p:cTn id="114" fill="hold">
                                <p:stCondLst>
                                  <p:cond delay="3000"/>
                                </p:stCondLst>
                                <p:childTnLst>
                                  <p:par>
                                    <p:cTn id="115" presetID="2" presetClass="entr" presetSubtype="4"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500" fill="hold"/>
                                            <p:tgtEl>
                                              <p:spTgt spid="28"/>
                                            </p:tgtEl>
                                            <p:attrNameLst>
                                              <p:attrName>ppt_x</p:attrName>
                                            </p:attrNameLst>
                                          </p:cBhvr>
                                          <p:tavLst>
                                            <p:tav tm="0">
                                              <p:val>
                                                <p:strVal val="#ppt_x"/>
                                              </p:val>
                                            </p:tav>
                                            <p:tav tm="100000">
                                              <p:val>
                                                <p:strVal val="#ppt_x"/>
                                              </p:val>
                                            </p:tav>
                                          </p:tavLst>
                                        </p:anim>
                                        <p:anim calcmode="lin" valueType="num">
                                          <p:cBhvr additive="base">
                                            <p:cTn id="1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barn(inVertical)">
                                          <p:cBhvr>
                                            <p:cTn id="123" dur="500"/>
                                            <p:tgtEl>
                                              <p:spTgt spid="43"/>
                                            </p:tgtEl>
                                          </p:cBhvr>
                                        </p:animEffect>
                                      </p:childTnLst>
                                    </p:cTn>
                                  </p:par>
                                </p:childTnLst>
                              </p:cTn>
                            </p:par>
                            <p:par>
                              <p:cTn id="124" fill="hold">
                                <p:stCondLst>
                                  <p:cond delay="500"/>
                                </p:stCondLst>
                                <p:childTnLst>
                                  <p:par>
                                    <p:cTn id="125" presetID="16" presetClass="entr" presetSubtype="21" fill="hold" nodeType="after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barn(inVertical)">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 grpId="1"/>
          <p:bldP spid="4" grpId="2"/>
          <p:bldP spid="5" grpId="0"/>
          <p:bldP spid="26" grpId="0" animBg="1"/>
          <p:bldP spid="26" grpId="1" animBg="1"/>
          <p:bldP spid="26" grpId="2" animBg="1"/>
          <p:bldP spid="27" grpId="0"/>
          <p:bldP spid="28" grpId="0"/>
          <p:bldP spid="33" grpId="0"/>
          <p:bldP spid="38" grpId="0" animBg="1"/>
          <p:bldP spid="38" grpId="1" animBg="1"/>
          <p:bldP spid="34" grpId="0"/>
          <p:bldP spid="34" grpId="1"/>
          <p:bldP spid="39" grpId="0"/>
          <p:bldP spid="43"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1+#ppt_w/2"/>
                                              </p:val>
                                            </p:tav>
                                            <p:tav tm="100000">
                                              <p:val>
                                                <p:strVal val="#ppt_x"/>
                                              </p:val>
                                            </p:tav>
                                          </p:tavLst>
                                        </p:anim>
                                        <p:anim calcmode="lin" valueType="num">
                                          <p:cBhvr additive="base">
                                            <p:cTn id="10" dur="500" fill="hold"/>
                                            <p:tgtEl>
                                              <p:spTgt spid="3"/>
                                            </p:tgtEl>
                                            <p:attrNameLst>
                                              <p:attrName>ppt_y</p:attrName>
                                            </p:attrNameLst>
                                          </p:cBhvr>
                                          <p:tavLst>
                                            <p:tav tm="0">
                                              <p:val>
                                                <p:strVal val="#ppt_y"/>
                                              </p:val>
                                            </p:tav>
                                            <p:tav tm="100000">
                                              <p:val>
                                                <p:strVal val="#ppt_y"/>
                                              </p:val>
                                            </p:tav>
                                          </p:tavLst>
                                        </p:anim>
                                      </p:childTnLst>
                                    </p:cTn>
                                  </p:par>
                                  <p:par>
                                    <p:cTn id="11" presetID="63" presetClass="path" presetSubtype="0" accel="10000" fill="hold" grpId="1" nodeType="withEffect">
                                      <p:stCondLst>
                                        <p:cond delay="0"/>
                                      </p:stCondLst>
                                      <p:childTnLst>
                                        <p:animMotion origin="layout" path="M -0.525 -2.96296E-6 L 0 -2.96296E-6 " pathEditMode="relative" rAng="0" ptsTypes="AA">
                                          <p:cBhvr>
                                            <p:cTn id="12" dur="500" fill="hold"/>
                                            <p:tgtEl>
                                              <p:spTgt spid="4"/>
                                            </p:tgtEl>
                                            <p:attrNameLst>
                                              <p:attrName>ppt_x</p:attrName>
                                              <p:attrName>ppt_y</p:attrName>
                                            </p:attrNameLst>
                                          </p:cBhvr>
                                          <p:rCtr x="26250" y="0"/>
                                        </p:animMotion>
                                      </p:childTnLst>
                                    </p:cTn>
                                  </p:par>
                                  <p:par>
                                    <p:cTn id="13" presetID="6" presetClass="emph" presetSubtype="0" repeatCount="3000" autoRev="1" fill="hold" grpId="0" nodeType="withEffect">
                                      <p:stCondLst>
                                        <p:cond delay="0"/>
                                      </p:stCondLst>
                                      <p:childTnLst>
                                        <p:animScale>
                                          <p:cBhvr>
                                            <p:cTn id="14" dur="500" fill="hold"/>
                                            <p:tgtEl>
                                              <p:spTgt spid="4"/>
                                            </p:tgtEl>
                                          </p:cBhvr>
                                          <p:by x="110000" y="110000"/>
                                        </p:animScale>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1+#ppt_w/2"/>
                                              </p:val>
                                            </p:tav>
                                            <p:tav tm="100000">
                                              <p:val>
                                                <p:strVal val="#ppt_x"/>
                                              </p:val>
                                            </p:tav>
                                          </p:tavLst>
                                        </p:anim>
                                        <p:anim calcmode="lin" valueType="num">
                                          <p:cBhvr additive="base">
                                            <p:cTn id="2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arn(inVertical)">
                                          <p:cBhvr>
                                            <p:cTn id="40" dur="500"/>
                                            <p:tgtEl>
                                              <p:spTgt spid="19"/>
                                            </p:tgtEl>
                                          </p:cBhvr>
                                        </p:animEffect>
                                      </p:childTnLst>
                                    </p:cTn>
                                  </p:par>
                                </p:childTnLst>
                              </p:cTn>
                            </p:par>
                            <p:par>
                              <p:cTn id="41" fill="hold">
                                <p:stCondLst>
                                  <p:cond delay="500"/>
                                </p:stCondLst>
                                <p:childTnLst>
                                  <p:par>
                                    <p:cTn id="42" presetID="23" presetClass="entr" presetSubtype="32"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p:cTn id="44" dur="500" fill="hold"/>
                                            <p:tgtEl>
                                              <p:spTgt spid="26"/>
                                            </p:tgtEl>
                                            <p:attrNameLst>
                                              <p:attrName>ppt_w</p:attrName>
                                            </p:attrNameLst>
                                          </p:cBhvr>
                                          <p:tavLst>
                                            <p:tav tm="0">
                                              <p:val>
                                                <p:strVal val="4*#ppt_w"/>
                                              </p:val>
                                            </p:tav>
                                            <p:tav tm="100000">
                                              <p:val>
                                                <p:strVal val="#ppt_w"/>
                                              </p:val>
                                            </p:tav>
                                          </p:tavLst>
                                        </p:anim>
                                        <p:anim calcmode="lin" valueType="num">
                                          <p:cBhvr>
                                            <p:cTn id="45" dur="500" fill="hold"/>
                                            <p:tgtEl>
                                              <p:spTgt spid="26"/>
                                            </p:tgtEl>
                                            <p:attrNameLst>
                                              <p:attrName>ppt_h</p:attrName>
                                            </p:attrNameLst>
                                          </p:cBhvr>
                                          <p:tavLst>
                                            <p:tav tm="0">
                                              <p:val>
                                                <p:strVal val="4*#ppt_h"/>
                                              </p:val>
                                            </p:tav>
                                            <p:tav tm="100000">
                                              <p:val>
                                                <p:strVal val="#ppt_h"/>
                                              </p:val>
                                            </p:tav>
                                          </p:tavLst>
                                        </p:anim>
                                      </p:childTnLst>
                                    </p:cTn>
                                  </p:par>
                                  <p:par>
                                    <p:cTn id="46" presetID="6" presetClass="emph" presetSubtype="0" repeatCount="3000" autoRev="1" fill="hold" grpId="1" nodeType="withEffect">
                                      <p:stCondLst>
                                        <p:cond delay="0"/>
                                      </p:stCondLst>
                                      <p:childTnLst>
                                        <p:animScale>
                                          <p:cBhvr>
                                            <p:cTn id="47" dur="500" fill="hold"/>
                                            <p:tgtEl>
                                              <p:spTgt spid="26"/>
                                            </p:tgtEl>
                                          </p:cBhvr>
                                          <p:by x="110000" y="110000"/>
                                        </p:animScale>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barn(inVertical)">
                                          <p:cBhvr>
                                            <p:cTn id="62" dur="500"/>
                                            <p:tgtEl>
                                              <p:spTgt spid="33"/>
                                            </p:tgtEl>
                                          </p:cBhvr>
                                        </p:animEffect>
                                      </p:childTnLst>
                                    </p:cTn>
                                  </p:par>
                                </p:childTnLst>
                              </p:cTn>
                            </p:par>
                            <p:par>
                              <p:cTn id="63" fill="hold">
                                <p:stCondLst>
                                  <p:cond delay="500"/>
                                </p:stCondLst>
                                <p:childTnLst>
                                  <p:par>
                                    <p:cTn id="64" presetID="16" presetClass="entr" presetSubtype="21"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barn(inVertical)">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barn(inVertical)">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barn(inVertical)">
                                          <p:cBhvr>
                                            <p:cTn id="80" dur="500"/>
                                            <p:tgtEl>
                                              <p:spTgt spid="34"/>
                                            </p:tgtEl>
                                          </p:cBhvr>
                                        </p:animEffect>
                                      </p:childTnLst>
                                    </p:cTn>
                                  </p:par>
                                </p:childTnLst>
                              </p:cTn>
                            </p:par>
                            <p:par>
                              <p:cTn id="81" fill="hold">
                                <p:stCondLst>
                                  <p:cond delay="500"/>
                                </p:stCondLst>
                                <p:childTnLst>
                                  <p:par>
                                    <p:cTn id="82" presetID="12" presetClass="entr" presetSubtype="8" repeatCount="3000" fill="hold" grpId="0" nodeType="afterEffect">
                                      <p:stCondLst>
                                        <p:cond delay="0"/>
                                      </p:stCondLst>
                                      <p:childTnLst>
                                        <p:set>
                                          <p:cBhvr>
                                            <p:cTn id="83" dur="1" fill="hold">
                                              <p:stCondLst>
                                                <p:cond delay="0"/>
                                              </p:stCondLst>
                                            </p:cTn>
                                            <p:tgtEl>
                                              <p:spTgt spid="38"/>
                                            </p:tgtEl>
                                            <p:attrNameLst>
                                              <p:attrName>style.visibility</p:attrName>
                                            </p:attrNameLst>
                                          </p:cBhvr>
                                          <p:to>
                                            <p:strVal val="visible"/>
                                          </p:to>
                                        </p:set>
                                        <p:anim calcmode="lin" valueType="num">
                                          <p:cBhvr additive="base">
                                            <p:cTn id="84" dur="500"/>
                                            <p:tgtEl>
                                              <p:spTgt spid="38"/>
                                            </p:tgtEl>
                                            <p:attrNameLst>
                                              <p:attrName>ppt_x</p:attrName>
                                            </p:attrNameLst>
                                          </p:cBhvr>
                                          <p:tavLst>
                                            <p:tav tm="0">
                                              <p:val>
                                                <p:strVal val="#ppt_x-#ppt_w*1.125000"/>
                                              </p:val>
                                            </p:tav>
                                            <p:tav tm="100000">
                                              <p:val>
                                                <p:strVal val="#ppt_x"/>
                                              </p:val>
                                            </p:tav>
                                          </p:tavLst>
                                        </p:anim>
                                        <p:animEffect transition="in" filter="wipe(right)">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35"/>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additive="base">
                                            <p:cTn id="94" dur="500" fill="hold"/>
                                            <p:tgtEl>
                                              <p:spTgt spid="39"/>
                                            </p:tgtEl>
                                            <p:attrNameLst>
                                              <p:attrName>ppt_x</p:attrName>
                                            </p:attrNameLst>
                                          </p:cBhvr>
                                          <p:tavLst>
                                            <p:tav tm="0">
                                              <p:val>
                                                <p:strVal val="#ppt_x"/>
                                              </p:val>
                                            </p:tav>
                                            <p:tav tm="100000">
                                              <p:val>
                                                <p:strVal val="#ppt_x"/>
                                              </p:val>
                                            </p:tav>
                                          </p:tavLst>
                                        </p:anim>
                                        <p:anim calcmode="lin" valueType="num">
                                          <p:cBhvr additive="base">
                                            <p:cTn id="95" dur="500" fill="hold"/>
                                            <p:tgtEl>
                                              <p:spTgt spid="39"/>
                                            </p:tgtEl>
                                            <p:attrNameLst>
                                              <p:attrName>ppt_y</p:attrName>
                                            </p:attrNameLst>
                                          </p:cBhvr>
                                          <p:tavLst>
                                            <p:tav tm="0">
                                              <p:val>
                                                <p:strVal val="1+#ppt_h/2"/>
                                              </p:val>
                                            </p:tav>
                                            <p:tav tm="100000">
                                              <p:val>
                                                <p:strVal val="#ppt_y"/>
                                              </p:val>
                                            </p:tav>
                                          </p:tavLst>
                                        </p:anim>
                                      </p:childTnLst>
                                    </p:cTn>
                                  </p:par>
                                </p:childTnLst>
                              </p:cTn>
                            </p:par>
                            <p:par>
                              <p:cTn id="96" fill="hold">
                                <p:stCondLst>
                                  <p:cond delay="500"/>
                                </p:stCondLst>
                                <p:childTnLst>
                                  <p:par>
                                    <p:cTn id="97" presetID="16" presetClass="entr" presetSubtype="21" fill="hold"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barn(inVertical)">
                                          <p:cBhvr>
                                            <p:cTn id="99" dur="500"/>
                                            <p:tgtEl>
                                              <p:spTgt spid="40"/>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40"/>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0" presetClass="path" presetSubtype="0" fill="hold" nodeType="clickEffect">
                                      <p:stCondLst>
                                        <p:cond delay="0"/>
                                      </p:stCondLst>
                                      <p:childTnLst>
                                        <p:animMotion origin="layout" path="M 0 0 L 0.33021 0.00031 " pathEditMode="relative" ptsTypes="AA">
                                          <p:cBhvr>
                                            <p:cTn id="107" dur="3000" fill="hold"/>
                                            <p:tgtEl>
                                              <p:spTgt spid="15"/>
                                            </p:tgtEl>
                                            <p:attrNameLst>
                                              <p:attrName>ppt_x</p:attrName>
                                              <p:attrName>ppt_y</p:attrName>
                                            </p:attrNameLst>
                                          </p:cBhvr>
                                        </p:animMotion>
                                      </p:childTnLst>
                                    </p:cTn>
                                  </p:par>
                                  <p:par>
                                    <p:cTn id="108" presetID="0" presetClass="path" presetSubtype="0" fill="hold" grpId="2" nodeType="withEffect">
                                      <p:stCondLst>
                                        <p:cond delay="0"/>
                                      </p:stCondLst>
                                      <p:childTnLst>
                                        <p:animMotion origin="layout" path="M 0 0 L 0.33021 0.00031 " pathEditMode="relative" ptsTypes="AA">
                                          <p:cBhvr>
                                            <p:cTn id="109" dur="3000" fill="hold"/>
                                            <p:tgtEl>
                                              <p:spTgt spid="26"/>
                                            </p:tgtEl>
                                            <p:attrNameLst>
                                              <p:attrName>ppt_x</p:attrName>
                                              <p:attrName>ppt_y</p:attrName>
                                            </p:attrNameLst>
                                          </p:cBhvr>
                                        </p:animMotion>
                                      </p:childTnLst>
                                    </p:cTn>
                                  </p:par>
                                  <p:par>
                                    <p:cTn id="110" presetID="0" presetClass="path" presetSubtype="0" fill="hold" grpId="1" nodeType="withEffect">
                                      <p:stCondLst>
                                        <p:cond delay="0"/>
                                      </p:stCondLst>
                                      <p:childTnLst>
                                        <p:animMotion origin="layout" path="M 0 0 L 0.33021 0.00031 " pathEditMode="relative" ptsTypes="AA">
                                          <p:cBhvr>
                                            <p:cTn id="111" dur="3000" fill="hold"/>
                                            <p:tgtEl>
                                              <p:spTgt spid="34"/>
                                            </p:tgtEl>
                                            <p:attrNameLst>
                                              <p:attrName>ppt_x</p:attrName>
                                              <p:attrName>ppt_y</p:attrName>
                                            </p:attrNameLst>
                                          </p:cBhvr>
                                        </p:animMotion>
                                      </p:childTnLst>
                                    </p:cTn>
                                  </p:par>
                                  <p:par>
                                    <p:cTn id="112" presetID="0" presetClass="path" presetSubtype="0" fill="hold" grpId="1" nodeType="withEffect">
                                      <p:stCondLst>
                                        <p:cond delay="0"/>
                                      </p:stCondLst>
                                      <p:childTnLst>
                                        <p:animMotion origin="layout" path="M 0 0 L 0.33021 0.00031 " pathEditMode="relative" ptsTypes="AA">
                                          <p:cBhvr>
                                            <p:cTn id="113" dur="3000" fill="hold"/>
                                            <p:tgtEl>
                                              <p:spTgt spid="38"/>
                                            </p:tgtEl>
                                            <p:attrNameLst>
                                              <p:attrName>ppt_x</p:attrName>
                                              <p:attrName>ppt_y</p:attrName>
                                            </p:attrNameLst>
                                          </p:cBhvr>
                                        </p:animMotion>
                                      </p:childTnLst>
                                    </p:cTn>
                                  </p:par>
                                </p:childTnLst>
                              </p:cTn>
                            </p:par>
                            <p:par>
                              <p:cTn id="114" fill="hold">
                                <p:stCondLst>
                                  <p:cond delay="3000"/>
                                </p:stCondLst>
                                <p:childTnLst>
                                  <p:par>
                                    <p:cTn id="115" presetID="2" presetClass="entr" presetSubtype="4"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 calcmode="lin" valueType="num">
                                          <p:cBhvr additive="base">
                                            <p:cTn id="117" dur="500" fill="hold"/>
                                            <p:tgtEl>
                                              <p:spTgt spid="28"/>
                                            </p:tgtEl>
                                            <p:attrNameLst>
                                              <p:attrName>ppt_x</p:attrName>
                                            </p:attrNameLst>
                                          </p:cBhvr>
                                          <p:tavLst>
                                            <p:tav tm="0">
                                              <p:val>
                                                <p:strVal val="#ppt_x"/>
                                              </p:val>
                                            </p:tav>
                                            <p:tav tm="100000">
                                              <p:val>
                                                <p:strVal val="#ppt_x"/>
                                              </p:val>
                                            </p:tav>
                                          </p:tavLst>
                                        </p:anim>
                                        <p:anim calcmode="lin" valueType="num">
                                          <p:cBhvr additive="base">
                                            <p:cTn id="1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16" presetClass="entr" presetSubtype="21"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barn(inVertical)">
                                          <p:cBhvr>
                                            <p:cTn id="123" dur="500"/>
                                            <p:tgtEl>
                                              <p:spTgt spid="43"/>
                                            </p:tgtEl>
                                          </p:cBhvr>
                                        </p:animEffect>
                                      </p:childTnLst>
                                    </p:cTn>
                                  </p:par>
                                </p:childTnLst>
                              </p:cTn>
                            </p:par>
                            <p:par>
                              <p:cTn id="124" fill="hold">
                                <p:stCondLst>
                                  <p:cond delay="500"/>
                                </p:stCondLst>
                                <p:childTnLst>
                                  <p:par>
                                    <p:cTn id="125" presetID="16" presetClass="entr" presetSubtype="21" fill="hold" nodeType="after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barn(inVertical)">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 grpId="1"/>
          <p:bldP spid="4" grpId="2"/>
          <p:bldP spid="5" grpId="0"/>
          <p:bldP spid="26" grpId="0" animBg="1"/>
          <p:bldP spid="26" grpId="1" animBg="1"/>
          <p:bldP spid="26" grpId="2" animBg="1"/>
          <p:bldP spid="27" grpId="0"/>
          <p:bldP spid="28" grpId="0"/>
          <p:bldP spid="33" grpId="0"/>
          <p:bldP spid="38" grpId="0" animBg="1"/>
          <p:bldP spid="38" grpId="1" animBg="1"/>
          <p:bldP spid="34" grpId="0"/>
          <p:bldP spid="34" grpId="1"/>
          <p:bldP spid="39" grpId="0"/>
          <p:bldP spid="43" grpId="0"/>
          <p:bldP spid="18"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2" descr="D:\d drive\MJ WORK\Pooja mam (physics)\ICSE (VIII) Physics\New work\03 -Force and Pressure\Raw\WDF_1200598.png"/>
          <p:cNvPicPr>
            <a:picLocks noChangeAspect="1" noChangeArrowheads="1"/>
          </p:cNvPicPr>
          <p:nvPr/>
        </p:nvPicPr>
        <p:blipFill>
          <a:blip r:embed="rId2" cstate="email">
            <a:lum bright="70000" contrast="-70000"/>
            <a:extLst>
              <a:ext uri="{BEBA8EAE-BF5A-486C-A8C5-ECC9F3942E4B}">
                <a14:imgProps xmlns:a14="http://schemas.microsoft.com/office/drawing/2010/main">
                  <a14:imgLayer r:embed="rId3">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1111161" y="1368113"/>
            <a:ext cx="3086279" cy="365437"/>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715706" y="295421"/>
            <a:ext cx="3761294" cy="646331"/>
          </a:xfrm>
          <a:prstGeom prst="rect">
            <a:avLst/>
          </a:prstGeom>
          <a:noFill/>
        </p:spPr>
        <p:txBody>
          <a:bodyPr wrap="square" rtlCol="0">
            <a:spAutoFit/>
          </a:bodyPr>
          <a:lstStyle/>
          <a:p>
            <a:pPr algn="ctr"/>
            <a:r>
              <a:rPr lang="en-US" b="1" dirty="0">
                <a:effectLst>
                  <a:outerShdw blurRad="50800" dist="38100" dir="5400000" algn="t" rotWithShape="0">
                    <a:prstClr val="black">
                      <a:alpha val="40000"/>
                    </a:prstClr>
                  </a:outerShdw>
                </a:effectLst>
                <a:latin typeface="Book Antiqua" pitchFamily="18" charset="0"/>
                <a:cs typeface="Aharoni" pitchFamily="2" charset="-79"/>
              </a:rPr>
              <a:t>Mathematical Formulation of Second Law of Motion</a:t>
            </a:r>
          </a:p>
        </p:txBody>
      </p:sp>
      <p:sp>
        <p:nvSpPr>
          <p:cNvPr id="107" name="Rounded Rectangle 106"/>
          <p:cNvSpPr/>
          <p:nvPr/>
        </p:nvSpPr>
        <p:spPr>
          <a:xfrm>
            <a:off x="457200" y="1668415"/>
            <a:ext cx="3768494" cy="404104"/>
          </a:xfrm>
          <a:prstGeom prst="roundRect">
            <a:avLst/>
          </a:prstGeom>
          <a:solidFill>
            <a:srgbClr val="FFFF00">
              <a:alpha val="6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108" name="Rectangle 107"/>
          <p:cNvSpPr/>
          <p:nvPr/>
        </p:nvSpPr>
        <p:spPr>
          <a:xfrm>
            <a:off x="542372" y="1701190"/>
            <a:ext cx="3512918" cy="369332"/>
          </a:xfrm>
          <a:prstGeom prst="rect">
            <a:avLst/>
          </a:prstGeom>
          <a:noFill/>
        </p:spPr>
        <p:txBody>
          <a:bodyPr wrap="square" rtlCol="0">
            <a:spAutoFit/>
          </a:bodyPr>
          <a:lstStyle/>
          <a:p>
            <a:pPr algn="ctr"/>
            <a:r>
              <a:rPr lang="en-US" b="1" dirty="0">
                <a:effectLst>
                  <a:outerShdw blurRad="50800" dist="38100" dir="5400000" algn="t" rotWithShape="0">
                    <a:prstClr val="black">
                      <a:alpha val="40000"/>
                    </a:prstClr>
                  </a:outerShdw>
                </a:effectLst>
                <a:latin typeface="Book Antiqua" pitchFamily="18" charset="0"/>
                <a:cs typeface="Aharoni" pitchFamily="2" charset="-79"/>
              </a:rPr>
              <a:t>Momentum = mass × velocity</a:t>
            </a:r>
          </a:p>
        </p:txBody>
      </p:sp>
      <p:pic>
        <p:nvPicPr>
          <p:cNvPr id="3074"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81000" y="2829987"/>
            <a:ext cx="5257800" cy="1734028"/>
          </a:xfrm>
          <a:prstGeom prst="roundRect">
            <a:avLst>
              <a:gd name="adj" fmla="val 9971"/>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 name="TextBox 110"/>
          <p:cNvSpPr txBox="1"/>
          <p:nvPr/>
        </p:nvSpPr>
        <p:spPr>
          <a:xfrm>
            <a:off x="1371600" y="1352550"/>
            <a:ext cx="457200" cy="369332"/>
          </a:xfrm>
          <a:prstGeom prst="rect">
            <a:avLst/>
          </a:prstGeom>
          <a:noFill/>
        </p:spPr>
        <p:txBody>
          <a:bodyPr wrap="square" rtlCol="0">
            <a:spAutoFit/>
          </a:bodyPr>
          <a:lstStyle/>
          <a:p>
            <a:r>
              <a:rPr lang="en-US" b="1" dirty="0">
                <a:latin typeface="Book Antiqua" pitchFamily="18" charset="0"/>
              </a:rPr>
              <a:t>P</a:t>
            </a:r>
            <a:r>
              <a:rPr lang="en-US" b="1" baseline="-25000" dirty="0" smtClean="0">
                <a:latin typeface="Book Antiqua" pitchFamily="18" charset="0"/>
              </a:rPr>
              <a:t>1</a:t>
            </a:r>
          </a:p>
        </p:txBody>
      </p:sp>
      <p:sp>
        <p:nvSpPr>
          <p:cNvPr id="112" name="TextBox 111"/>
          <p:cNvSpPr txBox="1"/>
          <p:nvPr/>
        </p:nvSpPr>
        <p:spPr>
          <a:xfrm>
            <a:off x="1676400" y="1352550"/>
            <a:ext cx="431800" cy="368990"/>
          </a:xfrm>
          <a:prstGeom prst="rect">
            <a:avLst/>
          </a:prstGeom>
          <a:noFill/>
        </p:spPr>
        <p:txBody>
          <a:bodyPr wrap="square" rtlCol="0">
            <a:spAutoFit/>
          </a:bodyPr>
          <a:lstStyle/>
          <a:p>
            <a:r>
              <a:rPr lang="en-US" b="1" dirty="0" smtClean="0">
                <a:latin typeface="Book Antiqua" pitchFamily="18" charset="0"/>
              </a:rPr>
              <a:t>=</a:t>
            </a:r>
            <a:endParaRPr lang="en-US" b="1" baseline="-25000" dirty="0" smtClean="0">
              <a:latin typeface="Book Antiqua" pitchFamily="18" charset="0"/>
            </a:endParaRPr>
          </a:p>
        </p:txBody>
      </p:sp>
      <p:sp>
        <p:nvSpPr>
          <p:cNvPr id="113" name="TextBox 112"/>
          <p:cNvSpPr txBox="1"/>
          <p:nvPr/>
        </p:nvSpPr>
        <p:spPr>
          <a:xfrm>
            <a:off x="1911348" y="1352550"/>
            <a:ext cx="679452" cy="368990"/>
          </a:xfrm>
          <a:prstGeom prst="rect">
            <a:avLst/>
          </a:prstGeom>
          <a:noFill/>
        </p:spPr>
        <p:txBody>
          <a:bodyPr wrap="square" rtlCol="0">
            <a:spAutoFit/>
          </a:bodyPr>
          <a:lstStyle/>
          <a:p>
            <a:r>
              <a:rPr lang="en-US" b="1" dirty="0" smtClean="0">
                <a:latin typeface="Book Antiqua" pitchFamily="18" charset="0"/>
              </a:rPr>
              <a:t>mu</a:t>
            </a:r>
            <a:endParaRPr lang="en-US" b="1" baseline="-25000" dirty="0" smtClean="0">
              <a:latin typeface="Book Antiqua" pitchFamily="18" charset="0"/>
            </a:endParaRPr>
          </a:p>
        </p:txBody>
      </p:sp>
      <p:sp>
        <p:nvSpPr>
          <p:cNvPr id="114" name="Rounded Rectangular Callout 113"/>
          <p:cNvSpPr/>
          <p:nvPr/>
        </p:nvSpPr>
        <p:spPr>
          <a:xfrm>
            <a:off x="589772" y="2125615"/>
            <a:ext cx="2338111" cy="657068"/>
          </a:xfrm>
          <a:prstGeom prst="wedgeRoundRectCallout">
            <a:avLst>
              <a:gd name="adj1" fmla="val -9208"/>
              <a:gd name="adj2" fmla="val -117292"/>
              <a:gd name="adj3" fmla="val 16667"/>
            </a:avLst>
          </a:prstGeom>
          <a:solidFill>
            <a:srgbClr val="CC3399">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Book Antiqua" pitchFamily="18" charset="0"/>
              </a:rPr>
              <a:t>Let P</a:t>
            </a:r>
            <a:r>
              <a:rPr lang="en-US" b="1" baseline="-25000" dirty="0">
                <a:solidFill>
                  <a:schemeClr val="bg1"/>
                </a:solidFill>
                <a:effectLst>
                  <a:outerShdw blurRad="38100" dist="38100" dir="2700000" algn="tl">
                    <a:srgbClr val="000000">
                      <a:alpha val="43137"/>
                    </a:srgbClr>
                  </a:outerShdw>
                </a:effectLst>
                <a:latin typeface="Book Antiqua" pitchFamily="18" charset="0"/>
              </a:rPr>
              <a:t>1</a:t>
            </a:r>
            <a:r>
              <a:rPr lang="en-US" b="1" dirty="0">
                <a:solidFill>
                  <a:schemeClr val="bg1"/>
                </a:solidFill>
                <a:effectLst>
                  <a:outerShdw blurRad="38100" dist="38100" dir="2700000" algn="tl">
                    <a:srgbClr val="000000">
                      <a:alpha val="43137"/>
                    </a:srgbClr>
                  </a:outerShdw>
                </a:effectLst>
                <a:latin typeface="Book Antiqua" pitchFamily="18" charset="0"/>
              </a:rPr>
              <a:t> be the initial momentum.</a:t>
            </a:r>
          </a:p>
        </p:txBody>
      </p:sp>
      <p:sp>
        <p:nvSpPr>
          <p:cNvPr id="115" name="TextBox 114"/>
          <p:cNvSpPr txBox="1"/>
          <p:nvPr/>
        </p:nvSpPr>
        <p:spPr>
          <a:xfrm>
            <a:off x="2971800" y="1373584"/>
            <a:ext cx="457200" cy="369332"/>
          </a:xfrm>
          <a:prstGeom prst="rect">
            <a:avLst/>
          </a:prstGeom>
          <a:noFill/>
        </p:spPr>
        <p:txBody>
          <a:bodyPr wrap="square" rtlCol="0">
            <a:spAutoFit/>
          </a:bodyPr>
          <a:lstStyle/>
          <a:p>
            <a:r>
              <a:rPr lang="en-US" b="1" dirty="0">
                <a:latin typeface="Book Antiqua" pitchFamily="18" charset="0"/>
              </a:rPr>
              <a:t>P</a:t>
            </a:r>
            <a:r>
              <a:rPr lang="en-US" b="1" baseline="-25000" dirty="0" smtClean="0">
                <a:latin typeface="Book Antiqua" pitchFamily="18" charset="0"/>
              </a:rPr>
              <a:t>2</a:t>
            </a:r>
          </a:p>
        </p:txBody>
      </p:sp>
      <p:sp>
        <p:nvSpPr>
          <p:cNvPr id="116" name="TextBox 115"/>
          <p:cNvSpPr txBox="1"/>
          <p:nvPr/>
        </p:nvSpPr>
        <p:spPr>
          <a:xfrm>
            <a:off x="3276600" y="1373584"/>
            <a:ext cx="431800" cy="368990"/>
          </a:xfrm>
          <a:prstGeom prst="rect">
            <a:avLst/>
          </a:prstGeom>
          <a:noFill/>
        </p:spPr>
        <p:txBody>
          <a:bodyPr wrap="square" rtlCol="0">
            <a:spAutoFit/>
          </a:bodyPr>
          <a:lstStyle/>
          <a:p>
            <a:r>
              <a:rPr lang="en-US" b="1" dirty="0" smtClean="0">
                <a:latin typeface="Book Antiqua" pitchFamily="18" charset="0"/>
              </a:rPr>
              <a:t>=</a:t>
            </a:r>
            <a:endParaRPr lang="en-US" b="1" baseline="-25000" dirty="0" smtClean="0">
              <a:latin typeface="Book Antiqua" pitchFamily="18" charset="0"/>
            </a:endParaRPr>
          </a:p>
        </p:txBody>
      </p:sp>
      <p:sp>
        <p:nvSpPr>
          <p:cNvPr id="117" name="TextBox 116"/>
          <p:cNvSpPr txBox="1"/>
          <p:nvPr/>
        </p:nvSpPr>
        <p:spPr>
          <a:xfrm>
            <a:off x="3511548" y="1373584"/>
            <a:ext cx="679452" cy="368990"/>
          </a:xfrm>
          <a:prstGeom prst="rect">
            <a:avLst/>
          </a:prstGeom>
          <a:noFill/>
        </p:spPr>
        <p:txBody>
          <a:bodyPr wrap="square" rtlCol="0">
            <a:spAutoFit/>
          </a:bodyPr>
          <a:lstStyle/>
          <a:p>
            <a:r>
              <a:rPr lang="en-US" b="1" dirty="0" smtClean="0">
                <a:latin typeface="Book Antiqua" pitchFamily="18" charset="0"/>
              </a:rPr>
              <a:t>mv</a:t>
            </a:r>
            <a:endParaRPr lang="en-US" b="1" baseline="-25000" dirty="0" smtClean="0">
              <a:latin typeface="Book Antiqua" pitchFamily="18" charset="0"/>
            </a:endParaRPr>
          </a:p>
        </p:txBody>
      </p:sp>
      <p:sp>
        <p:nvSpPr>
          <p:cNvPr id="118" name="Rounded Rectangular Callout 117"/>
          <p:cNvSpPr/>
          <p:nvPr/>
        </p:nvSpPr>
        <p:spPr>
          <a:xfrm>
            <a:off x="3040380" y="2018935"/>
            <a:ext cx="2338111" cy="795052"/>
          </a:xfrm>
          <a:prstGeom prst="wedgeRoundRectCallout">
            <a:avLst>
              <a:gd name="adj1" fmla="val -40116"/>
              <a:gd name="adj2" fmla="val -83153"/>
              <a:gd name="adj3" fmla="val 16667"/>
            </a:avLst>
          </a:prstGeom>
          <a:solidFill>
            <a:srgbClr val="CC3399">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Book Antiqua" pitchFamily="18" charset="0"/>
              </a:rPr>
              <a:t>Let P</a:t>
            </a:r>
            <a:r>
              <a:rPr lang="en-US" b="1" baseline="-25000" dirty="0">
                <a:solidFill>
                  <a:schemeClr val="bg1"/>
                </a:solidFill>
                <a:effectLst>
                  <a:outerShdw blurRad="38100" dist="38100" dir="2700000" algn="tl">
                    <a:srgbClr val="000000">
                      <a:alpha val="43137"/>
                    </a:srgbClr>
                  </a:outerShdw>
                </a:effectLst>
                <a:latin typeface="Book Antiqua" pitchFamily="18" charset="0"/>
              </a:rPr>
              <a:t>2</a:t>
            </a:r>
            <a:r>
              <a:rPr lang="en-US" b="1" dirty="0">
                <a:solidFill>
                  <a:schemeClr val="bg1"/>
                </a:solidFill>
                <a:effectLst>
                  <a:outerShdw blurRad="38100" dist="38100" dir="2700000" algn="tl">
                    <a:srgbClr val="000000">
                      <a:alpha val="43137"/>
                    </a:srgbClr>
                  </a:outerShdw>
                </a:effectLst>
                <a:latin typeface="Book Antiqua" pitchFamily="18" charset="0"/>
              </a:rPr>
              <a:t> be the final momentum.</a:t>
            </a:r>
          </a:p>
        </p:txBody>
      </p:sp>
      <p:sp>
        <p:nvSpPr>
          <p:cNvPr id="119" name="Rounded Rectangle 118"/>
          <p:cNvSpPr/>
          <p:nvPr/>
        </p:nvSpPr>
        <p:spPr>
          <a:xfrm>
            <a:off x="7086601" y="4014295"/>
            <a:ext cx="1130300" cy="385471"/>
          </a:xfrm>
          <a:prstGeom prst="roundRect">
            <a:avLst/>
          </a:prstGeom>
          <a:solidFill>
            <a:srgbClr val="FFFF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002060"/>
              </a:solidFill>
            </a:endParaRPr>
          </a:p>
        </p:txBody>
      </p:sp>
      <p:sp>
        <p:nvSpPr>
          <p:cNvPr id="120" name="TextBox 119"/>
          <p:cNvSpPr txBox="1"/>
          <p:nvPr/>
        </p:nvSpPr>
        <p:spPr>
          <a:xfrm>
            <a:off x="432724" y="1897015"/>
            <a:ext cx="2222847" cy="645733"/>
          </a:xfrm>
          <a:prstGeom prst="rect">
            <a:avLst/>
          </a:prstGeom>
          <a:noFill/>
        </p:spPr>
        <p:txBody>
          <a:bodyPr wrap="square" rtlCol="0">
            <a:spAutoFit/>
          </a:bodyPr>
          <a:lstStyle/>
          <a:p>
            <a:r>
              <a:rPr lang="en-US" b="1" dirty="0" smtClean="0">
                <a:latin typeface="Book Antiqua" pitchFamily="18" charset="0"/>
              </a:rPr>
              <a:t>Rate of Change of momentum</a:t>
            </a:r>
            <a:endParaRPr lang="en-US" b="1" baseline="-25000" dirty="0" smtClean="0">
              <a:latin typeface="Book Antiqua" pitchFamily="18" charset="0"/>
            </a:endParaRPr>
          </a:p>
        </p:txBody>
      </p:sp>
      <p:sp>
        <p:nvSpPr>
          <p:cNvPr id="121" name="TextBox 120"/>
          <p:cNvSpPr txBox="1"/>
          <p:nvPr/>
        </p:nvSpPr>
        <p:spPr>
          <a:xfrm>
            <a:off x="2590800" y="2100088"/>
            <a:ext cx="431800" cy="368990"/>
          </a:xfrm>
          <a:prstGeom prst="rect">
            <a:avLst/>
          </a:prstGeom>
          <a:noFill/>
        </p:spPr>
        <p:txBody>
          <a:bodyPr wrap="square" rtlCol="0">
            <a:spAutoFit/>
          </a:bodyPr>
          <a:lstStyle/>
          <a:p>
            <a:pPr algn="ctr"/>
            <a:r>
              <a:rPr lang="en-US" b="1" dirty="0" smtClean="0">
                <a:latin typeface="Book Antiqua" pitchFamily="18" charset="0"/>
              </a:rPr>
              <a:t>=</a:t>
            </a:r>
            <a:endParaRPr lang="en-US" b="1" baseline="-25000" dirty="0" smtClean="0">
              <a:latin typeface="Book Antiqua" pitchFamily="18" charset="0"/>
            </a:endParaRPr>
          </a:p>
        </p:txBody>
      </p:sp>
      <p:sp>
        <p:nvSpPr>
          <p:cNvPr id="122" name="TextBox 121"/>
          <p:cNvSpPr txBox="1"/>
          <p:nvPr/>
        </p:nvSpPr>
        <p:spPr>
          <a:xfrm>
            <a:off x="2980290" y="1919365"/>
            <a:ext cx="2887111" cy="368990"/>
          </a:xfrm>
          <a:prstGeom prst="rect">
            <a:avLst/>
          </a:prstGeom>
          <a:noFill/>
        </p:spPr>
        <p:txBody>
          <a:bodyPr wrap="square" rtlCol="0">
            <a:spAutoFit/>
          </a:bodyPr>
          <a:lstStyle/>
          <a:p>
            <a:pPr algn="ctr"/>
            <a:r>
              <a:rPr lang="en-US" b="1" dirty="0" smtClean="0">
                <a:latin typeface="Book Antiqua" pitchFamily="18" charset="0"/>
              </a:rPr>
              <a:t>Change in momentum</a:t>
            </a:r>
            <a:endParaRPr lang="en-US" b="1" baseline="-25000" dirty="0">
              <a:latin typeface="Book Antiqua" pitchFamily="18" charset="0"/>
            </a:endParaRPr>
          </a:p>
        </p:txBody>
      </p:sp>
      <p:cxnSp>
        <p:nvCxnSpPr>
          <p:cNvPr id="123" name="Straight Connector 122"/>
          <p:cNvCxnSpPr/>
          <p:nvPr/>
        </p:nvCxnSpPr>
        <p:spPr>
          <a:xfrm>
            <a:off x="3215796" y="2282644"/>
            <a:ext cx="24160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033305" y="2276934"/>
            <a:ext cx="781078" cy="368990"/>
          </a:xfrm>
          <a:prstGeom prst="rect">
            <a:avLst/>
          </a:prstGeom>
          <a:noFill/>
        </p:spPr>
        <p:txBody>
          <a:bodyPr wrap="square" rtlCol="0">
            <a:spAutoFit/>
          </a:bodyPr>
          <a:lstStyle/>
          <a:p>
            <a:pPr algn="ctr"/>
            <a:r>
              <a:rPr lang="en-US" b="1" dirty="0" smtClean="0">
                <a:latin typeface="Book Antiqua" pitchFamily="18" charset="0"/>
              </a:rPr>
              <a:t>time</a:t>
            </a:r>
            <a:endParaRPr lang="en-US" b="1" baseline="-25000" dirty="0">
              <a:latin typeface="Book Antiqua" pitchFamily="18" charset="0"/>
            </a:endParaRPr>
          </a:p>
        </p:txBody>
      </p:sp>
      <p:sp>
        <p:nvSpPr>
          <p:cNvPr id="125" name="TextBox 124"/>
          <p:cNvSpPr txBox="1"/>
          <p:nvPr/>
        </p:nvSpPr>
        <p:spPr>
          <a:xfrm>
            <a:off x="5812990" y="1041369"/>
            <a:ext cx="2797610" cy="645733"/>
          </a:xfrm>
          <a:prstGeom prst="rect">
            <a:avLst/>
          </a:prstGeom>
          <a:noFill/>
        </p:spPr>
        <p:txBody>
          <a:bodyPr wrap="square" rtlCol="0">
            <a:spAutoFit/>
          </a:bodyPr>
          <a:lstStyle/>
          <a:p>
            <a:r>
              <a:rPr lang="en-US" b="1" dirty="0" smtClean="0">
                <a:latin typeface="Book Antiqua" pitchFamily="18" charset="0"/>
              </a:rPr>
              <a:t>According to second law of motion</a:t>
            </a:r>
            <a:endParaRPr lang="en-US" b="1" baseline="-25000" dirty="0" smtClean="0">
              <a:latin typeface="Book Antiqua" pitchFamily="18" charset="0"/>
            </a:endParaRPr>
          </a:p>
        </p:txBody>
      </p:sp>
      <p:sp>
        <p:nvSpPr>
          <p:cNvPr id="126" name="TextBox 125"/>
          <p:cNvSpPr txBox="1"/>
          <p:nvPr/>
        </p:nvSpPr>
        <p:spPr>
          <a:xfrm>
            <a:off x="7848292" y="1696819"/>
            <a:ext cx="1219508" cy="646331"/>
          </a:xfrm>
          <a:prstGeom prst="rect">
            <a:avLst/>
          </a:prstGeom>
          <a:noFill/>
        </p:spPr>
        <p:txBody>
          <a:bodyPr wrap="square" rtlCol="0">
            <a:spAutoFit/>
          </a:bodyPr>
          <a:lstStyle/>
          <a:p>
            <a:r>
              <a:rPr lang="en-US" b="1" dirty="0" smtClean="0">
                <a:latin typeface="Book Antiqua" pitchFamily="18" charset="0"/>
              </a:rPr>
              <a:t>Applied force</a:t>
            </a:r>
            <a:endParaRPr lang="en-US" b="1" baseline="-25000" dirty="0">
              <a:latin typeface="Book Antiqua" pitchFamily="18" charset="0"/>
            </a:endParaRPr>
          </a:p>
        </p:txBody>
      </p:sp>
      <p:sp>
        <p:nvSpPr>
          <p:cNvPr id="127" name="TextBox 126"/>
          <p:cNvSpPr txBox="1"/>
          <p:nvPr/>
        </p:nvSpPr>
        <p:spPr>
          <a:xfrm>
            <a:off x="5791200" y="1696819"/>
            <a:ext cx="1916767" cy="646331"/>
          </a:xfrm>
          <a:prstGeom prst="rect">
            <a:avLst/>
          </a:prstGeom>
          <a:noFill/>
        </p:spPr>
        <p:txBody>
          <a:bodyPr wrap="square" rtlCol="0">
            <a:spAutoFit/>
          </a:bodyPr>
          <a:lstStyle/>
          <a:p>
            <a:r>
              <a:rPr lang="en-US" b="1" dirty="0" smtClean="0">
                <a:latin typeface="Book Antiqua" pitchFamily="18" charset="0"/>
              </a:rPr>
              <a:t>Rate of change of momentum</a:t>
            </a:r>
            <a:endParaRPr lang="en-US" b="1" baseline="-25000" dirty="0">
              <a:latin typeface="Book Antiqua" pitchFamily="18" charset="0"/>
            </a:endParaRPr>
          </a:p>
        </p:txBody>
      </p:sp>
      <p:sp>
        <p:nvSpPr>
          <p:cNvPr id="128" name="TextBox 127"/>
          <p:cNvSpPr txBox="1"/>
          <p:nvPr/>
        </p:nvSpPr>
        <p:spPr>
          <a:xfrm>
            <a:off x="7551476" y="1835489"/>
            <a:ext cx="346712" cy="368990"/>
          </a:xfrm>
          <a:prstGeom prst="rect">
            <a:avLst/>
          </a:prstGeom>
          <a:noFill/>
        </p:spPr>
        <p:txBody>
          <a:bodyPr wrap="square" rtlCol="0">
            <a:spAutoFit/>
          </a:bodyPr>
          <a:lstStyle/>
          <a:p>
            <a:r>
              <a:rPr lang="en-US" b="1" dirty="0" smtClean="0">
                <a:latin typeface="Bookman Old Style" pitchFamily="18" charset="0"/>
                <a:sym typeface="Symbol"/>
              </a:rPr>
              <a:t></a:t>
            </a:r>
            <a:endParaRPr lang="en-US" b="1" baseline="-25000" dirty="0">
              <a:latin typeface="Bookman Old Style" pitchFamily="18" charset="0"/>
            </a:endParaRPr>
          </a:p>
        </p:txBody>
      </p:sp>
      <p:sp>
        <p:nvSpPr>
          <p:cNvPr id="129" name="TextBox 128"/>
          <p:cNvSpPr txBox="1"/>
          <p:nvPr/>
        </p:nvSpPr>
        <p:spPr>
          <a:xfrm>
            <a:off x="7953375" y="2421885"/>
            <a:ext cx="352425" cy="368990"/>
          </a:xfrm>
          <a:prstGeom prst="rect">
            <a:avLst/>
          </a:prstGeom>
          <a:noFill/>
        </p:spPr>
        <p:txBody>
          <a:bodyPr wrap="square" rtlCol="0">
            <a:spAutoFit/>
          </a:bodyPr>
          <a:lstStyle/>
          <a:p>
            <a:r>
              <a:rPr lang="en-US" b="1" dirty="0" smtClean="0">
                <a:latin typeface="Book Antiqua" pitchFamily="18" charset="0"/>
              </a:rPr>
              <a:t>F</a:t>
            </a:r>
            <a:endParaRPr lang="en-US" b="1" baseline="-25000" dirty="0">
              <a:latin typeface="Book Antiqua" pitchFamily="18" charset="0"/>
            </a:endParaRPr>
          </a:p>
        </p:txBody>
      </p:sp>
      <p:sp>
        <p:nvSpPr>
          <p:cNvPr id="130" name="TextBox 129"/>
          <p:cNvSpPr txBox="1"/>
          <p:nvPr/>
        </p:nvSpPr>
        <p:spPr>
          <a:xfrm>
            <a:off x="7043430" y="2419350"/>
            <a:ext cx="593077" cy="369332"/>
          </a:xfrm>
          <a:prstGeom prst="rect">
            <a:avLst/>
          </a:prstGeom>
          <a:noFill/>
        </p:spPr>
        <p:txBody>
          <a:bodyPr wrap="square" rtlCol="0">
            <a:spAutoFit/>
          </a:bodyPr>
          <a:lstStyle/>
          <a:p>
            <a:r>
              <a:rPr lang="en-US" b="1" dirty="0" smtClean="0">
                <a:latin typeface="Book Antiqua" pitchFamily="18" charset="0"/>
              </a:rPr>
              <a:t>ma</a:t>
            </a:r>
            <a:endParaRPr lang="en-US" b="1" baseline="-25000" dirty="0">
              <a:latin typeface="Book Antiqua" pitchFamily="18" charset="0"/>
            </a:endParaRPr>
          </a:p>
        </p:txBody>
      </p:sp>
      <p:sp>
        <p:nvSpPr>
          <p:cNvPr id="131" name="TextBox 130"/>
          <p:cNvSpPr txBox="1"/>
          <p:nvPr/>
        </p:nvSpPr>
        <p:spPr>
          <a:xfrm>
            <a:off x="7560307" y="2419350"/>
            <a:ext cx="346712" cy="368990"/>
          </a:xfrm>
          <a:prstGeom prst="rect">
            <a:avLst/>
          </a:prstGeom>
          <a:noFill/>
        </p:spPr>
        <p:txBody>
          <a:bodyPr wrap="square" rtlCol="0">
            <a:spAutoFit/>
          </a:bodyPr>
          <a:lstStyle/>
          <a:p>
            <a:r>
              <a:rPr lang="en-US" b="1" dirty="0">
                <a:latin typeface="Bookman Old Style" pitchFamily="18" charset="0"/>
                <a:sym typeface="Symbol"/>
              </a:rPr>
              <a:t></a:t>
            </a:r>
            <a:endParaRPr lang="en-US" b="1" baseline="-25000" dirty="0">
              <a:latin typeface="Bookman Old Style" pitchFamily="18" charset="0"/>
            </a:endParaRPr>
          </a:p>
        </p:txBody>
      </p:sp>
      <p:sp>
        <p:nvSpPr>
          <p:cNvPr id="132" name="TextBox 131"/>
          <p:cNvSpPr txBox="1"/>
          <p:nvPr/>
        </p:nvSpPr>
        <p:spPr>
          <a:xfrm>
            <a:off x="7966826" y="2802885"/>
            <a:ext cx="719974" cy="368990"/>
          </a:xfrm>
          <a:prstGeom prst="rect">
            <a:avLst/>
          </a:prstGeom>
          <a:noFill/>
        </p:spPr>
        <p:txBody>
          <a:bodyPr wrap="square" rtlCol="0">
            <a:spAutoFit/>
          </a:bodyPr>
          <a:lstStyle/>
          <a:p>
            <a:r>
              <a:rPr lang="en-US" b="1" dirty="0" smtClean="0">
                <a:latin typeface="Book Antiqua" pitchFamily="18" charset="0"/>
              </a:rPr>
              <a:t>ma</a:t>
            </a:r>
            <a:endParaRPr lang="en-US" b="1" baseline="-25000" dirty="0">
              <a:latin typeface="Book Antiqua" pitchFamily="18" charset="0"/>
            </a:endParaRPr>
          </a:p>
        </p:txBody>
      </p:sp>
      <p:sp>
        <p:nvSpPr>
          <p:cNvPr id="133" name="TextBox 132"/>
          <p:cNvSpPr txBox="1"/>
          <p:nvPr/>
        </p:nvSpPr>
        <p:spPr>
          <a:xfrm>
            <a:off x="7227038" y="2831978"/>
            <a:ext cx="346712" cy="368990"/>
          </a:xfrm>
          <a:prstGeom prst="rect">
            <a:avLst/>
          </a:prstGeom>
          <a:noFill/>
        </p:spPr>
        <p:txBody>
          <a:bodyPr wrap="square" rtlCol="0">
            <a:spAutoFit/>
          </a:bodyPr>
          <a:lstStyle/>
          <a:p>
            <a:r>
              <a:rPr lang="en-US" b="1" dirty="0">
                <a:latin typeface="Book Antiqua" pitchFamily="18" charset="0"/>
              </a:rPr>
              <a:t>F</a:t>
            </a:r>
            <a:endParaRPr lang="en-US" b="1" baseline="-25000" dirty="0">
              <a:latin typeface="Book Antiqua" pitchFamily="18" charset="0"/>
            </a:endParaRPr>
          </a:p>
        </p:txBody>
      </p:sp>
      <p:sp>
        <p:nvSpPr>
          <p:cNvPr id="134" name="TextBox 133"/>
          <p:cNvSpPr txBox="1"/>
          <p:nvPr/>
        </p:nvSpPr>
        <p:spPr>
          <a:xfrm>
            <a:off x="7573750" y="2800350"/>
            <a:ext cx="346712" cy="368990"/>
          </a:xfrm>
          <a:prstGeom prst="rect">
            <a:avLst/>
          </a:prstGeom>
          <a:noFill/>
        </p:spPr>
        <p:txBody>
          <a:bodyPr wrap="square" rtlCol="0">
            <a:spAutoFit/>
          </a:bodyPr>
          <a:lstStyle/>
          <a:p>
            <a:r>
              <a:rPr lang="en-US" b="1" dirty="0">
                <a:latin typeface="Bookman Old Style" pitchFamily="18" charset="0"/>
                <a:sym typeface="Symbol"/>
              </a:rPr>
              <a:t></a:t>
            </a:r>
            <a:endParaRPr lang="en-US" b="1" baseline="-25000" dirty="0">
              <a:latin typeface="Bookman Old Style" pitchFamily="18" charset="0"/>
            </a:endParaRPr>
          </a:p>
        </p:txBody>
      </p:sp>
      <p:sp>
        <p:nvSpPr>
          <p:cNvPr id="135" name="TextBox 134"/>
          <p:cNvSpPr txBox="1"/>
          <p:nvPr/>
        </p:nvSpPr>
        <p:spPr>
          <a:xfrm>
            <a:off x="6019800" y="3486150"/>
            <a:ext cx="425737" cy="368990"/>
          </a:xfrm>
          <a:prstGeom prst="rect">
            <a:avLst/>
          </a:prstGeom>
          <a:noFill/>
        </p:spPr>
        <p:txBody>
          <a:bodyPr wrap="square" rtlCol="0">
            <a:spAutoFit/>
          </a:bodyPr>
          <a:lstStyle/>
          <a:p>
            <a:r>
              <a:rPr lang="en-US" b="1" dirty="0" smtClean="0">
                <a:latin typeface="Book Antiqua" pitchFamily="18" charset="0"/>
              </a:rPr>
              <a:t>If </a:t>
            </a:r>
            <a:endParaRPr lang="en-US" b="1" baseline="-25000" dirty="0">
              <a:latin typeface="Book Antiqua" pitchFamily="18" charset="0"/>
            </a:endParaRPr>
          </a:p>
        </p:txBody>
      </p:sp>
      <p:sp>
        <p:nvSpPr>
          <p:cNvPr id="136" name="TextBox 135"/>
          <p:cNvSpPr txBox="1"/>
          <p:nvPr/>
        </p:nvSpPr>
        <p:spPr>
          <a:xfrm>
            <a:off x="6248400" y="3486150"/>
            <a:ext cx="692622" cy="369332"/>
          </a:xfrm>
          <a:prstGeom prst="rect">
            <a:avLst/>
          </a:prstGeom>
          <a:noFill/>
        </p:spPr>
        <p:txBody>
          <a:bodyPr wrap="square" rtlCol="0">
            <a:spAutoFit/>
          </a:bodyPr>
          <a:lstStyle/>
          <a:p>
            <a:r>
              <a:rPr lang="en-US" b="1" dirty="0" smtClean="0">
                <a:latin typeface="Book Antiqua" pitchFamily="18" charset="0"/>
              </a:rPr>
              <a:t> k </a:t>
            </a:r>
            <a:endParaRPr lang="en-US" b="1" baseline="-25000" dirty="0">
              <a:latin typeface="Book Antiqua" pitchFamily="18" charset="0"/>
            </a:endParaRPr>
          </a:p>
        </p:txBody>
      </p:sp>
      <p:sp>
        <p:nvSpPr>
          <p:cNvPr id="137" name="TextBox 136"/>
          <p:cNvSpPr txBox="1"/>
          <p:nvPr/>
        </p:nvSpPr>
        <p:spPr>
          <a:xfrm>
            <a:off x="6578783" y="3486150"/>
            <a:ext cx="425737" cy="368990"/>
          </a:xfrm>
          <a:prstGeom prst="rect">
            <a:avLst/>
          </a:prstGeom>
          <a:noFill/>
        </p:spPr>
        <p:txBody>
          <a:bodyPr wrap="square" rtlCol="0">
            <a:spAutoFit/>
          </a:bodyPr>
          <a:lstStyle/>
          <a:p>
            <a:r>
              <a:rPr lang="en-US" b="1" dirty="0" smtClean="0">
                <a:latin typeface="Book Antiqua" pitchFamily="18" charset="0"/>
              </a:rPr>
              <a:t>=</a:t>
            </a:r>
            <a:endParaRPr lang="en-US" b="1" baseline="-25000" dirty="0">
              <a:latin typeface="Book Antiqua" pitchFamily="18" charset="0"/>
            </a:endParaRPr>
          </a:p>
        </p:txBody>
      </p:sp>
      <p:sp>
        <p:nvSpPr>
          <p:cNvPr id="138" name="TextBox 137"/>
          <p:cNvSpPr txBox="1"/>
          <p:nvPr/>
        </p:nvSpPr>
        <p:spPr>
          <a:xfrm>
            <a:off x="6788334" y="3486150"/>
            <a:ext cx="425737" cy="368990"/>
          </a:xfrm>
          <a:prstGeom prst="rect">
            <a:avLst/>
          </a:prstGeom>
          <a:noFill/>
        </p:spPr>
        <p:txBody>
          <a:bodyPr wrap="square" rtlCol="0">
            <a:spAutoFit/>
          </a:bodyPr>
          <a:lstStyle/>
          <a:p>
            <a:r>
              <a:rPr lang="en-US" b="1" dirty="0" smtClean="0">
                <a:latin typeface="Book Antiqua" pitchFamily="18" charset="0"/>
              </a:rPr>
              <a:t>1,</a:t>
            </a:r>
            <a:endParaRPr lang="en-US" b="1" baseline="-25000" dirty="0">
              <a:latin typeface="Book Antiqua" pitchFamily="18" charset="0"/>
            </a:endParaRPr>
          </a:p>
        </p:txBody>
      </p:sp>
      <p:sp>
        <p:nvSpPr>
          <p:cNvPr id="139" name="TextBox 138"/>
          <p:cNvSpPr txBox="1"/>
          <p:nvPr/>
        </p:nvSpPr>
        <p:spPr>
          <a:xfrm>
            <a:off x="5975063" y="4022535"/>
            <a:ext cx="806737" cy="368990"/>
          </a:xfrm>
          <a:prstGeom prst="rect">
            <a:avLst/>
          </a:prstGeom>
          <a:noFill/>
        </p:spPr>
        <p:txBody>
          <a:bodyPr wrap="square" rtlCol="0">
            <a:spAutoFit/>
          </a:bodyPr>
          <a:lstStyle/>
          <a:p>
            <a:r>
              <a:rPr lang="en-US" b="1" dirty="0" smtClean="0">
                <a:latin typeface="Book Antiqua" pitchFamily="18" charset="0"/>
              </a:rPr>
              <a:t>Then</a:t>
            </a:r>
            <a:endParaRPr lang="en-US" b="1" baseline="-25000" dirty="0">
              <a:latin typeface="Book Antiqua" pitchFamily="18" charset="0"/>
            </a:endParaRPr>
          </a:p>
        </p:txBody>
      </p:sp>
      <p:sp>
        <p:nvSpPr>
          <p:cNvPr id="140" name="TextBox 139"/>
          <p:cNvSpPr txBox="1"/>
          <p:nvPr/>
        </p:nvSpPr>
        <p:spPr>
          <a:xfrm>
            <a:off x="7165863" y="4021750"/>
            <a:ext cx="425737" cy="368990"/>
          </a:xfrm>
          <a:prstGeom prst="rect">
            <a:avLst/>
          </a:prstGeom>
          <a:noFill/>
        </p:spPr>
        <p:txBody>
          <a:bodyPr wrap="square" rtlCol="0">
            <a:spAutoFit/>
          </a:bodyPr>
          <a:lstStyle/>
          <a:p>
            <a:r>
              <a:rPr lang="en-US" b="1" dirty="0" smtClean="0">
                <a:solidFill>
                  <a:srgbClr val="990033"/>
                </a:solidFill>
                <a:latin typeface="Book Antiqua" pitchFamily="18" charset="0"/>
              </a:rPr>
              <a:t>F </a:t>
            </a:r>
            <a:endParaRPr lang="en-US" b="1" baseline="-25000" dirty="0">
              <a:solidFill>
                <a:srgbClr val="990033"/>
              </a:solidFill>
              <a:latin typeface="Book Antiqua" pitchFamily="18" charset="0"/>
            </a:endParaRPr>
          </a:p>
        </p:txBody>
      </p:sp>
      <p:sp>
        <p:nvSpPr>
          <p:cNvPr id="141" name="TextBox 140"/>
          <p:cNvSpPr txBox="1"/>
          <p:nvPr/>
        </p:nvSpPr>
        <p:spPr>
          <a:xfrm>
            <a:off x="7381763" y="4021750"/>
            <a:ext cx="425737" cy="368990"/>
          </a:xfrm>
          <a:prstGeom prst="rect">
            <a:avLst/>
          </a:prstGeom>
          <a:noFill/>
        </p:spPr>
        <p:txBody>
          <a:bodyPr wrap="square" rtlCol="0">
            <a:spAutoFit/>
          </a:bodyPr>
          <a:lstStyle/>
          <a:p>
            <a:r>
              <a:rPr lang="en-US" b="1" dirty="0" smtClean="0">
                <a:solidFill>
                  <a:srgbClr val="990033"/>
                </a:solidFill>
                <a:latin typeface="Book Antiqua" pitchFamily="18" charset="0"/>
              </a:rPr>
              <a:t>=</a:t>
            </a:r>
            <a:endParaRPr lang="en-US" b="1" baseline="-25000" dirty="0">
              <a:solidFill>
                <a:srgbClr val="990033"/>
              </a:solidFill>
              <a:latin typeface="Book Antiqua" pitchFamily="18" charset="0"/>
            </a:endParaRPr>
          </a:p>
        </p:txBody>
      </p:sp>
      <p:sp>
        <p:nvSpPr>
          <p:cNvPr id="142" name="TextBox 141"/>
          <p:cNvSpPr txBox="1"/>
          <p:nvPr/>
        </p:nvSpPr>
        <p:spPr>
          <a:xfrm>
            <a:off x="7591312" y="4021750"/>
            <a:ext cx="590035" cy="368990"/>
          </a:xfrm>
          <a:prstGeom prst="rect">
            <a:avLst/>
          </a:prstGeom>
          <a:noFill/>
        </p:spPr>
        <p:txBody>
          <a:bodyPr wrap="square" rtlCol="0">
            <a:spAutoFit/>
          </a:bodyPr>
          <a:lstStyle/>
          <a:p>
            <a:r>
              <a:rPr lang="en-US" b="1" dirty="0" smtClean="0">
                <a:solidFill>
                  <a:srgbClr val="990033"/>
                </a:solidFill>
                <a:latin typeface="Book Antiqua" pitchFamily="18" charset="0"/>
              </a:rPr>
              <a:t>ma</a:t>
            </a:r>
            <a:endParaRPr lang="en-US" b="1" baseline="-25000" dirty="0">
              <a:solidFill>
                <a:srgbClr val="990033"/>
              </a:solidFill>
              <a:latin typeface="Book Antiqua" pitchFamily="18" charset="0"/>
            </a:endParaRPr>
          </a:p>
        </p:txBody>
      </p:sp>
      <p:sp>
        <p:nvSpPr>
          <p:cNvPr id="143" name="TextBox 142"/>
          <p:cNvSpPr txBox="1"/>
          <p:nvPr/>
        </p:nvSpPr>
        <p:spPr>
          <a:xfrm>
            <a:off x="2590800" y="2924860"/>
            <a:ext cx="431800" cy="368990"/>
          </a:xfrm>
          <a:prstGeom prst="rect">
            <a:avLst/>
          </a:prstGeom>
          <a:noFill/>
        </p:spPr>
        <p:txBody>
          <a:bodyPr wrap="square" rtlCol="0">
            <a:spAutoFit/>
          </a:bodyPr>
          <a:lstStyle/>
          <a:p>
            <a:pPr algn="ctr"/>
            <a:r>
              <a:rPr lang="en-US" b="1" dirty="0" smtClean="0">
                <a:latin typeface="Book Antiqua" pitchFamily="18" charset="0"/>
              </a:rPr>
              <a:t>=</a:t>
            </a:r>
            <a:endParaRPr lang="en-US" b="1" baseline="-25000" dirty="0" smtClean="0">
              <a:latin typeface="Book Antiqua" pitchFamily="18" charset="0"/>
            </a:endParaRPr>
          </a:p>
        </p:txBody>
      </p:sp>
      <p:sp>
        <p:nvSpPr>
          <p:cNvPr id="144" name="TextBox 143"/>
          <p:cNvSpPr txBox="1"/>
          <p:nvPr/>
        </p:nvSpPr>
        <p:spPr>
          <a:xfrm>
            <a:off x="3018094" y="2753175"/>
            <a:ext cx="1065143" cy="368990"/>
          </a:xfrm>
          <a:prstGeom prst="rect">
            <a:avLst/>
          </a:prstGeom>
          <a:noFill/>
        </p:spPr>
        <p:txBody>
          <a:bodyPr wrap="square" rtlCol="0">
            <a:spAutoFit/>
          </a:bodyPr>
          <a:lstStyle/>
          <a:p>
            <a:r>
              <a:rPr lang="en-US" b="1" dirty="0" smtClean="0">
                <a:latin typeface="Book Antiqua" pitchFamily="18" charset="0"/>
              </a:rPr>
              <a:t>mv - mu</a:t>
            </a:r>
            <a:endParaRPr lang="en-US" b="1" baseline="-25000" dirty="0">
              <a:latin typeface="Book Antiqua" pitchFamily="18" charset="0"/>
            </a:endParaRPr>
          </a:p>
        </p:txBody>
      </p:sp>
      <p:cxnSp>
        <p:nvCxnSpPr>
          <p:cNvPr id="145" name="Straight Connector 144"/>
          <p:cNvCxnSpPr/>
          <p:nvPr/>
        </p:nvCxnSpPr>
        <p:spPr>
          <a:xfrm>
            <a:off x="3058577" y="3122165"/>
            <a:ext cx="10246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3401954" y="3082195"/>
            <a:ext cx="249556" cy="368990"/>
          </a:xfrm>
          <a:prstGeom prst="rect">
            <a:avLst/>
          </a:prstGeom>
          <a:noFill/>
        </p:spPr>
        <p:txBody>
          <a:bodyPr wrap="square" rtlCol="0">
            <a:spAutoFit/>
          </a:bodyPr>
          <a:lstStyle/>
          <a:p>
            <a:r>
              <a:rPr lang="en-US" b="1" dirty="0" smtClean="0">
                <a:latin typeface="Book Antiqua" pitchFamily="18" charset="0"/>
              </a:rPr>
              <a:t>t</a:t>
            </a:r>
            <a:endParaRPr lang="en-US" b="1" baseline="-25000" dirty="0">
              <a:latin typeface="Book Antiqua" pitchFamily="18" charset="0"/>
            </a:endParaRPr>
          </a:p>
        </p:txBody>
      </p:sp>
      <p:sp>
        <p:nvSpPr>
          <p:cNvPr id="147" name="TextBox 146"/>
          <p:cNvSpPr txBox="1"/>
          <p:nvPr/>
        </p:nvSpPr>
        <p:spPr>
          <a:xfrm>
            <a:off x="2590800" y="3578305"/>
            <a:ext cx="431800" cy="368990"/>
          </a:xfrm>
          <a:prstGeom prst="rect">
            <a:avLst/>
          </a:prstGeom>
          <a:noFill/>
        </p:spPr>
        <p:txBody>
          <a:bodyPr wrap="square" rtlCol="0">
            <a:spAutoFit/>
          </a:bodyPr>
          <a:lstStyle/>
          <a:p>
            <a:pPr algn="ctr"/>
            <a:r>
              <a:rPr lang="en-US" b="1" dirty="0" smtClean="0">
                <a:latin typeface="Book Antiqua" pitchFamily="18" charset="0"/>
              </a:rPr>
              <a:t>=</a:t>
            </a:r>
            <a:endParaRPr lang="en-US" b="1" baseline="-25000" dirty="0" smtClean="0">
              <a:latin typeface="Book Antiqua" pitchFamily="18" charset="0"/>
            </a:endParaRPr>
          </a:p>
        </p:txBody>
      </p:sp>
      <p:sp>
        <p:nvSpPr>
          <p:cNvPr id="148" name="TextBox 147"/>
          <p:cNvSpPr txBox="1"/>
          <p:nvPr/>
        </p:nvSpPr>
        <p:spPr>
          <a:xfrm>
            <a:off x="3018095" y="3398013"/>
            <a:ext cx="499112" cy="368990"/>
          </a:xfrm>
          <a:prstGeom prst="rect">
            <a:avLst/>
          </a:prstGeom>
          <a:noFill/>
        </p:spPr>
        <p:txBody>
          <a:bodyPr wrap="square" rtlCol="0">
            <a:spAutoFit/>
          </a:bodyPr>
          <a:lstStyle/>
          <a:p>
            <a:r>
              <a:rPr lang="en-US" b="1" dirty="0" smtClean="0">
                <a:latin typeface="Book Antiqua" pitchFamily="18" charset="0"/>
              </a:rPr>
              <a:t>m</a:t>
            </a:r>
            <a:endParaRPr lang="en-US" b="1" baseline="-25000" dirty="0">
              <a:latin typeface="Book Antiqua" pitchFamily="18" charset="0"/>
            </a:endParaRPr>
          </a:p>
        </p:txBody>
      </p:sp>
      <p:sp>
        <p:nvSpPr>
          <p:cNvPr id="149" name="TextBox 148"/>
          <p:cNvSpPr txBox="1"/>
          <p:nvPr/>
        </p:nvSpPr>
        <p:spPr>
          <a:xfrm>
            <a:off x="3422910" y="3398013"/>
            <a:ext cx="752474" cy="368990"/>
          </a:xfrm>
          <a:prstGeom prst="rect">
            <a:avLst/>
          </a:prstGeom>
          <a:noFill/>
        </p:spPr>
        <p:txBody>
          <a:bodyPr wrap="square" rtlCol="0">
            <a:spAutoFit/>
          </a:bodyPr>
          <a:lstStyle/>
          <a:p>
            <a:r>
              <a:rPr lang="en-US" b="1" dirty="0" smtClean="0">
                <a:latin typeface="Book Antiqua" pitchFamily="18" charset="0"/>
              </a:rPr>
              <a:t>(v-u)</a:t>
            </a:r>
            <a:endParaRPr lang="en-US" b="1" baseline="-25000" dirty="0">
              <a:latin typeface="Book Antiqua" pitchFamily="18" charset="0"/>
            </a:endParaRPr>
          </a:p>
        </p:txBody>
      </p:sp>
      <p:sp>
        <p:nvSpPr>
          <p:cNvPr id="150" name="TextBox 149"/>
          <p:cNvSpPr txBox="1"/>
          <p:nvPr/>
        </p:nvSpPr>
        <p:spPr>
          <a:xfrm>
            <a:off x="3199073" y="3398013"/>
            <a:ext cx="499112" cy="368990"/>
          </a:xfrm>
          <a:prstGeom prst="rect">
            <a:avLst/>
          </a:prstGeom>
          <a:noFill/>
        </p:spPr>
        <p:txBody>
          <a:bodyPr wrap="square" rtlCol="0">
            <a:spAutoFit/>
          </a:bodyPr>
          <a:lstStyle/>
          <a:p>
            <a:r>
              <a:rPr lang="en-US" b="1" dirty="0" smtClean="0">
                <a:latin typeface="Book Antiqua" pitchFamily="18" charset="0"/>
                <a:sym typeface="Symbol"/>
              </a:rPr>
              <a:t>×</a:t>
            </a:r>
            <a:endParaRPr lang="en-US" b="1" baseline="-25000" dirty="0">
              <a:latin typeface="Book Antiqua" pitchFamily="18" charset="0"/>
            </a:endParaRPr>
          </a:p>
        </p:txBody>
      </p:sp>
      <p:cxnSp>
        <p:nvCxnSpPr>
          <p:cNvPr id="151" name="Straight Connector 150"/>
          <p:cNvCxnSpPr/>
          <p:nvPr/>
        </p:nvCxnSpPr>
        <p:spPr>
          <a:xfrm>
            <a:off x="3058577" y="3767003"/>
            <a:ext cx="10246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3401954" y="3727033"/>
            <a:ext cx="249556" cy="368990"/>
          </a:xfrm>
          <a:prstGeom prst="rect">
            <a:avLst/>
          </a:prstGeom>
          <a:noFill/>
        </p:spPr>
        <p:txBody>
          <a:bodyPr wrap="square" rtlCol="0">
            <a:spAutoFit/>
          </a:bodyPr>
          <a:lstStyle/>
          <a:p>
            <a:r>
              <a:rPr lang="en-US" b="1" dirty="0" smtClean="0">
                <a:latin typeface="Book Antiqua" pitchFamily="18" charset="0"/>
              </a:rPr>
              <a:t>t</a:t>
            </a:r>
            <a:endParaRPr lang="en-US" b="1" baseline="-25000" dirty="0">
              <a:latin typeface="Book Antiqua" pitchFamily="18" charset="0"/>
            </a:endParaRPr>
          </a:p>
        </p:txBody>
      </p:sp>
      <p:sp>
        <p:nvSpPr>
          <p:cNvPr id="153" name="TextBox 152"/>
          <p:cNvSpPr txBox="1"/>
          <p:nvPr/>
        </p:nvSpPr>
        <p:spPr>
          <a:xfrm>
            <a:off x="2590800" y="4197288"/>
            <a:ext cx="431800" cy="368990"/>
          </a:xfrm>
          <a:prstGeom prst="rect">
            <a:avLst/>
          </a:prstGeom>
          <a:noFill/>
        </p:spPr>
        <p:txBody>
          <a:bodyPr wrap="square" rtlCol="0">
            <a:spAutoFit/>
          </a:bodyPr>
          <a:lstStyle/>
          <a:p>
            <a:pPr algn="ctr"/>
            <a:r>
              <a:rPr lang="en-US" b="1" dirty="0" smtClean="0">
                <a:latin typeface="Book Antiqua" pitchFamily="18" charset="0"/>
              </a:rPr>
              <a:t>=</a:t>
            </a:r>
            <a:endParaRPr lang="en-US" b="1" baseline="-25000" dirty="0" smtClean="0">
              <a:latin typeface="Book Antiqua" pitchFamily="18" charset="0"/>
            </a:endParaRPr>
          </a:p>
        </p:txBody>
      </p:sp>
      <p:sp>
        <p:nvSpPr>
          <p:cNvPr id="154" name="TextBox 153"/>
          <p:cNvSpPr txBox="1"/>
          <p:nvPr/>
        </p:nvSpPr>
        <p:spPr>
          <a:xfrm>
            <a:off x="3067312" y="4197288"/>
            <a:ext cx="546100" cy="368990"/>
          </a:xfrm>
          <a:prstGeom prst="rect">
            <a:avLst/>
          </a:prstGeom>
          <a:noFill/>
        </p:spPr>
        <p:txBody>
          <a:bodyPr wrap="square" rtlCol="0">
            <a:spAutoFit/>
          </a:bodyPr>
          <a:lstStyle/>
          <a:p>
            <a:r>
              <a:rPr lang="en-US" b="1" dirty="0" smtClean="0">
                <a:latin typeface="Book Antiqua" pitchFamily="18" charset="0"/>
              </a:rPr>
              <a:t>ma</a:t>
            </a:r>
            <a:endParaRPr lang="en-US" b="1" baseline="-25000" dirty="0" smtClean="0">
              <a:latin typeface="Book Antiqua" pitchFamily="18" charset="0"/>
            </a:endParaRPr>
          </a:p>
        </p:txBody>
      </p:sp>
      <p:grpSp>
        <p:nvGrpSpPr>
          <p:cNvPr id="155" name="Group 154"/>
          <p:cNvGrpSpPr/>
          <p:nvPr/>
        </p:nvGrpSpPr>
        <p:grpSpPr>
          <a:xfrm>
            <a:off x="4272167" y="3344815"/>
            <a:ext cx="1366633" cy="736672"/>
            <a:chOff x="4780249" y="2649301"/>
            <a:chExt cx="1366633" cy="737354"/>
          </a:xfrm>
        </p:grpSpPr>
        <p:sp>
          <p:nvSpPr>
            <p:cNvPr id="156" name="TextBox 155"/>
            <p:cNvSpPr txBox="1"/>
            <p:nvPr/>
          </p:nvSpPr>
          <p:spPr>
            <a:xfrm>
              <a:off x="5511538" y="2649301"/>
              <a:ext cx="609600" cy="369332"/>
            </a:xfrm>
            <a:prstGeom prst="rect">
              <a:avLst/>
            </a:prstGeom>
            <a:noFill/>
          </p:spPr>
          <p:txBody>
            <a:bodyPr wrap="square" rtlCol="0">
              <a:spAutoFit/>
            </a:bodyPr>
            <a:lstStyle/>
            <a:p>
              <a:pPr algn="ctr"/>
              <a:r>
                <a:rPr lang="en-US" b="1" dirty="0" smtClean="0">
                  <a:latin typeface="Book Antiqua" pitchFamily="18" charset="0"/>
                </a:rPr>
                <a:t>v-u</a:t>
              </a:r>
              <a:endParaRPr lang="en-US" b="1" baseline="-25000" dirty="0">
                <a:latin typeface="Book Antiqua" pitchFamily="18" charset="0"/>
              </a:endParaRPr>
            </a:p>
          </p:txBody>
        </p:sp>
        <p:cxnSp>
          <p:nvCxnSpPr>
            <p:cNvPr id="157" name="Straight Connector 156"/>
            <p:cNvCxnSpPr/>
            <p:nvPr/>
          </p:nvCxnSpPr>
          <p:spPr>
            <a:xfrm>
              <a:off x="5586568" y="3003634"/>
              <a:ext cx="43455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Double Bracket 157"/>
            <p:cNvSpPr/>
            <p:nvPr/>
          </p:nvSpPr>
          <p:spPr>
            <a:xfrm>
              <a:off x="4824146" y="2761743"/>
              <a:ext cx="1322736" cy="545527"/>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TextBox 158"/>
            <p:cNvSpPr txBox="1"/>
            <p:nvPr/>
          </p:nvSpPr>
          <p:spPr>
            <a:xfrm rot="10800000">
              <a:off x="4780249" y="2881074"/>
              <a:ext cx="425443" cy="369332"/>
            </a:xfrm>
            <a:prstGeom prst="rect">
              <a:avLst/>
            </a:prstGeom>
            <a:noFill/>
          </p:spPr>
          <p:txBody>
            <a:bodyPr wrap="square" rtlCol="0">
              <a:spAutoFit/>
            </a:bodyPr>
            <a:lstStyle/>
            <a:p>
              <a:r>
                <a:rPr lang="en-US" dirty="0" smtClean="0">
                  <a:latin typeface="Bookman Old Style" pitchFamily="18" charset="0"/>
                  <a:sym typeface="Symbol"/>
                </a:rPr>
                <a:t></a:t>
              </a:r>
              <a:endParaRPr lang="en-US" baseline="-25000" dirty="0">
                <a:latin typeface="Bookman Old Style" pitchFamily="18" charset="0"/>
              </a:endParaRPr>
            </a:p>
          </p:txBody>
        </p:sp>
        <p:sp>
          <p:nvSpPr>
            <p:cNvPr id="160" name="TextBox 159"/>
            <p:cNvSpPr txBox="1"/>
            <p:nvPr/>
          </p:nvSpPr>
          <p:spPr>
            <a:xfrm>
              <a:off x="5083137" y="2793207"/>
              <a:ext cx="249556" cy="369332"/>
            </a:xfrm>
            <a:prstGeom prst="rect">
              <a:avLst/>
            </a:prstGeom>
            <a:noFill/>
          </p:spPr>
          <p:txBody>
            <a:bodyPr wrap="square" rtlCol="0">
              <a:spAutoFit/>
            </a:bodyPr>
            <a:lstStyle/>
            <a:p>
              <a:r>
                <a:rPr lang="en-US" b="1" dirty="0" smtClean="0">
                  <a:latin typeface="Book Antiqua" pitchFamily="18" charset="0"/>
                </a:rPr>
                <a:t>a</a:t>
              </a:r>
              <a:endParaRPr lang="en-US" b="1" baseline="-25000" dirty="0">
                <a:latin typeface="Book Antiqua" pitchFamily="18" charset="0"/>
              </a:endParaRPr>
            </a:p>
          </p:txBody>
        </p:sp>
        <p:sp>
          <p:nvSpPr>
            <p:cNvPr id="161" name="TextBox 160"/>
            <p:cNvSpPr txBox="1"/>
            <p:nvPr/>
          </p:nvSpPr>
          <p:spPr>
            <a:xfrm>
              <a:off x="5278402" y="2793207"/>
              <a:ext cx="249556" cy="369332"/>
            </a:xfrm>
            <a:prstGeom prst="rect">
              <a:avLst/>
            </a:prstGeom>
            <a:noFill/>
          </p:spPr>
          <p:txBody>
            <a:bodyPr wrap="square" rtlCol="0">
              <a:spAutoFit/>
            </a:bodyPr>
            <a:lstStyle/>
            <a:p>
              <a:r>
                <a:rPr lang="en-US" b="1" dirty="0" smtClean="0">
                  <a:latin typeface="Book Antiqua" pitchFamily="18" charset="0"/>
                </a:rPr>
                <a:t>=</a:t>
              </a:r>
              <a:endParaRPr lang="en-US" b="1" baseline="-25000" dirty="0">
                <a:latin typeface="Book Antiqua" pitchFamily="18" charset="0"/>
              </a:endParaRPr>
            </a:p>
          </p:txBody>
        </p:sp>
        <p:sp>
          <p:nvSpPr>
            <p:cNvPr id="162" name="TextBox 161"/>
            <p:cNvSpPr txBox="1"/>
            <p:nvPr/>
          </p:nvSpPr>
          <p:spPr>
            <a:xfrm>
              <a:off x="5671081" y="3017323"/>
              <a:ext cx="249556" cy="369332"/>
            </a:xfrm>
            <a:prstGeom prst="rect">
              <a:avLst/>
            </a:prstGeom>
            <a:noFill/>
          </p:spPr>
          <p:txBody>
            <a:bodyPr wrap="square" rtlCol="0">
              <a:spAutoFit/>
            </a:bodyPr>
            <a:lstStyle/>
            <a:p>
              <a:pPr algn="ctr"/>
              <a:r>
                <a:rPr lang="en-US" b="1" dirty="0" smtClean="0">
                  <a:latin typeface="Book Antiqua" pitchFamily="18" charset="0"/>
                </a:rPr>
                <a:t>t</a:t>
              </a:r>
              <a:endParaRPr lang="en-US" b="1" baseline="-25000" dirty="0">
                <a:latin typeface="Book Antiqua" pitchFamily="18" charset="0"/>
              </a:endParaRPr>
            </a:p>
          </p:txBody>
        </p:sp>
      </p:grpSp>
      <p:cxnSp>
        <p:nvCxnSpPr>
          <p:cNvPr id="163" name="Straight Connector 162"/>
          <p:cNvCxnSpPr/>
          <p:nvPr/>
        </p:nvCxnSpPr>
        <p:spPr>
          <a:xfrm>
            <a:off x="5791200" y="971105"/>
            <a:ext cx="0" cy="3886645"/>
          </a:xfrm>
          <a:prstGeom prst="line">
            <a:avLst/>
          </a:prstGeom>
          <a:ln w="19050">
            <a:solidFill>
              <a:schemeClr val="tx1"/>
            </a:solidFill>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4" name="Flowchart: Process 163"/>
              <p:cNvSpPr/>
              <p:nvPr/>
            </p:nvSpPr>
            <p:spPr>
              <a:xfrm>
                <a:off x="3249486" y="2847795"/>
                <a:ext cx="2084514" cy="567245"/>
              </a:xfrm>
              <a:prstGeom prst="flowChartProcess">
                <a:avLst/>
              </a:prstGeom>
              <a:solidFill>
                <a:srgbClr val="FF0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latin typeface="Book Antiqua" pitchFamily="18" charset="0"/>
                  </a:rPr>
                  <a:t>Final </a:t>
                </a:r>
                <a14:m>
                  <m:oMath xmlns:m="http://schemas.openxmlformats.org/officeDocument/2006/math">
                    <m:r>
                      <a:rPr lang="en-US" b="1" i="0" dirty="0" smtClean="0">
                        <a:solidFill>
                          <a:schemeClr val="bg1"/>
                        </a:solidFill>
                        <a:effectLst>
                          <a:outerShdw blurRad="38100" dist="38100" dir="2700000" algn="tl">
                            <a:srgbClr val="000000">
                              <a:alpha val="43137"/>
                            </a:srgbClr>
                          </a:outerShdw>
                        </a:effectLst>
                        <a:latin typeface="Cambria Math"/>
                      </a:rPr>
                      <m:t>−</m:t>
                    </m:r>
                  </m:oMath>
                </a14:m>
                <a:r>
                  <a:rPr lang="en-US" b="1" dirty="0">
                    <a:solidFill>
                      <a:schemeClr val="bg1"/>
                    </a:solidFill>
                    <a:effectLst>
                      <a:outerShdw blurRad="38100" dist="38100" dir="2700000" algn="tl">
                        <a:srgbClr val="000000">
                          <a:alpha val="43137"/>
                        </a:srgbClr>
                      </a:outerShdw>
                    </a:effectLst>
                    <a:latin typeface="Book Antiqua" pitchFamily="18" charset="0"/>
                  </a:rPr>
                  <a:t> initial</a:t>
                </a:r>
              </a:p>
            </p:txBody>
          </p:sp>
        </mc:Choice>
        <mc:Fallback xmlns="">
          <p:sp>
            <p:nvSpPr>
              <p:cNvPr id="164" name="Flowchart: Process 163"/>
              <p:cNvSpPr>
                <a:spLocks noRot="1" noChangeAspect="1" noMove="1" noResize="1" noEditPoints="1" noAdjustHandles="1" noChangeArrowheads="1" noChangeShapeType="1" noTextEdit="1"/>
              </p:cNvSpPr>
              <p:nvPr/>
            </p:nvSpPr>
            <p:spPr>
              <a:xfrm>
                <a:off x="3249486" y="2847795"/>
                <a:ext cx="2084514" cy="567245"/>
              </a:xfrm>
              <a:prstGeom prst="flowChartProcess">
                <a:avLst/>
              </a:prstGeom>
              <a:blipFill rotWithShape="0">
                <a:blip r:embed="rId5"/>
                <a:stretch>
                  <a:fillRect/>
                </a:stretch>
              </a:blipFill>
              <a:ln w="19050">
                <a:solidFill>
                  <a:schemeClr val="bg1"/>
                </a:solidFill>
              </a:ln>
            </p:spPr>
            <p:txBody>
              <a:bodyPr/>
              <a:lstStyle/>
              <a:p>
                <a:r>
                  <a:rPr lang="en-US">
                    <a:noFill/>
                  </a:rPr>
                  <a:t> </a:t>
                </a:r>
              </a:p>
            </p:txBody>
          </p:sp>
        </mc:Fallback>
      </mc:AlternateContent>
      <p:sp>
        <p:nvSpPr>
          <p:cNvPr id="165" name="Rounded Rectangular Callout 164"/>
          <p:cNvSpPr/>
          <p:nvPr/>
        </p:nvSpPr>
        <p:spPr>
          <a:xfrm>
            <a:off x="552025" y="3133885"/>
            <a:ext cx="1699049" cy="686367"/>
          </a:xfrm>
          <a:prstGeom prst="wedgeRoundRectCallout">
            <a:avLst>
              <a:gd name="adj1" fmla="val -651"/>
              <a:gd name="adj2" fmla="val -144340"/>
              <a:gd name="adj3" fmla="val 16667"/>
            </a:avLst>
          </a:prstGeom>
          <a:solidFill>
            <a:srgbClr val="CC3399">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Book Antiqua" pitchFamily="18" charset="0"/>
              </a:rPr>
              <a:t>With respect to time</a:t>
            </a:r>
          </a:p>
        </p:txBody>
      </p:sp>
      <p:sp>
        <p:nvSpPr>
          <p:cNvPr id="166" name="Rounded Rectangle 165"/>
          <p:cNvSpPr/>
          <p:nvPr/>
        </p:nvSpPr>
        <p:spPr>
          <a:xfrm>
            <a:off x="5862151" y="1809750"/>
            <a:ext cx="3129449" cy="1083462"/>
          </a:xfrm>
          <a:prstGeom prst="roundRect">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 Antiqua" pitchFamily="18" charset="0"/>
              </a:rPr>
              <a:t>Rate of change of momentum is directly proportional to the</a:t>
            </a:r>
          </a:p>
          <a:p>
            <a:pPr algn="ctr"/>
            <a:r>
              <a:rPr lang="en-US" sz="1600" b="1" dirty="0">
                <a:solidFill>
                  <a:schemeClr val="tx1"/>
                </a:solidFill>
                <a:latin typeface="Book Antiqua" pitchFamily="18" charset="0"/>
              </a:rPr>
              <a:t>Applied force</a:t>
            </a:r>
          </a:p>
        </p:txBody>
      </p:sp>
      <p:sp>
        <p:nvSpPr>
          <p:cNvPr id="167" name="Rounded Rectangular Callout 166"/>
          <p:cNvSpPr/>
          <p:nvPr/>
        </p:nvSpPr>
        <p:spPr>
          <a:xfrm>
            <a:off x="5859173" y="3778842"/>
            <a:ext cx="2012002" cy="1015125"/>
          </a:xfrm>
          <a:prstGeom prst="wedgeRoundRectCallout">
            <a:avLst>
              <a:gd name="adj1" fmla="val 60332"/>
              <a:gd name="adj2" fmla="val -79765"/>
              <a:gd name="adj3" fmla="val 16667"/>
            </a:avLst>
          </a:prstGeom>
          <a:solidFill>
            <a:srgbClr val="CC3399">
              <a:alpha val="7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Book Antiqua" pitchFamily="18" charset="0"/>
              </a:rPr>
              <a:t>‘k’ is the proportionality constant.</a:t>
            </a:r>
          </a:p>
        </p:txBody>
      </p:sp>
      <p:sp>
        <p:nvSpPr>
          <p:cNvPr id="168" name="Rounded Rectangular Callout 167"/>
          <p:cNvSpPr/>
          <p:nvPr/>
        </p:nvSpPr>
        <p:spPr>
          <a:xfrm>
            <a:off x="5535458" y="2199830"/>
            <a:ext cx="2512385" cy="1127440"/>
          </a:xfrm>
          <a:prstGeom prst="wedgeRoundRectCallout">
            <a:avLst>
              <a:gd name="adj1" fmla="val -81492"/>
              <a:gd name="adj2" fmla="val 74891"/>
              <a:gd name="adj3" fmla="val 16667"/>
            </a:avLst>
          </a:prstGeom>
          <a:solidFill>
            <a:srgbClr val="CC3399">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latin typeface="Book Antiqua" pitchFamily="18" charset="0"/>
              </a:rPr>
              <a:t>‘a’ is the acceleration OR rate of change of velocity.</a:t>
            </a:r>
          </a:p>
        </p:txBody>
      </p:sp>
      <p:sp>
        <p:nvSpPr>
          <p:cNvPr id="169" name="TextBox 168"/>
          <p:cNvSpPr txBox="1"/>
          <p:nvPr/>
        </p:nvSpPr>
        <p:spPr>
          <a:xfrm>
            <a:off x="7821294" y="3187784"/>
            <a:ext cx="719974" cy="368990"/>
          </a:xfrm>
          <a:prstGeom prst="rect">
            <a:avLst/>
          </a:prstGeom>
          <a:noFill/>
        </p:spPr>
        <p:txBody>
          <a:bodyPr wrap="square" rtlCol="0">
            <a:spAutoFit/>
          </a:bodyPr>
          <a:lstStyle/>
          <a:p>
            <a:r>
              <a:rPr lang="en-US" b="1" dirty="0" err="1" smtClean="0">
                <a:latin typeface="Book Antiqua" pitchFamily="18" charset="0"/>
              </a:rPr>
              <a:t>kma</a:t>
            </a:r>
            <a:endParaRPr lang="en-US" b="1" baseline="-25000" dirty="0">
              <a:latin typeface="Book Antiqua" pitchFamily="18" charset="0"/>
            </a:endParaRPr>
          </a:p>
        </p:txBody>
      </p:sp>
      <p:sp>
        <p:nvSpPr>
          <p:cNvPr id="170" name="TextBox 169"/>
          <p:cNvSpPr txBox="1"/>
          <p:nvPr/>
        </p:nvSpPr>
        <p:spPr>
          <a:xfrm>
            <a:off x="7224381" y="3188302"/>
            <a:ext cx="346712" cy="368990"/>
          </a:xfrm>
          <a:prstGeom prst="rect">
            <a:avLst/>
          </a:prstGeom>
          <a:noFill/>
        </p:spPr>
        <p:txBody>
          <a:bodyPr wrap="square" rtlCol="0">
            <a:spAutoFit/>
          </a:bodyPr>
          <a:lstStyle/>
          <a:p>
            <a:r>
              <a:rPr lang="en-US" b="1" dirty="0">
                <a:latin typeface="Book Antiqua" pitchFamily="18" charset="0"/>
              </a:rPr>
              <a:t>F</a:t>
            </a:r>
            <a:endParaRPr lang="en-US" b="1" baseline="-25000" dirty="0">
              <a:latin typeface="Book Antiqua" pitchFamily="18" charset="0"/>
            </a:endParaRPr>
          </a:p>
        </p:txBody>
      </p:sp>
      <p:sp>
        <p:nvSpPr>
          <p:cNvPr id="171" name="TextBox 170"/>
          <p:cNvSpPr txBox="1"/>
          <p:nvPr/>
        </p:nvSpPr>
        <p:spPr>
          <a:xfrm>
            <a:off x="7599668" y="3185249"/>
            <a:ext cx="346712" cy="369332"/>
          </a:xfrm>
          <a:prstGeom prst="rect">
            <a:avLst/>
          </a:prstGeom>
          <a:noFill/>
        </p:spPr>
        <p:txBody>
          <a:bodyPr wrap="square" rtlCol="0">
            <a:spAutoFit/>
          </a:bodyPr>
          <a:lstStyle/>
          <a:p>
            <a:r>
              <a:rPr lang="en-US" b="1" dirty="0" smtClean="0">
                <a:latin typeface="Book Antiqua" pitchFamily="18" charset="0"/>
                <a:sym typeface="Symbol"/>
              </a:rPr>
              <a:t>=</a:t>
            </a:r>
            <a:endParaRPr lang="en-US" b="1" baseline="-25000" dirty="0">
              <a:latin typeface="Book Antiqua" pitchFamily="18" charset="0"/>
            </a:endParaRPr>
          </a:p>
        </p:txBody>
      </p:sp>
      <p:sp>
        <p:nvSpPr>
          <p:cNvPr id="172" name="TextBox 171"/>
          <p:cNvSpPr txBox="1"/>
          <p:nvPr/>
        </p:nvSpPr>
        <p:spPr>
          <a:xfrm>
            <a:off x="457200" y="4106815"/>
            <a:ext cx="2222847" cy="645733"/>
          </a:xfrm>
          <a:prstGeom prst="rect">
            <a:avLst/>
          </a:prstGeom>
          <a:noFill/>
        </p:spPr>
        <p:txBody>
          <a:bodyPr wrap="square" rtlCol="0">
            <a:spAutoFit/>
          </a:bodyPr>
          <a:lstStyle/>
          <a:p>
            <a:r>
              <a:rPr lang="en-US" b="1" dirty="0" smtClean="0">
                <a:latin typeface="Book Antiqua" pitchFamily="18" charset="0"/>
              </a:rPr>
              <a:t>Rate of Change of momentum</a:t>
            </a:r>
            <a:endParaRPr lang="en-US" b="1" baseline="-25000" dirty="0" smtClean="0">
              <a:latin typeface="Book Antiqua" pitchFamily="18" charset="0"/>
            </a:endParaRPr>
          </a:p>
        </p:txBody>
      </p:sp>
      <p:sp>
        <p:nvSpPr>
          <p:cNvPr id="173" name="Rounded Rectangle 172"/>
          <p:cNvSpPr/>
          <p:nvPr/>
        </p:nvSpPr>
        <p:spPr>
          <a:xfrm>
            <a:off x="457200" y="4106657"/>
            <a:ext cx="3254026" cy="724213"/>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49999" t="50803" r="21731" b="21883"/>
          <a:stretch/>
        </p:blipFill>
        <p:spPr bwMode="auto">
          <a:xfrm>
            <a:off x="3619027" y="-61693"/>
            <a:ext cx="3446581" cy="266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8910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8" dur="500" fill="hold"/>
                                            <p:tgtEl>
                                              <p:spTgt spid="105"/>
                                            </p:tgtEl>
                                            <p:attrNameLst>
                                              <p:attrName>ppt_x</p:attrName>
                                              <p:attrName>ppt_y</p:attrName>
                                            </p:attrNameLst>
                                          </p:cBhvr>
                                          <p:rCtr x="26250" y="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2" presetClass="entr" presetSubtype="2" fill="hold" grpId="0" nodeType="withEffect" p14:presetBounceEnd="54000">
                                      <p:stCondLst>
                                        <p:cond delay="0"/>
                                      </p:stCondLst>
                                      <p:childTnLst>
                                        <p:set>
                                          <p:cBhvr>
                                            <p:cTn id="14" dur="1" fill="hold">
                                              <p:stCondLst>
                                                <p:cond delay="0"/>
                                              </p:stCondLst>
                                            </p:cTn>
                                            <p:tgtEl>
                                              <p:spTgt spid="107"/>
                                            </p:tgtEl>
                                            <p:attrNameLst>
                                              <p:attrName>style.visibility</p:attrName>
                                            </p:attrNameLst>
                                          </p:cBhvr>
                                          <p:to>
                                            <p:strVal val="visible"/>
                                          </p:to>
                                        </p:set>
                                        <p:anim calcmode="lin" valueType="num" p14:bounceEnd="54000">
                                          <p:cBhvr additive="base">
                                            <p:cTn id="15" dur="500" fill="hold"/>
                                            <p:tgtEl>
                                              <p:spTgt spid="107"/>
                                            </p:tgtEl>
                                            <p:attrNameLst>
                                              <p:attrName>ppt_x</p:attrName>
                                            </p:attrNameLst>
                                          </p:cBhvr>
                                          <p:tavLst>
                                            <p:tav tm="0">
                                              <p:val>
                                                <p:strVal val="1+#ppt_w/2"/>
                                              </p:val>
                                            </p:tav>
                                            <p:tav tm="100000">
                                              <p:val>
                                                <p:strVal val="#ppt_x"/>
                                              </p:val>
                                            </p:tav>
                                          </p:tavLst>
                                        </p:anim>
                                        <p:anim calcmode="lin" valueType="num" p14:bounceEnd="54000">
                                          <p:cBhvr additive="base">
                                            <p:cTn id="16" dur="500" fill="hold"/>
                                            <p:tgtEl>
                                              <p:spTgt spid="107"/>
                                            </p:tgtEl>
                                            <p:attrNameLst>
                                              <p:attrName>ppt_y</p:attrName>
                                            </p:attrNameLst>
                                          </p:cBhvr>
                                          <p:tavLst>
                                            <p:tav tm="0">
                                              <p:val>
                                                <p:strVal val="#ppt_y"/>
                                              </p:val>
                                            </p:tav>
                                            <p:tav tm="100000">
                                              <p:val>
                                                <p:strVal val="#ppt_y"/>
                                              </p:val>
                                            </p:tav>
                                          </p:tavLst>
                                        </p:anim>
                                      </p:childTnLst>
                                    </p:cTn>
                                  </p:par>
                                  <p:par>
                                    <p:cTn id="17" presetID="63" presetClass="path" presetSubtype="0" accel="10000" fill="hold" grpId="1" nodeType="withEffect" p14:presetBounceEnd="66000">
                                      <p:stCondLst>
                                        <p:cond delay="0"/>
                                      </p:stCondLst>
                                      <p:childTnLst>
                                        <p:animMotion origin="layout" path="M -0.525 3.33333E-6 L 1.11111E-6 3.33333E-6 " pathEditMode="relative" rAng="0" ptsTypes="AA" p14:bounceEnd="66000">
                                          <p:cBhvr>
                                            <p:cTn id="18" dur="500" fill="hold"/>
                                            <p:tgtEl>
                                              <p:spTgt spid="108"/>
                                            </p:tgtEl>
                                            <p:attrNameLst>
                                              <p:attrName>ppt_x</p:attrName>
                                              <p:attrName>ppt_y</p:attrName>
                                            </p:attrNameLst>
                                          </p:cBhvr>
                                          <p:rCtr x="26250" y="0"/>
                                        </p:animMotion>
                                      </p:childTnLst>
                                    </p:cTn>
                                  </p:par>
                                  <p:par>
                                    <p:cTn id="19" presetID="6" presetClass="emph" presetSubtype="0" repeatCount="3000" autoRev="1" fill="hold" grpId="0" nodeType="withEffect">
                                      <p:stCondLst>
                                        <p:cond delay="0"/>
                                      </p:stCondLst>
                                      <p:childTnLst>
                                        <p:animScale>
                                          <p:cBhvr>
                                            <p:cTn id="20" dur="500" fill="hold"/>
                                            <p:tgtEl>
                                              <p:spTgt spid="108"/>
                                            </p:tgtEl>
                                          </p:cBhvr>
                                          <p:by x="110000" y="11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10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wipe(left)">
                                          <p:cBhvr>
                                            <p:cTn id="31" dur="500"/>
                                            <p:tgtEl>
                                              <p:spTgt spid="11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500"/>
                                </p:stCondLst>
                                <p:childTnLst>
                                  <p:par>
                                    <p:cTn id="36" presetID="16" presetClass="entr" presetSubtype="21" fill="hold" nodeType="afterEffect">
                                      <p:stCondLst>
                                        <p:cond delay="0"/>
                                      </p:stCondLst>
                                      <p:childTnLst>
                                        <p:set>
                                          <p:cBhvr>
                                            <p:cTn id="37" dur="1" fill="hold">
                                              <p:stCondLst>
                                                <p:cond delay="0"/>
                                              </p:stCondLst>
                                            </p:cTn>
                                            <p:tgtEl>
                                              <p:spTgt spid="3074"/>
                                            </p:tgtEl>
                                            <p:attrNameLst>
                                              <p:attrName>style.visibility</p:attrName>
                                            </p:attrNameLst>
                                          </p:cBhvr>
                                          <p:to>
                                            <p:strVal val="visible"/>
                                          </p:to>
                                        </p:set>
                                        <p:animEffect transition="in" filter="barn(inVertical)">
                                          <p:cBhvr>
                                            <p:cTn id="38" dur="500"/>
                                            <p:tgtEl>
                                              <p:spTgt spid="307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barn(inVertical)">
                                          <p:cBhvr>
                                            <p:cTn id="43" dur="500"/>
                                            <p:tgtEl>
                                              <p:spTgt spid="11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2"/>
                                            </p:tgtEl>
                                            <p:attrNameLst>
                                              <p:attrName>style.visibility</p:attrName>
                                            </p:attrNameLst>
                                          </p:cBhvr>
                                          <p:to>
                                            <p:strVal val="visible"/>
                                          </p:to>
                                        </p:set>
                                        <p:animEffect transition="in" filter="wipe(left)">
                                          <p:cBhvr>
                                            <p:cTn id="46" dur="500"/>
                                            <p:tgtEl>
                                              <p:spTgt spid="1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wipe(left)">
                                          <p:cBhvr>
                                            <p:cTn id="51" dur="500"/>
                                            <p:tgtEl>
                                              <p:spTgt spid="11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4"/>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wipe(left)">
                                          <p:cBhvr>
                                            <p:cTn id="58" dur="500"/>
                                            <p:tgtEl>
                                              <p:spTgt spid="1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18"/>
                                            </p:tgtEl>
                                            <p:attrNameLst>
                                              <p:attrName>style.visibility</p:attrName>
                                            </p:attrNameLst>
                                          </p:cBhvr>
                                          <p:to>
                                            <p:strVal val="visible"/>
                                          </p:to>
                                        </p:set>
                                        <p:animEffect transition="in" filter="barn(inVertical)">
                                          <p:cBhvr>
                                            <p:cTn id="63" dur="500"/>
                                            <p:tgtEl>
                                              <p:spTgt spid="1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16"/>
                                            </p:tgtEl>
                                            <p:attrNameLst>
                                              <p:attrName>style.visibility</p:attrName>
                                            </p:attrNameLst>
                                          </p:cBhvr>
                                          <p:to>
                                            <p:strVal val="visible"/>
                                          </p:to>
                                        </p:set>
                                        <p:animEffect transition="in" filter="wipe(left)">
                                          <p:cBhvr>
                                            <p:cTn id="68" dur="500"/>
                                            <p:tgtEl>
                                              <p:spTgt spid="11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7"/>
                                            </p:tgtEl>
                                            <p:attrNameLst>
                                              <p:attrName>style.visibility</p:attrName>
                                            </p:attrNameLst>
                                          </p:cBhvr>
                                          <p:to>
                                            <p:strVal val="visible"/>
                                          </p:to>
                                        </p:set>
                                        <p:animEffect transition="in" filter="wipe(left)">
                                          <p:cBhvr>
                                            <p:cTn id="73" dur="500"/>
                                            <p:tgtEl>
                                              <p:spTgt spid="117"/>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18"/>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307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20"/>
                                            </p:tgtEl>
                                            <p:attrNameLst>
                                              <p:attrName>style.visibility</p:attrName>
                                            </p:attrNameLst>
                                          </p:cBhvr>
                                          <p:to>
                                            <p:strVal val="visible"/>
                                          </p:to>
                                        </p:set>
                                        <p:animEffect transition="in" filter="wipe(left)">
                                          <p:cBhvr>
                                            <p:cTn id="84" dur="500"/>
                                            <p:tgtEl>
                                              <p:spTgt spid="120"/>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165"/>
                                            </p:tgtEl>
                                            <p:attrNameLst>
                                              <p:attrName>style.visibility</p:attrName>
                                            </p:attrNameLst>
                                          </p:cBhvr>
                                          <p:to>
                                            <p:strVal val="visible"/>
                                          </p:to>
                                        </p:set>
                                        <p:animEffect transition="in" filter="barn(inVertical)">
                                          <p:cBhvr>
                                            <p:cTn id="89" dur="500"/>
                                            <p:tgtEl>
                                              <p:spTgt spid="16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wipe(left)">
                                          <p:cBhvr>
                                            <p:cTn id="94" dur="500"/>
                                            <p:tgtEl>
                                              <p:spTgt spid="1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wipe(left)">
                                          <p:cBhvr>
                                            <p:cTn id="99" dur="500"/>
                                            <p:tgtEl>
                                              <p:spTgt spid="12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23"/>
                                            </p:tgtEl>
                                            <p:attrNameLst>
                                              <p:attrName>style.visibility</p:attrName>
                                            </p:attrNameLst>
                                          </p:cBhvr>
                                          <p:to>
                                            <p:strVal val="visible"/>
                                          </p:to>
                                        </p:set>
                                        <p:animEffect transition="in" filter="wipe(left)">
                                          <p:cBhvr>
                                            <p:cTn id="104" dur="500"/>
                                            <p:tgtEl>
                                              <p:spTgt spid="12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24"/>
                                            </p:tgtEl>
                                            <p:attrNameLst>
                                              <p:attrName>style.visibility</p:attrName>
                                            </p:attrNameLst>
                                          </p:cBhvr>
                                          <p:to>
                                            <p:strVal val="visible"/>
                                          </p:to>
                                        </p:set>
                                        <p:animEffect transition="in" filter="wipe(left)">
                                          <p:cBhvr>
                                            <p:cTn id="109" dur="500"/>
                                            <p:tgtEl>
                                              <p:spTgt spid="124"/>
                                            </p:tgtEl>
                                          </p:cBhvr>
                                        </p:animEffect>
                                      </p:childTnLst>
                                    </p:cTn>
                                  </p:par>
                                  <p:par>
                                    <p:cTn id="110" presetID="1" presetClass="exit" presetSubtype="0" fill="hold" grpId="1" nodeType="withEffect">
                                      <p:stCondLst>
                                        <p:cond delay="0"/>
                                      </p:stCondLst>
                                      <p:childTnLst>
                                        <p:set>
                                          <p:cBhvr>
                                            <p:cTn id="111" dur="1" fill="hold">
                                              <p:stCondLst>
                                                <p:cond delay="0"/>
                                              </p:stCondLst>
                                            </p:cTn>
                                            <p:tgtEl>
                                              <p:spTgt spid="165"/>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43"/>
                                            </p:tgtEl>
                                            <p:attrNameLst>
                                              <p:attrName>style.visibility</p:attrName>
                                            </p:attrNameLst>
                                          </p:cBhvr>
                                          <p:to>
                                            <p:strVal val="visible"/>
                                          </p:to>
                                        </p:set>
                                        <p:animEffect transition="in" filter="wipe(left)">
                                          <p:cBhvr>
                                            <p:cTn id="116" dur="500"/>
                                            <p:tgtEl>
                                              <p:spTgt spid="143"/>
                                            </p:tgtEl>
                                          </p:cBhvr>
                                        </p:animEffect>
                                      </p:childTnLst>
                                    </p:cTn>
                                  </p:par>
                                </p:childTnLst>
                              </p:cTn>
                            </p:par>
                            <p:par>
                              <p:cTn id="117" fill="hold">
                                <p:stCondLst>
                                  <p:cond delay="500"/>
                                </p:stCondLst>
                                <p:childTnLst>
                                  <p:par>
                                    <p:cTn id="118" presetID="53" presetClass="entr" presetSubtype="16" fill="hold" grpId="0" nodeType="afterEffect">
                                      <p:stCondLst>
                                        <p:cond delay="0"/>
                                      </p:stCondLst>
                                      <p:childTnLst>
                                        <p:set>
                                          <p:cBhvr>
                                            <p:cTn id="119" dur="1" fill="hold">
                                              <p:stCondLst>
                                                <p:cond delay="0"/>
                                              </p:stCondLst>
                                            </p:cTn>
                                            <p:tgtEl>
                                              <p:spTgt spid="164"/>
                                            </p:tgtEl>
                                            <p:attrNameLst>
                                              <p:attrName>style.visibility</p:attrName>
                                            </p:attrNameLst>
                                          </p:cBhvr>
                                          <p:to>
                                            <p:strVal val="visible"/>
                                          </p:to>
                                        </p:set>
                                        <p:anim calcmode="lin" valueType="num">
                                          <p:cBhvr>
                                            <p:cTn id="120" dur="500" fill="hold"/>
                                            <p:tgtEl>
                                              <p:spTgt spid="164"/>
                                            </p:tgtEl>
                                            <p:attrNameLst>
                                              <p:attrName>ppt_w</p:attrName>
                                            </p:attrNameLst>
                                          </p:cBhvr>
                                          <p:tavLst>
                                            <p:tav tm="0">
                                              <p:val>
                                                <p:fltVal val="0"/>
                                              </p:val>
                                            </p:tav>
                                            <p:tav tm="100000">
                                              <p:val>
                                                <p:strVal val="#ppt_w"/>
                                              </p:val>
                                            </p:tav>
                                          </p:tavLst>
                                        </p:anim>
                                        <p:anim calcmode="lin" valueType="num">
                                          <p:cBhvr>
                                            <p:cTn id="121" dur="500" fill="hold"/>
                                            <p:tgtEl>
                                              <p:spTgt spid="164"/>
                                            </p:tgtEl>
                                            <p:attrNameLst>
                                              <p:attrName>ppt_h</p:attrName>
                                            </p:attrNameLst>
                                          </p:cBhvr>
                                          <p:tavLst>
                                            <p:tav tm="0">
                                              <p:val>
                                                <p:fltVal val="0"/>
                                              </p:val>
                                            </p:tav>
                                            <p:tav tm="100000">
                                              <p:val>
                                                <p:strVal val="#ppt_h"/>
                                              </p:val>
                                            </p:tav>
                                          </p:tavLst>
                                        </p:anim>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64"/>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44"/>
                                            </p:tgtEl>
                                            <p:attrNameLst>
                                              <p:attrName>style.visibility</p:attrName>
                                            </p:attrNameLst>
                                          </p:cBhvr>
                                          <p:to>
                                            <p:strVal val="visible"/>
                                          </p:to>
                                        </p:set>
                                        <p:animEffect transition="in" filter="wipe(left)">
                                          <p:cBhvr>
                                            <p:cTn id="131" dur="500"/>
                                            <p:tgtEl>
                                              <p:spTgt spid="144"/>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145"/>
                                            </p:tgtEl>
                                            <p:attrNameLst>
                                              <p:attrName>style.visibility</p:attrName>
                                            </p:attrNameLst>
                                          </p:cBhvr>
                                          <p:to>
                                            <p:strVal val="visible"/>
                                          </p:to>
                                        </p:set>
                                        <p:animEffect transition="in" filter="wipe(left)">
                                          <p:cBhvr>
                                            <p:cTn id="136" dur="500"/>
                                            <p:tgtEl>
                                              <p:spTgt spid="145"/>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6"/>
                                            </p:tgtEl>
                                            <p:attrNameLst>
                                              <p:attrName>style.visibility</p:attrName>
                                            </p:attrNameLst>
                                          </p:cBhvr>
                                          <p:to>
                                            <p:strVal val="visible"/>
                                          </p:to>
                                        </p:set>
                                        <p:animEffect transition="in" filter="wipe(left)">
                                          <p:cBhvr>
                                            <p:cTn id="141" dur="500"/>
                                            <p:tgtEl>
                                              <p:spTgt spid="146"/>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47"/>
                                            </p:tgtEl>
                                            <p:attrNameLst>
                                              <p:attrName>style.visibility</p:attrName>
                                            </p:attrNameLst>
                                          </p:cBhvr>
                                          <p:to>
                                            <p:strVal val="visible"/>
                                          </p:to>
                                        </p:set>
                                        <p:animEffect transition="in" filter="wipe(left)">
                                          <p:cBhvr>
                                            <p:cTn id="146" dur="500"/>
                                            <p:tgtEl>
                                              <p:spTgt spid="14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48"/>
                                            </p:tgtEl>
                                            <p:attrNameLst>
                                              <p:attrName>style.visibility</p:attrName>
                                            </p:attrNameLst>
                                          </p:cBhvr>
                                          <p:to>
                                            <p:strVal val="visible"/>
                                          </p:to>
                                        </p:set>
                                        <p:animEffect transition="in" filter="wipe(left)">
                                          <p:cBhvr>
                                            <p:cTn id="151" dur="500"/>
                                            <p:tgtEl>
                                              <p:spTgt spid="14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50"/>
                                            </p:tgtEl>
                                            <p:attrNameLst>
                                              <p:attrName>style.visibility</p:attrName>
                                            </p:attrNameLst>
                                          </p:cBhvr>
                                          <p:to>
                                            <p:strVal val="visible"/>
                                          </p:to>
                                        </p:set>
                                        <p:animEffect transition="in" filter="wipe(left)">
                                          <p:cBhvr>
                                            <p:cTn id="156" dur="500"/>
                                            <p:tgtEl>
                                              <p:spTgt spid="15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49"/>
                                            </p:tgtEl>
                                            <p:attrNameLst>
                                              <p:attrName>style.visibility</p:attrName>
                                            </p:attrNameLst>
                                          </p:cBhvr>
                                          <p:to>
                                            <p:strVal val="visible"/>
                                          </p:to>
                                        </p:set>
                                        <p:animEffect transition="in" filter="wipe(left)">
                                          <p:cBhvr>
                                            <p:cTn id="161" dur="500"/>
                                            <p:tgtEl>
                                              <p:spTgt spid="149"/>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151"/>
                                            </p:tgtEl>
                                            <p:attrNameLst>
                                              <p:attrName>style.visibility</p:attrName>
                                            </p:attrNameLst>
                                          </p:cBhvr>
                                          <p:to>
                                            <p:strVal val="visible"/>
                                          </p:to>
                                        </p:set>
                                        <p:animEffect transition="in" filter="wipe(left)">
                                          <p:cBhvr>
                                            <p:cTn id="166" dur="500"/>
                                            <p:tgtEl>
                                              <p:spTgt spid="15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152"/>
                                            </p:tgtEl>
                                            <p:attrNameLst>
                                              <p:attrName>style.visibility</p:attrName>
                                            </p:attrNameLst>
                                          </p:cBhvr>
                                          <p:to>
                                            <p:strVal val="visible"/>
                                          </p:to>
                                        </p:set>
                                        <p:animEffect transition="in" filter="wipe(left)">
                                          <p:cBhvr>
                                            <p:cTn id="171" dur="500"/>
                                            <p:tgtEl>
                                              <p:spTgt spid="152"/>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155"/>
                                            </p:tgtEl>
                                            <p:attrNameLst>
                                              <p:attrName>style.visibility</p:attrName>
                                            </p:attrNameLst>
                                          </p:cBhvr>
                                          <p:to>
                                            <p:strVal val="visible"/>
                                          </p:to>
                                        </p:set>
                                        <p:animEffect transition="in" filter="fade">
                                          <p:cBhvr>
                                            <p:cTn id="176" dur="500"/>
                                            <p:tgtEl>
                                              <p:spTgt spid="155"/>
                                            </p:tgtEl>
                                          </p:cBhvr>
                                        </p:animEffect>
                                      </p:childTnLst>
                                    </p:cTn>
                                  </p:par>
                                </p:childTnLst>
                              </p:cTn>
                            </p:par>
                          </p:childTnLst>
                        </p:cTn>
                      </p:par>
                      <p:par>
                        <p:cTn id="177" fill="hold">
                          <p:stCondLst>
                            <p:cond delay="indefinite"/>
                          </p:stCondLst>
                          <p:childTnLst>
                            <p:par>
                              <p:cTn id="178" fill="hold">
                                <p:stCondLst>
                                  <p:cond delay="0"/>
                                </p:stCondLst>
                                <p:childTnLst>
                                  <p:par>
                                    <p:cTn id="179" presetID="16" presetClass="entr" presetSubtype="21" fill="hold" grpId="0" nodeType="clickEffect">
                                      <p:stCondLst>
                                        <p:cond delay="0"/>
                                      </p:stCondLst>
                                      <p:childTnLst>
                                        <p:set>
                                          <p:cBhvr>
                                            <p:cTn id="180" dur="1" fill="hold">
                                              <p:stCondLst>
                                                <p:cond delay="0"/>
                                              </p:stCondLst>
                                            </p:cTn>
                                            <p:tgtEl>
                                              <p:spTgt spid="168"/>
                                            </p:tgtEl>
                                            <p:attrNameLst>
                                              <p:attrName>style.visibility</p:attrName>
                                            </p:attrNameLst>
                                          </p:cBhvr>
                                          <p:to>
                                            <p:strVal val="visible"/>
                                          </p:to>
                                        </p:set>
                                        <p:animEffect transition="in" filter="barn(inVertical)">
                                          <p:cBhvr>
                                            <p:cTn id="181" dur="500"/>
                                            <p:tgtEl>
                                              <p:spTgt spid="168"/>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grpId="1" nodeType="clickEffect">
                                      <p:stCondLst>
                                        <p:cond delay="0"/>
                                      </p:stCondLst>
                                      <p:childTnLst>
                                        <p:set>
                                          <p:cBhvr>
                                            <p:cTn id="185" dur="1" fill="hold">
                                              <p:stCondLst>
                                                <p:cond delay="0"/>
                                              </p:stCondLst>
                                            </p:cTn>
                                            <p:tgtEl>
                                              <p:spTgt spid="168"/>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153"/>
                                            </p:tgtEl>
                                            <p:attrNameLst>
                                              <p:attrName>style.visibility</p:attrName>
                                            </p:attrNameLst>
                                          </p:cBhvr>
                                          <p:to>
                                            <p:strVal val="visible"/>
                                          </p:to>
                                        </p:set>
                                        <p:animEffect transition="in" filter="wipe(left)">
                                          <p:cBhvr>
                                            <p:cTn id="190" dur="500"/>
                                            <p:tgtEl>
                                              <p:spTgt spid="153"/>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154"/>
                                            </p:tgtEl>
                                            <p:attrNameLst>
                                              <p:attrName>style.visibility</p:attrName>
                                            </p:attrNameLst>
                                          </p:cBhvr>
                                          <p:to>
                                            <p:strVal val="visible"/>
                                          </p:to>
                                        </p:set>
                                        <p:animEffect transition="in" filter="wipe(left)">
                                          <p:cBhvr>
                                            <p:cTn id="195" dur="500"/>
                                            <p:tgtEl>
                                              <p:spTgt spid="154"/>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72"/>
                                            </p:tgtEl>
                                            <p:attrNameLst>
                                              <p:attrName>style.visibility</p:attrName>
                                            </p:attrNameLst>
                                          </p:cBhvr>
                                          <p:to>
                                            <p:strVal val="visible"/>
                                          </p:to>
                                        </p:set>
                                        <p:animEffect transition="in" filter="wipe(left)">
                                          <p:cBhvr>
                                            <p:cTn id="200" dur="500"/>
                                            <p:tgtEl>
                                              <p:spTgt spid="172"/>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1" fill="hold" nodeType="clickEffect">
                                      <p:stCondLst>
                                        <p:cond delay="0"/>
                                      </p:stCondLst>
                                      <p:childTnLst>
                                        <p:set>
                                          <p:cBhvr>
                                            <p:cTn id="204" dur="1" fill="hold">
                                              <p:stCondLst>
                                                <p:cond delay="0"/>
                                              </p:stCondLst>
                                            </p:cTn>
                                            <p:tgtEl>
                                              <p:spTgt spid="163"/>
                                            </p:tgtEl>
                                            <p:attrNameLst>
                                              <p:attrName>style.visibility</p:attrName>
                                            </p:attrNameLst>
                                          </p:cBhvr>
                                          <p:to>
                                            <p:strVal val="visible"/>
                                          </p:to>
                                        </p:set>
                                        <p:animEffect transition="in" filter="wipe(up)">
                                          <p:cBhvr>
                                            <p:cTn id="205" dur="500"/>
                                            <p:tgtEl>
                                              <p:spTgt spid="16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25"/>
                                            </p:tgtEl>
                                            <p:attrNameLst>
                                              <p:attrName>style.visibility</p:attrName>
                                            </p:attrNameLst>
                                          </p:cBhvr>
                                          <p:to>
                                            <p:strVal val="visible"/>
                                          </p:to>
                                        </p:set>
                                        <p:animEffect transition="in" filter="wipe(left)">
                                          <p:cBhvr>
                                            <p:cTn id="210" dur="500"/>
                                            <p:tgtEl>
                                              <p:spTgt spid="125"/>
                                            </p:tgtEl>
                                          </p:cBhvr>
                                        </p:animEffect>
                                      </p:childTnLst>
                                    </p:cTn>
                                  </p:par>
                                </p:childTnLst>
                              </p:cTn>
                            </p:par>
                          </p:childTnLst>
                        </p:cTn>
                      </p:par>
                      <p:par>
                        <p:cTn id="211" fill="hold">
                          <p:stCondLst>
                            <p:cond delay="indefinite"/>
                          </p:stCondLst>
                          <p:childTnLst>
                            <p:par>
                              <p:cTn id="212" fill="hold">
                                <p:stCondLst>
                                  <p:cond delay="0"/>
                                </p:stCondLst>
                                <p:childTnLst>
                                  <p:par>
                                    <p:cTn id="213" presetID="53" presetClass="entr" presetSubtype="16" fill="hold" grpId="0" nodeType="clickEffect">
                                      <p:stCondLst>
                                        <p:cond delay="0"/>
                                      </p:stCondLst>
                                      <p:childTnLst>
                                        <p:set>
                                          <p:cBhvr>
                                            <p:cTn id="214" dur="1" fill="hold">
                                              <p:stCondLst>
                                                <p:cond delay="0"/>
                                              </p:stCondLst>
                                            </p:cTn>
                                            <p:tgtEl>
                                              <p:spTgt spid="166"/>
                                            </p:tgtEl>
                                            <p:attrNameLst>
                                              <p:attrName>style.visibility</p:attrName>
                                            </p:attrNameLst>
                                          </p:cBhvr>
                                          <p:to>
                                            <p:strVal val="visible"/>
                                          </p:to>
                                        </p:set>
                                        <p:anim calcmode="lin" valueType="num">
                                          <p:cBhvr>
                                            <p:cTn id="215" dur="500" fill="hold"/>
                                            <p:tgtEl>
                                              <p:spTgt spid="166"/>
                                            </p:tgtEl>
                                            <p:attrNameLst>
                                              <p:attrName>ppt_w</p:attrName>
                                            </p:attrNameLst>
                                          </p:cBhvr>
                                          <p:tavLst>
                                            <p:tav tm="0">
                                              <p:val>
                                                <p:fltVal val="0"/>
                                              </p:val>
                                            </p:tav>
                                            <p:tav tm="100000">
                                              <p:val>
                                                <p:strVal val="#ppt_w"/>
                                              </p:val>
                                            </p:tav>
                                          </p:tavLst>
                                        </p:anim>
                                        <p:anim calcmode="lin" valueType="num">
                                          <p:cBhvr>
                                            <p:cTn id="216" dur="500" fill="hold"/>
                                            <p:tgtEl>
                                              <p:spTgt spid="166"/>
                                            </p:tgtEl>
                                            <p:attrNameLst>
                                              <p:attrName>ppt_h</p:attrName>
                                            </p:attrNameLst>
                                          </p:cBhvr>
                                          <p:tavLst>
                                            <p:tav tm="0">
                                              <p:val>
                                                <p:fltVal val="0"/>
                                              </p:val>
                                            </p:tav>
                                            <p:tav tm="100000">
                                              <p:val>
                                                <p:strVal val="#ppt_h"/>
                                              </p:val>
                                            </p:tav>
                                          </p:tavLst>
                                        </p:anim>
                                        <p:animEffect transition="in" filter="fade">
                                          <p:cBhvr>
                                            <p:cTn id="217" dur="500"/>
                                            <p:tgtEl>
                                              <p:spTgt spid="166"/>
                                            </p:tgtEl>
                                          </p:cBhvr>
                                        </p:animEffect>
                                      </p:childTnLst>
                                    </p:cTn>
                                  </p:par>
                                </p:childTnLst>
                              </p:cTn>
                            </p:par>
                          </p:childTnLst>
                        </p:cTn>
                      </p:par>
                      <p:par>
                        <p:cTn id="218" fill="hold">
                          <p:stCondLst>
                            <p:cond delay="indefinite"/>
                          </p:stCondLst>
                          <p:childTnLst>
                            <p:par>
                              <p:cTn id="219" fill="hold">
                                <p:stCondLst>
                                  <p:cond delay="0"/>
                                </p:stCondLst>
                                <p:childTnLst>
                                  <p:par>
                                    <p:cTn id="220" presetID="1" presetClass="exit" presetSubtype="0" fill="hold" grpId="1" nodeType="clickEffect">
                                      <p:stCondLst>
                                        <p:cond delay="0"/>
                                      </p:stCondLst>
                                      <p:childTnLst>
                                        <p:set>
                                          <p:cBhvr>
                                            <p:cTn id="221" dur="1" fill="hold">
                                              <p:stCondLst>
                                                <p:cond delay="0"/>
                                              </p:stCondLst>
                                            </p:cTn>
                                            <p:tgtEl>
                                              <p:spTgt spid="166"/>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27"/>
                                            </p:tgtEl>
                                            <p:attrNameLst>
                                              <p:attrName>style.visibility</p:attrName>
                                            </p:attrNameLst>
                                          </p:cBhvr>
                                          <p:to>
                                            <p:strVal val="visible"/>
                                          </p:to>
                                        </p:set>
                                        <p:animEffect transition="in" filter="wipe(left)">
                                          <p:cBhvr>
                                            <p:cTn id="226" dur="500"/>
                                            <p:tgtEl>
                                              <p:spTgt spid="127"/>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128"/>
                                            </p:tgtEl>
                                            <p:attrNameLst>
                                              <p:attrName>style.visibility</p:attrName>
                                            </p:attrNameLst>
                                          </p:cBhvr>
                                          <p:to>
                                            <p:strVal val="visible"/>
                                          </p:to>
                                        </p:set>
                                        <p:animEffect transition="in" filter="wipe(left)">
                                          <p:cBhvr>
                                            <p:cTn id="231" dur="500"/>
                                            <p:tgtEl>
                                              <p:spTgt spid="128"/>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126"/>
                                            </p:tgtEl>
                                            <p:attrNameLst>
                                              <p:attrName>style.visibility</p:attrName>
                                            </p:attrNameLst>
                                          </p:cBhvr>
                                          <p:to>
                                            <p:strVal val="visible"/>
                                          </p:to>
                                        </p:set>
                                        <p:animEffect transition="in" filter="wipe(left)">
                                          <p:cBhvr>
                                            <p:cTn id="236" dur="500"/>
                                            <p:tgtEl>
                                              <p:spTgt spid="126"/>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173"/>
                                            </p:tgtEl>
                                            <p:attrNameLst>
                                              <p:attrName>style.visibility</p:attrName>
                                            </p:attrNameLst>
                                          </p:cBhvr>
                                          <p:to>
                                            <p:strVal val="visible"/>
                                          </p:to>
                                        </p:set>
                                        <p:animEffect transition="in" filter="wipe(left)">
                                          <p:cBhvr>
                                            <p:cTn id="241" dur="500"/>
                                            <p:tgtEl>
                                              <p:spTgt spid="173"/>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130"/>
                                            </p:tgtEl>
                                            <p:attrNameLst>
                                              <p:attrName>style.visibility</p:attrName>
                                            </p:attrNameLst>
                                          </p:cBhvr>
                                          <p:to>
                                            <p:strVal val="visible"/>
                                          </p:to>
                                        </p:set>
                                        <p:animEffect transition="in" filter="wipe(left)">
                                          <p:cBhvr>
                                            <p:cTn id="246" dur="500"/>
                                            <p:tgtEl>
                                              <p:spTgt spid="130"/>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131"/>
                                            </p:tgtEl>
                                            <p:attrNameLst>
                                              <p:attrName>style.visibility</p:attrName>
                                            </p:attrNameLst>
                                          </p:cBhvr>
                                          <p:to>
                                            <p:strVal val="visible"/>
                                          </p:to>
                                        </p:set>
                                        <p:animEffect transition="in" filter="wipe(left)">
                                          <p:cBhvr>
                                            <p:cTn id="251" dur="500"/>
                                            <p:tgtEl>
                                              <p:spTgt spid="131"/>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childTnLst>
                                        <p:set>
                                          <p:cBhvr>
                                            <p:cTn id="255" dur="1" fill="hold">
                                              <p:stCondLst>
                                                <p:cond delay="0"/>
                                              </p:stCondLst>
                                            </p:cTn>
                                            <p:tgtEl>
                                              <p:spTgt spid="129"/>
                                            </p:tgtEl>
                                            <p:attrNameLst>
                                              <p:attrName>style.visibility</p:attrName>
                                            </p:attrNameLst>
                                          </p:cBhvr>
                                          <p:to>
                                            <p:strVal val="visible"/>
                                          </p:to>
                                        </p:set>
                                        <p:animEffect transition="in" filter="wipe(left)">
                                          <p:cBhvr>
                                            <p:cTn id="256" dur="500"/>
                                            <p:tgtEl>
                                              <p:spTgt spid="129"/>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133"/>
                                            </p:tgtEl>
                                            <p:attrNameLst>
                                              <p:attrName>style.visibility</p:attrName>
                                            </p:attrNameLst>
                                          </p:cBhvr>
                                          <p:to>
                                            <p:strVal val="visible"/>
                                          </p:to>
                                        </p:set>
                                        <p:animEffect transition="in" filter="wipe(left)">
                                          <p:cBhvr>
                                            <p:cTn id="261" dur="500"/>
                                            <p:tgtEl>
                                              <p:spTgt spid="133"/>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134"/>
                                            </p:tgtEl>
                                            <p:attrNameLst>
                                              <p:attrName>style.visibility</p:attrName>
                                            </p:attrNameLst>
                                          </p:cBhvr>
                                          <p:to>
                                            <p:strVal val="visible"/>
                                          </p:to>
                                        </p:set>
                                        <p:animEffect transition="in" filter="wipe(left)">
                                          <p:cBhvr>
                                            <p:cTn id="266" dur="500"/>
                                            <p:tgtEl>
                                              <p:spTgt spid="134"/>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grpId="0" nodeType="clickEffect">
                                      <p:stCondLst>
                                        <p:cond delay="0"/>
                                      </p:stCondLst>
                                      <p:childTnLst>
                                        <p:set>
                                          <p:cBhvr>
                                            <p:cTn id="270" dur="1" fill="hold">
                                              <p:stCondLst>
                                                <p:cond delay="0"/>
                                              </p:stCondLst>
                                            </p:cTn>
                                            <p:tgtEl>
                                              <p:spTgt spid="132"/>
                                            </p:tgtEl>
                                            <p:attrNameLst>
                                              <p:attrName>style.visibility</p:attrName>
                                            </p:attrNameLst>
                                          </p:cBhvr>
                                          <p:to>
                                            <p:strVal val="visible"/>
                                          </p:to>
                                        </p:set>
                                        <p:animEffect transition="in" filter="wipe(left)">
                                          <p:cBhvr>
                                            <p:cTn id="271" dur="500"/>
                                            <p:tgtEl>
                                              <p:spTgt spid="132"/>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170"/>
                                            </p:tgtEl>
                                            <p:attrNameLst>
                                              <p:attrName>style.visibility</p:attrName>
                                            </p:attrNameLst>
                                          </p:cBhvr>
                                          <p:to>
                                            <p:strVal val="visible"/>
                                          </p:to>
                                        </p:set>
                                        <p:animEffect transition="in" filter="wipe(left)">
                                          <p:cBhvr>
                                            <p:cTn id="276" dur="500"/>
                                            <p:tgtEl>
                                              <p:spTgt spid="170"/>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8" fill="hold" grpId="0" nodeType="clickEffect">
                                      <p:stCondLst>
                                        <p:cond delay="0"/>
                                      </p:stCondLst>
                                      <p:childTnLst>
                                        <p:set>
                                          <p:cBhvr>
                                            <p:cTn id="280" dur="1" fill="hold">
                                              <p:stCondLst>
                                                <p:cond delay="0"/>
                                              </p:stCondLst>
                                            </p:cTn>
                                            <p:tgtEl>
                                              <p:spTgt spid="171"/>
                                            </p:tgtEl>
                                            <p:attrNameLst>
                                              <p:attrName>style.visibility</p:attrName>
                                            </p:attrNameLst>
                                          </p:cBhvr>
                                          <p:to>
                                            <p:strVal val="visible"/>
                                          </p:to>
                                        </p:set>
                                        <p:animEffect transition="in" filter="wipe(left)">
                                          <p:cBhvr>
                                            <p:cTn id="281" dur="500"/>
                                            <p:tgtEl>
                                              <p:spTgt spid="171"/>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169"/>
                                            </p:tgtEl>
                                            <p:attrNameLst>
                                              <p:attrName>style.visibility</p:attrName>
                                            </p:attrNameLst>
                                          </p:cBhvr>
                                          <p:to>
                                            <p:strVal val="visible"/>
                                          </p:to>
                                        </p:set>
                                        <p:animEffect transition="in" filter="wipe(left)">
                                          <p:cBhvr>
                                            <p:cTn id="286" dur="500"/>
                                            <p:tgtEl>
                                              <p:spTgt spid="169"/>
                                            </p:tgtEl>
                                          </p:cBhvr>
                                        </p:animEffect>
                                      </p:childTnLst>
                                    </p:cTn>
                                  </p:par>
                                </p:childTnLst>
                              </p:cTn>
                            </p:par>
                          </p:childTnLst>
                        </p:cTn>
                      </p:par>
                      <p:par>
                        <p:cTn id="287" fill="hold">
                          <p:stCondLst>
                            <p:cond delay="indefinite"/>
                          </p:stCondLst>
                          <p:childTnLst>
                            <p:par>
                              <p:cTn id="288" fill="hold">
                                <p:stCondLst>
                                  <p:cond delay="0"/>
                                </p:stCondLst>
                                <p:childTnLst>
                                  <p:par>
                                    <p:cTn id="289" presetID="16" presetClass="entr" presetSubtype="21" fill="hold" grpId="0" nodeType="clickEffect">
                                      <p:stCondLst>
                                        <p:cond delay="0"/>
                                      </p:stCondLst>
                                      <p:childTnLst>
                                        <p:set>
                                          <p:cBhvr>
                                            <p:cTn id="290" dur="1" fill="hold">
                                              <p:stCondLst>
                                                <p:cond delay="0"/>
                                              </p:stCondLst>
                                            </p:cTn>
                                            <p:tgtEl>
                                              <p:spTgt spid="167"/>
                                            </p:tgtEl>
                                            <p:attrNameLst>
                                              <p:attrName>style.visibility</p:attrName>
                                            </p:attrNameLst>
                                          </p:cBhvr>
                                          <p:to>
                                            <p:strVal val="visible"/>
                                          </p:to>
                                        </p:set>
                                        <p:animEffect transition="in" filter="barn(inVertical)">
                                          <p:cBhvr>
                                            <p:cTn id="291" dur="500"/>
                                            <p:tgtEl>
                                              <p:spTgt spid="167"/>
                                            </p:tgtEl>
                                          </p:cBhvr>
                                        </p:animEffec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167"/>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135"/>
                                            </p:tgtEl>
                                            <p:attrNameLst>
                                              <p:attrName>style.visibility</p:attrName>
                                            </p:attrNameLst>
                                          </p:cBhvr>
                                          <p:to>
                                            <p:strVal val="visible"/>
                                          </p:to>
                                        </p:set>
                                        <p:animEffect transition="in" filter="wipe(left)">
                                          <p:cBhvr>
                                            <p:cTn id="300" dur="500"/>
                                            <p:tgtEl>
                                              <p:spTgt spid="135"/>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136"/>
                                            </p:tgtEl>
                                            <p:attrNameLst>
                                              <p:attrName>style.visibility</p:attrName>
                                            </p:attrNameLst>
                                          </p:cBhvr>
                                          <p:to>
                                            <p:strVal val="visible"/>
                                          </p:to>
                                        </p:set>
                                        <p:animEffect transition="in" filter="wipe(left)">
                                          <p:cBhvr>
                                            <p:cTn id="305" dur="500"/>
                                            <p:tgtEl>
                                              <p:spTgt spid="136"/>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137"/>
                                            </p:tgtEl>
                                            <p:attrNameLst>
                                              <p:attrName>style.visibility</p:attrName>
                                            </p:attrNameLst>
                                          </p:cBhvr>
                                          <p:to>
                                            <p:strVal val="visible"/>
                                          </p:to>
                                        </p:set>
                                        <p:animEffect transition="in" filter="wipe(left)">
                                          <p:cBhvr>
                                            <p:cTn id="310" dur="500"/>
                                            <p:tgtEl>
                                              <p:spTgt spid="137"/>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138"/>
                                            </p:tgtEl>
                                            <p:attrNameLst>
                                              <p:attrName>style.visibility</p:attrName>
                                            </p:attrNameLst>
                                          </p:cBhvr>
                                          <p:to>
                                            <p:strVal val="visible"/>
                                          </p:to>
                                        </p:set>
                                        <p:animEffect transition="in" filter="wipe(left)">
                                          <p:cBhvr>
                                            <p:cTn id="315" dur="500"/>
                                            <p:tgtEl>
                                              <p:spTgt spid="138"/>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139"/>
                                            </p:tgtEl>
                                            <p:attrNameLst>
                                              <p:attrName>style.visibility</p:attrName>
                                            </p:attrNameLst>
                                          </p:cBhvr>
                                          <p:to>
                                            <p:strVal val="visible"/>
                                          </p:to>
                                        </p:set>
                                        <p:animEffect transition="in" filter="wipe(left)">
                                          <p:cBhvr>
                                            <p:cTn id="320" dur="500"/>
                                            <p:tgtEl>
                                              <p:spTgt spid="139"/>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140"/>
                                            </p:tgtEl>
                                            <p:attrNameLst>
                                              <p:attrName>style.visibility</p:attrName>
                                            </p:attrNameLst>
                                          </p:cBhvr>
                                          <p:to>
                                            <p:strVal val="visible"/>
                                          </p:to>
                                        </p:set>
                                        <p:animEffect transition="in" filter="wipe(left)">
                                          <p:cBhvr>
                                            <p:cTn id="325" dur="500"/>
                                            <p:tgtEl>
                                              <p:spTgt spid="140"/>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141"/>
                                            </p:tgtEl>
                                            <p:attrNameLst>
                                              <p:attrName>style.visibility</p:attrName>
                                            </p:attrNameLst>
                                          </p:cBhvr>
                                          <p:to>
                                            <p:strVal val="visible"/>
                                          </p:to>
                                        </p:set>
                                        <p:animEffect transition="in" filter="wipe(left)">
                                          <p:cBhvr>
                                            <p:cTn id="330" dur="500"/>
                                            <p:tgtEl>
                                              <p:spTgt spid="141"/>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142"/>
                                            </p:tgtEl>
                                            <p:attrNameLst>
                                              <p:attrName>style.visibility</p:attrName>
                                            </p:attrNameLst>
                                          </p:cBhvr>
                                          <p:to>
                                            <p:strVal val="visible"/>
                                          </p:to>
                                        </p:set>
                                        <p:animEffect transition="in" filter="wipe(left)">
                                          <p:cBhvr>
                                            <p:cTn id="335" dur="500"/>
                                            <p:tgtEl>
                                              <p:spTgt spid="142"/>
                                            </p:tgtEl>
                                          </p:cBhvr>
                                        </p:animEffect>
                                      </p:childTnLst>
                                    </p:cTn>
                                  </p:par>
                                </p:childTnLst>
                              </p:cTn>
                            </p:par>
                          </p:childTnLst>
                        </p:cTn>
                      </p:par>
                      <p:par>
                        <p:cTn id="336" fill="hold">
                          <p:stCondLst>
                            <p:cond delay="indefinite"/>
                          </p:stCondLst>
                          <p:childTnLst>
                            <p:par>
                              <p:cTn id="337" fill="hold">
                                <p:stCondLst>
                                  <p:cond delay="0"/>
                                </p:stCondLst>
                                <p:childTnLst>
                                  <p:par>
                                    <p:cTn id="338" presetID="16" presetClass="entr" presetSubtype="37" fill="hold" grpId="0" nodeType="clickEffect">
                                      <p:stCondLst>
                                        <p:cond delay="0"/>
                                      </p:stCondLst>
                                      <p:childTnLst>
                                        <p:set>
                                          <p:cBhvr>
                                            <p:cTn id="339" dur="1" fill="hold">
                                              <p:stCondLst>
                                                <p:cond delay="0"/>
                                              </p:stCondLst>
                                            </p:cTn>
                                            <p:tgtEl>
                                              <p:spTgt spid="119"/>
                                            </p:tgtEl>
                                            <p:attrNameLst>
                                              <p:attrName>style.visibility</p:attrName>
                                            </p:attrNameLst>
                                          </p:cBhvr>
                                          <p:to>
                                            <p:strVal val="visible"/>
                                          </p:to>
                                        </p:set>
                                        <p:animEffect transition="in" filter="barn(outVertical)">
                                          <p:cBhvr>
                                            <p:cTn id="34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5" grpId="0"/>
          <p:bldP spid="105" grpId="1"/>
          <p:bldP spid="107" grpId="0" animBg="1"/>
          <p:bldP spid="107" grpId="1" animBg="1"/>
          <p:bldP spid="108" grpId="0"/>
          <p:bldP spid="108" grpId="1"/>
          <p:bldP spid="108" grpId="2"/>
          <p:bldP spid="108" grpId="3"/>
          <p:bldP spid="111" grpId="0"/>
          <p:bldP spid="112" grpId="0"/>
          <p:bldP spid="113" grpId="0"/>
          <p:bldP spid="114" grpId="0" animBg="1"/>
          <p:bldP spid="114" grpId="1" animBg="1"/>
          <p:bldP spid="115" grpId="0"/>
          <p:bldP spid="116" grpId="0"/>
          <p:bldP spid="117" grpId="0"/>
          <p:bldP spid="118" grpId="0" animBg="1"/>
          <p:bldP spid="118" grpId="1" animBg="1"/>
          <p:bldP spid="119" grpId="0" animBg="1"/>
          <p:bldP spid="120" grpId="0"/>
          <p:bldP spid="121" grpId="0"/>
          <p:bldP spid="122"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6" grpId="0"/>
          <p:bldP spid="147" grpId="0"/>
          <p:bldP spid="148" grpId="0"/>
          <p:bldP spid="149" grpId="0"/>
          <p:bldP spid="150" grpId="0"/>
          <p:bldP spid="152" grpId="0"/>
          <p:bldP spid="153" grpId="0"/>
          <p:bldP spid="154" grpId="0"/>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p:bldP spid="170" grpId="0"/>
          <p:bldP spid="171" grpId="0"/>
          <p:bldP spid="172" grpId="0"/>
          <p:bldP spid="17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63" presetClass="path" presetSubtype="0" accel="10000" fill="hold" grpId="0" nodeType="withEffect">
                                      <p:stCondLst>
                                        <p:cond delay="0"/>
                                      </p:stCondLst>
                                      <p:childTnLst>
                                        <p:animMotion origin="layout" path="M -0.525 -2.96296E-6 L 0 -2.96296E-6 " pathEditMode="relative" rAng="0" ptsTypes="AA">
                                          <p:cBhvr>
                                            <p:cTn id="8" dur="500" fill="hold"/>
                                            <p:tgtEl>
                                              <p:spTgt spid="105"/>
                                            </p:tgtEl>
                                            <p:attrNameLst>
                                              <p:attrName>ppt_x</p:attrName>
                                              <p:attrName>ppt_y</p:attrName>
                                            </p:attrNameLst>
                                          </p:cBhvr>
                                          <p:rCtr x="26250" y="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2" presetClass="entr" presetSubtype="2"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 calcmode="lin" valueType="num">
                                          <p:cBhvr additive="base">
                                            <p:cTn id="15" dur="500" fill="hold"/>
                                            <p:tgtEl>
                                              <p:spTgt spid="107"/>
                                            </p:tgtEl>
                                            <p:attrNameLst>
                                              <p:attrName>ppt_x</p:attrName>
                                            </p:attrNameLst>
                                          </p:cBhvr>
                                          <p:tavLst>
                                            <p:tav tm="0">
                                              <p:val>
                                                <p:strVal val="1+#ppt_w/2"/>
                                              </p:val>
                                            </p:tav>
                                            <p:tav tm="100000">
                                              <p:val>
                                                <p:strVal val="#ppt_x"/>
                                              </p:val>
                                            </p:tav>
                                          </p:tavLst>
                                        </p:anim>
                                        <p:anim calcmode="lin" valueType="num">
                                          <p:cBhvr additive="base">
                                            <p:cTn id="16" dur="500" fill="hold"/>
                                            <p:tgtEl>
                                              <p:spTgt spid="107"/>
                                            </p:tgtEl>
                                            <p:attrNameLst>
                                              <p:attrName>ppt_y</p:attrName>
                                            </p:attrNameLst>
                                          </p:cBhvr>
                                          <p:tavLst>
                                            <p:tav tm="0">
                                              <p:val>
                                                <p:strVal val="#ppt_y"/>
                                              </p:val>
                                            </p:tav>
                                            <p:tav tm="100000">
                                              <p:val>
                                                <p:strVal val="#ppt_y"/>
                                              </p:val>
                                            </p:tav>
                                          </p:tavLst>
                                        </p:anim>
                                      </p:childTnLst>
                                    </p:cTn>
                                  </p:par>
                                  <p:par>
                                    <p:cTn id="17" presetID="63" presetClass="path" presetSubtype="0" accel="10000" fill="hold" grpId="1" nodeType="withEffect">
                                      <p:stCondLst>
                                        <p:cond delay="0"/>
                                      </p:stCondLst>
                                      <p:childTnLst>
                                        <p:animMotion origin="layout" path="M -0.525 3.33333E-6 L 1.11111E-6 3.33333E-6 " pathEditMode="relative" rAng="0" ptsTypes="AA">
                                          <p:cBhvr>
                                            <p:cTn id="18" dur="500" fill="hold"/>
                                            <p:tgtEl>
                                              <p:spTgt spid="108"/>
                                            </p:tgtEl>
                                            <p:attrNameLst>
                                              <p:attrName>ppt_x</p:attrName>
                                              <p:attrName>ppt_y</p:attrName>
                                            </p:attrNameLst>
                                          </p:cBhvr>
                                          <p:rCtr x="26250" y="0"/>
                                        </p:animMotion>
                                      </p:childTnLst>
                                    </p:cTn>
                                  </p:par>
                                  <p:par>
                                    <p:cTn id="19" presetID="6" presetClass="emph" presetSubtype="0" repeatCount="3000" autoRev="1" fill="hold" grpId="0" nodeType="withEffect">
                                      <p:stCondLst>
                                        <p:cond delay="0"/>
                                      </p:stCondLst>
                                      <p:childTnLst>
                                        <p:animScale>
                                          <p:cBhvr>
                                            <p:cTn id="20" dur="500" fill="hold"/>
                                            <p:tgtEl>
                                              <p:spTgt spid="108"/>
                                            </p:tgtEl>
                                          </p:cBhvr>
                                          <p:by x="110000" y="110000"/>
                                        </p:animScale>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3" nodeType="clickEffect">
                                      <p:stCondLst>
                                        <p:cond delay="0"/>
                                      </p:stCondLst>
                                      <p:childTnLst>
                                        <p:set>
                                          <p:cBhvr>
                                            <p:cTn id="24" dur="1" fill="hold">
                                              <p:stCondLst>
                                                <p:cond delay="0"/>
                                              </p:stCondLst>
                                            </p:cTn>
                                            <p:tgtEl>
                                              <p:spTgt spid="10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wipe(left)">
                                          <p:cBhvr>
                                            <p:cTn id="31" dur="500"/>
                                            <p:tgtEl>
                                              <p:spTgt spid="11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left)">
                                          <p:cBhvr>
                                            <p:cTn id="34" dur="500"/>
                                            <p:tgtEl>
                                              <p:spTgt spid="2"/>
                                            </p:tgtEl>
                                          </p:cBhvr>
                                        </p:animEffect>
                                      </p:childTnLst>
                                    </p:cTn>
                                  </p:par>
                                </p:childTnLst>
                              </p:cTn>
                            </p:par>
                            <p:par>
                              <p:cTn id="35" fill="hold">
                                <p:stCondLst>
                                  <p:cond delay="500"/>
                                </p:stCondLst>
                                <p:childTnLst>
                                  <p:par>
                                    <p:cTn id="36" presetID="16" presetClass="entr" presetSubtype="21" fill="hold" nodeType="afterEffect">
                                      <p:stCondLst>
                                        <p:cond delay="0"/>
                                      </p:stCondLst>
                                      <p:childTnLst>
                                        <p:set>
                                          <p:cBhvr>
                                            <p:cTn id="37" dur="1" fill="hold">
                                              <p:stCondLst>
                                                <p:cond delay="0"/>
                                              </p:stCondLst>
                                            </p:cTn>
                                            <p:tgtEl>
                                              <p:spTgt spid="3074"/>
                                            </p:tgtEl>
                                            <p:attrNameLst>
                                              <p:attrName>style.visibility</p:attrName>
                                            </p:attrNameLst>
                                          </p:cBhvr>
                                          <p:to>
                                            <p:strVal val="visible"/>
                                          </p:to>
                                        </p:set>
                                        <p:animEffect transition="in" filter="barn(inVertical)">
                                          <p:cBhvr>
                                            <p:cTn id="38" dur="500"/>
                                            <p:tgtEl>
                                              <p:spTgt spid="307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barn(inVertical)">
                                          <p:cBhvr>
                                            <p:cTn id="43" dur="500"/>
                                            <p:tgtEl>
                                              <p:spTgt spid="114"/>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12"/>
                                            </p:tgtEl>
                                            <p:attrNameLst>
                                              <p:attrName>style.visibility</p:attrName>
                                            </p:attrNameLst>
                                          </p:cBhvr>
                                          <p:to>
                                            <p:strVal val="visible"/>
                                          </p:to>
                                        </p:set>
                                        <p:animEffect transition="in" filter="wipe(left)">
                                          <p:cBhvr>
                                            <p:cTn id="46" dur="500"/>
                                            <p:tgtEl>
                                              <p:spTgt spid="1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wipe(left)">
                                          <p:cBhvr>
                                            <p:cTn id="51" dur="500"/>
                                            <p:tgtEl>
                                              <p:spTgt spid="11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14"/>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wipe(left)">
                                          <p:cBhvr>
                                            <p:cTn id="58" dur="500"/>
                                            <p:tgtEl>
                                              <p:spTgt spid="115"/>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18"/>
                                            </p:tgtEl>
                                            <p:attrNameLst>
                                              <p:attrName>style.visibility</p:attrName>
                                            </p:attrNameLst>
                                          </p:cBhvr>
                                          <p:to>
                                            <p:strVal val="visible"/>
                                          </p:to>
                                        </p:set>
                                        <p:animEffect transition="in" filter="barn(inVertical)">
                                          <p:cBhvr>
                                            <p:cTn id="63" dur="500"/>
                                            <p:tgtEl>
                                              <p:spTgt spid="1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16"/>
                                            </p:tgtEl>
                                            <p:attrNameLst>
                                              <p:attrName>style.visibility</p:attrName>
                                            </p:attrNameLst>
                                          </p:cBhvr>
                                          <p:to>
                                            <p:strVal val="visible"/>
                                          </p:to>
                                        </p:set>
                                        <p:animEffect transition="in" filter="wipe(left)">
                                          <p:cBhvr>
                                            <p:cTn id="68" dur="500"/>
                                            <p:tgtEl>
                                              <p:spTgt spid="11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7"/>
                                            </p:tgtEl>
                                            <p:attrNameLst>
                                              <p:attrName>style.visibility</p:attrName>
                                            </p:attrNameLst>
                                          </p:cBhvr>
                                          <p:to>
                                            <p:strVal val="visible"/>
                                          </p:to>
                                        </p:set>
                                        <p:animEffect transition="in" filter="wipe(left)">
                                          <p:cBhvr>
                                            <p:cTn id="73" dur="500"/>
                                            <p:tgtEl>
                                              <p:spTgt spid="117"/>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18"/>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3074"/>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20"/>
                                            </p:tgtEl>
                                            <p:attrNameLst>
                                              <p:attrName>style.visibility</p:attrName>
                                            </p:attrNameLst>
                                          </p:cBhvr>
                                          <p:to>
                                            <p:strVal val="visible"/>
                                          </p:to>
                                        </p:set>
                                        <p:animEffect transition="in" filter="wipe(left)">
                                          <p:cBhvr>
                                            <p:cTn id="84" dur="500"/>
                                            <p:tgtEl>
                                              <p:spTgt spid="120"/>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165"/>
                                            </p:tgtEl>
                                            <p:attrNameLst>
                                              <p:attrName>style.visibility</p:attrName>
                                            </p:attrNameLst>
                                          </p:cBhvr>
                                          <p:to>
                                            <p:strVal val="visible"/>
                                          </p:to>
                                        </p:set>
                                        <p:animEffect transition="in" filter="barn(inVertical)">
                                          <p:cBhvr>
                                            <p:cTn id="89" dur="500"/>
                                            <p:tgtEl>
                                              <p:spTgt spid="16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21"/>
                                            </p:tgtEl>
                                            <p:attrNameLst>
                                              <p:attrName>style.visibility</p:attrName>
                                            </p:attrNameLst>
                                          </p:cBhvr>
                                          <p:to>
                                            <p:strVal val="visible"/>
                                          </p:to>
                                        </p:set>
                                        <p:animEffect transition="in" filter="wipe(left)">
                                          <p:cBhvr>
                                            <p:cTn id="94" dur="500"/>
                                            <p:tgtEl>
                                              <p:spTgt spid="1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122"/>
                                            </p:tgtEl>
                                            <p:attrNameLst>
                                              <p:attrName>style.visibility</p:attrName>
                                            </p:attrNameLst>
                                          </p:cBhvr>
                                          <p:to>
                                            <p:strVal val="visible"/>
                                          </p:to>
                                        </p:set>
                                        <p:animEffect transition="in" filter="wipe(left)">
                                          <p:cBhvr>
                                            <p:cTn id="99" dur="500"/>
                                            <p:tgtEl>
                                              <p:spTgt spid="12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23"/>
                                            </p:tgtEl>
                                            <p:attrNameLst>
                                              <p:attrName>style.visibility</p:attrName>
                                            </p:attrNameLst>
                                          </p:cBhvr>
                                          <p:to>
                                            <p:strVal val="visible"/>
                                          </p:to>
                                        </p:set>
                                        <p:animEffect transition="in" filter="wipe(left)">
                                          <p:cBhvr>
                                            <p:cTn id="104" dur="500"/>
                                            <p:tgtEl>
                                              <p:spTgt spid="12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24"/>
                                            </p:tgtEl>
                                            <p:attrNameLst>
                                              <p:attrName>style.visibility</p:attrName>
                                            </p:attrNameLst>
                                          </p:cBhvr>
                                          <p:to>
                                            <p:strVal val="visible"/>
                                          </p:to>
                                        </p:set>
                                        <p:animEffect transition="in" filter="wipe(left)">
                                          <p:cBhvr>
                                            <p:cTn id="109" dur="500"/>
                                            <p:tgtEl>
                                              <p:spTgt spid="124"/>
                                            </p:tgtEl>
                                          </p:cBhvr>
                                        </p:animEffect>
                                      </p:childTnLst>
                                    </p:cTn>
                                  </p:par>
                                  <p:par>
                                    <p:cTn id="110" presetID="1" presetClass="exit" presetSubtype="0" fill="hold" grpId="1" nodeType="withEffect">
                                      <p:stCondLst>
                                        <p:cond delay="0"/>
                                      </p:stCondLst>
                                      <p:childTnLst>
                                        <p:set>
                                          <p:cBhvr>
                                            <p:cTn id="111" dur="1" fill="hold">
                                              <p:stCondLst>
                                                <p:cond delay="0"/>
                                              </p:stCondLst>
                                            </p:cTn>
                                            <p:tgtEl>
                                              <p:spTgt spid="165"/>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43"/>
                                            </p:tgtEl>
                                            <p:attrNameLst>
                                              <p:attrName>style.visibility</p:attrName>
                                            </p:attrNameLst>
                                          </p:cBhvr>
                                          <p:to>
                                            <p:strVal val="visible"/>
                                          </p:to>
                                        </p:set>
                                        <p:animEffect transition="in" filter="wipe(left)">
                                          <p:cBhvr>
                                            <p:cTn id="116" dur="500"/>
                                            <p:tgtEl>
                                              <p:spTgt spid="143"/>
                                            </p:tgtEl>
                                          </p:cBhvr>
                                        </p:animEffect>
                                      </p:childTnLst>
                                    </p:cTn>
                                  </p:par>
                                </p:childTnLst>
                              </p:cTn>
                            </p:par>
                            <p:par>
                              <p:cTn id="117" fill="hold">
                                <p:stCondLst>
                                  <p:cond delay="500"/>
                                </p:stCondLst>
                                <p:childTnLst>
                                  <p:par>
                                    <p:cTn id="118" presetID="53" presetClass="entr" presetSubtype="16" fill="hold" grpId="0" nodeType="afterEffect">
                                      <p:stCondLst>
                                        <p:cond delay="0"/>
                                      </p:stCondLst>
                                      <p:childTnLst>
                                        <p:set>
                                          <p:cBhvr>
                                            <p:cTn id="119" dur="1" fill="hold">
                                              <p:stCondLst>
                                                <p:cond delay="0"/>
                                              </p:stCondLst>
                                            </p:cTn>
                                            <p:tgtEl>
                                              <p:spTgt spid="164"/>
                                            </p:tgtEl>
                                            <p:attrNameLst>
                                              <p:attrName>style.visibility</p:attrName>
                                            </p:attrNameLst>
                                          </p:cBhvr>
                                          <p:to>
                                            <p:strVal val="visible"/>
                                          </p:to>
                                        </p:set>
                                        <p:anim calcmode="lin" valueType="num">
                                          <p:cBhvr>
                                            <p:cTn id="120" dur="500" fill="hold"/>
                                            <p:tgtEl>
                                              <p:spTgt spid="164"/>
                                            </p:tgtEl>
                                            <p:attrNameLst>
                                              <p:attrName>ppt_w</p:attrName>
                                            </p:attrNameLst>
                                          </p:cBhvr>
                                          <p:tavLst>
                                            <p:tav tm="0">
                                              <p:val>
                                                <p:fltVal val="0"/>
                                              </p:val>
                                            </p:tav>
                                            <p:tav tm="100000">
                                              <p:val>
                                                <p:strVal val="#ppt_w"/>
                                              </p:val>
                                            </p:tav>
                                          </p:tavLst>
                                        </p:anim>
                                        <p:anim calcmode="lin" valueType="num">
                                          <p:cBhvr>
                                            <p:cTn id="121" dur="500" fill="hold"/>
                                            <p:tgtEl>
                                              <p:spTgt spid="164"/>
                                            </p:tgtEl>
                                            <p:attrNameLst>
                                              <p:attrName>ppt_h</p:attrName>
                                            </p:attrNameLst>
                                          </p:cBhvr>
                                          <p:tavLst>
                                            <p:tav tm="0">
                                              <p:val>
                                                <p:fltVal val="0"/>
                                              </p:val>
                                            </p:tav>
                                            <p:tav tm="100000">
                                              <p:val>
                                                <p:strVal val="#ppt_h"/>
                                              </p:val>
                                            </p:tav>
                                          </p:tavLst>
                                        </p:anim>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164"/>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44"/>
                                            </p:tgtEl>
                                            <p:attrNameLst>
                                              <p:attrName>style.visibility</p:attrName>
                                            </p:attrNameLst>
                                          </p:cBhvr>
                                          <p:to>
                                            <p:strVal val="visible"/>
                                          </p:to>
                                        </p:set>
                                        <p:animEffect transition="in" filter="wipe(left)">
                                          <p:cBhvr>
                                            <p:cTn id="131" dur="500"/>
                                            <p:tgtEl>
                                              <p:spTgt spid="144"/>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145"/>
                                            </p:tgtEl>
                                            <p:attrNameLst>
                                              <p:attrName>style.visibility</p:attrName>
                                            </p:attrNameLst>
                                          </p:cBhvr>
                                          <p:to>
                                            <p:strVal val="visible"/>
                                          </p:to>
                                        </p:set>
                                        <p:animEffect transition="in" filter="wipe(left)">
                                          <p:cBhvr>
                                            <p:cTn id="136" dur="500"/>
                                            <p:tgtEl>
                                              <p:spTgt spid="145"/>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6"/>
                                            </p:tgtEl>
                                            <p:attrNameLst>
                                              <p:attrName>style.visibility</p:attrName>
                                            </p:attrNameLst>
                                          </p:cBhvr>
                                          <p:to>
                                            <p:strVal val="visible"/>
                                          </p:to>
                                        </p:set>
                                        <p:animEffect transition="in" filter="wipe(left)">
                                          <p:cBhvr>
                                            <p:cTn id="141" dur="500"/>
                                            <p:tgtEl>
                                              <p:spTgt spid="146"/>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47"/>
                                            </p:tgtEl>
                                            <p:attrNameLst>
                                              <p:attrName>style.visibility</p:attrName>
                                            </p:attrNameLst>
                                          </p:cBhvr>
                                          <p:to>
                                            <p:strVal val="visible"/>
                                          </p:to>
                                        </p:set>
                                        <p:animEffect transition="in" filter="wipe(left)">
                                          <p:cBhvr>
                                            <p:cTn id="146" dur="500"/>
                                            <p:tgtEl>
                                              <p:spTgt spid="14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48"/>
                                            </p:tgtEl>
                                            <p:attrNameLst>
                                              <p:attrName>style.visibility</p:attrName>
                                            </p:attrNameLst>
                                          </p:cBhvr>
                                          <p:to>
                                            <p:strVal val="visible"/>
                                          </p:to>
                                        </p:set>
                                        <p:animEffect transition="in" filter="wipe(left)">
                                          <p:cBhvr>
                                            <p:cTn id="151" dur="500"/>
                                            <p:tgtEl>
                                              <p:spTgt spid="14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50"/>
                                            </p:tgtEl>
                                            <p:attrNameLst>
                                              <p:attrName>style.visibility</p:attrName>
                                            </p:attrNameLst>
                                          </p:cBhvr>
                                          <p:to>
                                            <p:strVal val="visible"/>
                                          </p:to>
                                        </p:set>
                                        <p:animEffect transition="in" filter="wipe(left)">
                                          <p:cBhvr>
                                            <p:cTn id="156" dur="500"/>
                                            <p:tgtEl>
                                              <p:spTgt spid="15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49"/>
                                            </p:tgtEl>
                                            <p:attrNameLst>
                                              <p:attrName>style.visibility</p:attrName>
                                            </p:attrNameLst>
                                          </p:cBhvr>
                                          <p:to>
                                            <p:strVal val="visible"/>
                                          </p:to>
                                        </p:set>
                                        <p:animEffect transition="in" filter="wipe(left)">
                                          <p:cBhvr>
                                            <p:cTn id="161" dur="500"/>
                                            <p:tgtEl>
                                              <p:spTgt spid="149"/>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151"/>
                                            </p:tgtEl>
                                            <p:attrNameLst>
                                              <p:attrName>style.visibility</p:attrName>
                                            </p:attrNameLst>
                                          </p:cBhvr>
                                          <p:to>
                                            <p:strVal val="visible"/>
                                          </p:to>
                                        </p:set>
                                        <p:animEffect transition="in" filter="wipe(left)">
                                          <p:cBhvr>
                                            <p:cTn id="166" dur="500"/>
                                            <p:tgtEl>
                                              <p:spTgt spid="15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152"/>
                                            </p:tgtEl>
                                            <p:attrNameLst>
                                              <p:attrName>style.visibility</p:attrName>
                                            </p:attrNameLst>
                                          </p:cBhvr>
                                          <p:to>
                                            <p:strVal val="visible"/>
                                          </p:to>
                                        </p:set>
                                        <p:animEffect transition="in" filter="wipe(left)">
                                          <p:cBhvr>
                                            <p:cTn id="171" dur="500"/>
                                            <p:tgtEl>
                                              <p:spTgt spid="152"/>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155"/>
                                            </p:tgtEl>
                                            <p:attrNameLst>
                                              <p:attrName>style.visibility</p:attrName>
                                            </p:attrNameLst>
                                          </p:cBhvr>
                                          <p:to>
                                            <p:strVal val="visible"/>
                                          </p:to>
                                        </p:set>
                                        <p:animEffect transition="in" filter="fade">
                                          <p:cBhvr>
                                            <p:cTn id="176" dur="500"/>
                                            <p:tgtEl>
                                              <p:spTgt spid="155"/>
                                            </p:tgtEl>
                                          </p:cBhvr>
                                        </p:animEffect>
                                      </p:childTnLst>
                                    </p:cTn>
                                  </p:par>
                                </p:childTnLst>
                              </p:cTn>
                            </p:par>
                          </p:childTnLst>
                        </p:cTn>
                      </p:par>
                      <p:par>
                        <p:cTn id="177" fill="hold">
                          <p:stCondLst>
                            <p:cond delay="indefinite"/>
                          </p:stCondLst>
                          <p:childTnLst>
                            <p:par>
                              <p:cTn id="178" fill="hold">
                                <p:stCondLst>
                                  <p:cond delay="0"/>
                                </p:stCondLst>
                                <p:childTnLst>
                                  <p:par>
                                    <p:cTn id="179" presetID="16" presetClass="entr" presetSubtype="21" fill="hold" grpId="0" nodeType="clickEffect">
                                      <p:stCondLst>
                                        <p:cond delay="0"/>
                                      </p:stCondLst>
                                      <p:childTnLst>
                                        <p:set>
                                          <p:cBhvr>
                                            <p:cTn id="180" dur="1" fill="hold">
                                              <p:stCondLst>
                                                <p:cond delay="0"/>
                                              </p:stCondLst>
                                            </p:cTn>
                                            <p:tgtEl>
                                              <p:spTgt spid="168"/>
                                            </p:tgtEl>
                                            <p:attrNameLst>
                                              <p:attrName>style.visibility</p:attrName>
                                            </p:attrNameLst>
                                          </p:cBhvr>
                                          <p:to>
                                            <p:strVal val="visible"/>
                                          </p:to>
                                        </p:set>
                                        <p:animEffect transition="in" filter="barn(inVertical)">
                                          <p:cBhvr>
                                            <p:cTn id="181" dur="500"/>
                                            <p:tgtEl>
                                              <p:spTgt spid="168"/>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grpId="1" nodeType="clickEffect">
                                      <p:stCondLst>
                                        <p:cond delay="0"/>
                                      </p:stCondLst>
                                      <p:childTnLst>
                                        <p:set>
                                          <p:cBhvr>
                                            <p:cTn id="185" dur="1" fill="hold">
                                              <p:stCondLst>
                                                <p:cond delay="0"/>
                                              </p:stCondLst>
                                            </p:cTn>
                                            <p:tgtEl>
                                              <p:spTgt spid="168"/>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153"/>
                                            </p:tgtEl>
                                            <p:attrNameLst>
                                              <p:attrName>style.visibility</p:attrName>
                                            </p:attrNameLst>
                                          </p:cBhvr>
                                          <p:to>
                                            <p:strVal val="visible"/>
                                          </p:to>
                                        </p:set>
                                        <p:animEffect transition="in" filter="wipe(left)">
                                          <p:cBhvr>
                                            <p:cTn id="190" dur="500"/>
                                            <p:tgtEl>
                                              <p:spTgt spid="153"/>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154"/>
                                            </p:tgtEl>
                                            <p:attrNameLst>
                                              <p:attrName>style.visibility</p:attrName>
                                            </p:attrNameLst>
                                          </p:cBhvr>
                                          <p:to>
                                            <p:strVal val="visible"/>
                                          </p:to>
                                        </p:set>
                                        <p:animEffect transition="in" filter="wipe(left)">
                                          <p:cBhvr>
                                            <p:cTn id="195" dur="500"/>
                                            <p:tgtEl>
                                              <p:spTgt spid="154"/>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72"/>
                                            </p:tgtEl>
                                            <p:attrNameLst>
                                              <p:attrName>style.visibility</p:attrName>
                                            </p:attrNameLst>
                                          </p:cBhvr>
                                          <p:to>
                                            <p:strVal val="visible"/>
                                          </p:to>
                                        </p:set>
                                        <p:animEffect transition="in" filter="wipe(left)">
                                          <p:cBhvr>
                                            <p:cTn id="200" dur="500"/>
                                            <p:tgtEl>
                                              <p:spTgt spid="172"/>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1" fill="hold" nodeType="clickEffect">
                                      <p:stCondLst>
                                        <p:cond delay="0"/>
                                      </p:stCondLst>
                                      <p:childTnLst>
                                        <p:set>
                                          <p:cBhvr>
                                            <p:cTn id="204" dur="1" fill="hold">
                                              <p:stCondLst>
                                                <p:cond delay="0"/>
                                              </p:stCondLst>
                                            </p:cTn>
                                            <p:tgtEl>
                                              <p:spTgt spid="163"/>
                                            </p:tgtEl>
                                            <p:attrNameLst>
                                              <p:attrName>style.visibility</p:attrName>
                                            </p:attrNameLst>
                                          </p:cBhvr>
                                          <p:to>
                                            <p:strVal val="visible"/>
                                          </p:to>
                                        </p:set>
                                        <p:animEffect transition="in" filter="wipe(up)">
                                          <p:cBhvr>
                                            <p:cTn id="205" dur="500"/>
                                            <p:tgtEl>
                                              <p:spTgt spid="16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25"/>
                                            </p:tgtEl>
                                            <p:attrNameLst>
                                              <p:attrName>style.visibility</p:attrName>
                                            </p:attrNameLst>
                                          </p:cBhvr>
                                          <p:to>
                                            <p:strVal val="visible"/>
                                          </p:to>
                                        </p:set>
                                        <p:animEffect transition="in" filter="wipe(left)">
                                          <p:cBhvr>
                                            <p:cTn id="210" dur="500"/>
                                            <p:tgtEl>
                                              <p:spTgt spid="125"/>
                                            </p:tgtEl>
                                          </p:cBhvr>
                                        </p:animEffect>
                                      </p:childTnLst>
                                    </p:cTn>
                                  </p:par>
                                </p:childTnLst>
                              </p:cTn>
                            </p:par>
                          </p:childTnLst>
                        </p:cTn>
                      </p:par>
                      <p:par>
                        <p:cTn id="211" fill="hold">
                          <p:stCondLst>
                            <p:cond delay="indefinite"/>
                          </p:stCondLst>
                          <p:childTnLst>
                            <p:par>
                              <p:cTn id="212" fill="hold">
                                <p:stCondLst>
                                  <p:cond delay="0"/>
                                </p:stCondLst>
                                <p:childTnLst>
                                  <p:par>
                                    <p:cTn id="213" presetID="53" presetClass="entr" presetSubtype="16" fill="hold" grpId="0" nodeType="clickEffect">
                                      <p:stCondLst>
                                        <p:cond delay="0"/>
                                      </p:stCondLst>
                                      <p:childTnLst>
                                        <p:set>
                                          <p:cBhvr>
                                            <p:cTn id="214" dur="1" fill="hold">
                                              <p:stCondLst>
                                                <p:cond delay="0"/>
                                              </p:stCondLst>
                                            </p:cTn>
                                            <p:tgtEl>
                                              <p:spTgt spid="166"/>
                                            </p:tgtEl>
                                            <p:attrNameLst>
                                              <p:attrName>style.visibility</p:attrName>
                                            </p:attrNameLst>
                                          </p:cBhvr>
                                          <p:to>
                                            <p:strVal val="visible"/>
                                          </p:to>
                                        </p:set>
                                        <p:anim calcmode="lin" valueType="num">
                                          <p:cBhvr>
                                            <p:cTn id="215" dur="500" fill="hold"/>
                                            <p:tgtEl>
                                              <p:spTgt spid="166"/>
                                            </p:tgtEl>
                                            <p:attrNameLst>
                                              <p:attrName>ppt_w</p:attrName>
                                            </p:attrNameLst>
                                          </p:cBhvr>
                                          <p:tavLst>
                                            <p:tav tm="0">
                                              <p:val>
                                                <p:fltVal val="0"/>
                                              </p:val>
                                            </p:tav>
                                            <p:tav tm="100000">
                                              <p:val>
                                                <p:strVal val="#ppt_w"/>
                                              </p:val>
                                            </p:tav>
                                          </p:tavLst>
                                        </p:anim>
                                        <p:anim calcmode="lin" valueType="num">
                                          <p:cBhvr>
                                            <p:cTn id="216" dur="500" fill="hold"/>
                                            <p:tgtEl>
                                              <p:spTgt spid="166"/>
                                            </p:tgtEl>
                                            <p:attrNameLst>
                                              <p:attrName>ppt_h</p:attrName>
                                            </p:attrNameLst>
                                          </p:cBhvr>
                                          <p:tavLst>
                                            <p:tav tm="0">
                                              <p:val>
                                                <p:fltVal val="0"/>
                                              </p:val>
                                            </p:tav>
                                            <p:tav tm="100000">
                                              <p:val>
                                                <p:strVal val="#ppt_h"/>
                                              </p:val>
                                            </p:tav>
                                          </p:tavLst>
                                        </p:anim>
                                        <p:animEffect transition="in" filter="fade">
                                          <p:cBhvr>
                                            <p:cTn id="217" dur="500"/>
                                            <p:tgtEl>
                                              <p:spTgt spid="166"/>
                                            </p:tgtEl>
                                          </p:cBhvr>
                                        </p:animEffect>
                                      </p:childTnLst>
                                    </p:cTn>
                                  </p:par>
                                </p:childTnLst>
                              </p:cTn>
                            </p:par>
                          </p:childTnLst>
                        </p:cTn>
                      </p:par>
                      <p:par>
                        <p:cTn id="218" fill="hold">
                          <p:stCondLst>
                            <p:cond delay="indefinite"/>
                          </p:stCondLst>
                          <p:childTnLst>
                            <p:par>
                              <p:cTn id="219" fill="hold">
                                <p:stCondLst>
                                  <p:cond delay="0"/>
                                </p:stCondLst>
                                <p:childTnLst>
                                  <p:par>
                                    <p:cTn id="220" presetID="1" presetClass="exit" presetSubtype="0" fill="hold" grpId="1" nodeType="clickEffect">
                                      <p:stCondLst>
                                        <p:cond delay="0"/>
                                      </p:stCondLst>
                                      <p:childTnLst>
                                        <p:set>
                                          <p:cBhvr>
                                            <p:cTn id="221" dur="1" fill="hold">
                                              <p:stCondLst>
                                                <p:cond delay="0"/>
                                              </p:stCondLst>
                                            </p:cTn>
                                            <p:tgtEl>
                                              <p:spTgt spid="166"/>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27"/>
                                            </p:tgtEl>
                                            <p:attrNameLst>
                                              <p:attrName>style.visibility</p:attrName>
                                            </p:attrNameLst>
                                          </p:cBhvr>
                                          <p:to>
                                            <p:strVal val="visible"/>
                                          </p:to>
                                        </p:set>
                                        <p:animEffect transition="in" filter="wipe(left)">
                                          <p:cBhvr>
                                            <p:cTn id="226" dur="500"/>
                                            <p:tgtEl>
                                              <p:spTgt spid="127"/>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128"/>
                                            </p:tgtEl>
                                            <p:attrNameLst>
                                              <p:attrName>style.visibility</p:attrName>
                                            </p:attrNameLst>
                                          </p:cBhvr>
                                          <p:to>
                                            <p:strVal val="visible"/>
                                          </p:to>
                                        </p:set>
                                        <p:animEffect transition="in" filter="wipe(left)">
                                          <p:cBhvr>
                                            <p:cTn id="231" dur="500"/>
                                            <p:tgtEl>
                                              <p:spTgt spid="128"/>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126"/>
                                            </p:tgtEl>
                                            <p:attrNameLst>
                                              <p:attrName>style.visibility</p:attrName>
                                            </p:attrNameLst>
                                          </p:cBhvr>
                                          <p:to>
                                            <p:strVal val="visible"/>
                                          </p:to>
                                        </p:set>
                                        <p:animEffect transition="in" filter="wipe(left)">
                                          <p:cBhvr>
                                            <p:cTn id="236" dur="500"/>
                                            <p:tgtEl>
                                              <p:spTgt spid="126"/>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173"/>
                                            </p:tgtEl>
                                            <p:attrNameLst>
                                              <p:attrName>style.visibility</p:attrName>
                                            </p:attrNameLst>
                                          </p:cBhvr>
                                          <p:to>
                                            <p:strVal val="visible"/>
                                          </p:to>
                                        </p:set>
                                        <p:animEffect transition="in" filter="wipe(left)">
                                          <p:cBhvr>
                                            <p:cTn id="241" dur="500"/>
                                            <p:tgtEl>
                                              <p:spTgt spid="173"/>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130"/>
                                            </p:tgtEl>
                                            <p:attrNameLst>
                                              <p:attrName>style.visibility</p:attrName>
                                            </p:attrNameLst>
                                          </p:cBhvr>
                                          <p:to>
                                            <p:strVal val="visible"/>
                                          </p:to>
                                        </p:set>
                                        <p:animEffect transition="in" filter="wipe(left)">
                                          <p:cBhvr>
                                            <p:cTn id="246" dur="500"/>
                                            <p:tgtEl>
                                              <p:spTgt spid="130"/>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131"/>
                                            </p:tgtEl>
                                            <p:attrNameLst>
                                              <p:attrName>style.visibility</p:attrName>
                                            </p:attrNameLst>
                                          </p:cBhvr>
                                          <p:to>
                                            <p:strVal val="visible"/>
                                          </p:to>
                                        </p:set>
                                        <p:animEffect transition="in" filter="wipe(left)">
                                          <p:cBhvr>
                                            <p:cTn id="251" dur="500"/>
                                            <p:tgtEl>
                                              <p:spTgt spid="131"/>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childTnLst>
                                        <p:set>
                                          <p:cBhvr>
                                            <p:cTn id="255" dur="1" fill="hold">
                                              <p:stCondLst>
                                                <p:cond delay="0"/>
                                              </p:stCondLst>
                                            </p:cTn>
                                            <p:tgtEl>
                                              <p:spTgt spid="129"/>
                                            </p:tgtEl>
                                            <p:attrNameLst>
                                              <p:attrName>style.visibility</p:attrName>
                                            </p:attrNameLst>
                                          </p:cBhvr>
                                          <p:to>
                                            <p:strVal val="visible"/>
                                          </p:to>
                                        </p:set>
                                        <p:animEffect transition="in" filter="wipe(left)">
                                          <p:cBhvr>
                                            <p:cTn id="256" dur="500"/>
                                            <p:tgtEl>
                                              <p:spTgt spid="129"/>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133"/>
                                            </p:tgtEl>
                                            <p:attrNameLst>
                                              <p:attrName>style.visibility</p:attrName>
                                            </p:attrNameLst>
                                          </p:cBhvr>
                                          <p:to>
                                            <p:strVal val="visible"/>
                                          </p:to>
                                        </p:set>
                                        <p:animEffect transition="in" filter="wipe(left)">
                                          <p:cBhvr>
                                            <p:cTn id="261" dur="500"/>
                                            <p:tgtEl>
                                              <p:spTgt spid="133"/>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134"/>
                                            </p:tgtEl>
                                            <p:attrNameLst>
                                              <p:attrName>style.visibility</p:attrName>
                                            </p:attrNameLst>
                                          </p:cBhvr>
                                          <p:to>
                                            <p:strVal val="visible"/>
                                          </p:to>
                                        </p:set>
                                        <p:animEffect transition="in" filter="wipe(left)">
                                          <p:cBhvr>
                                            <p:cTn id="266" dur="500"/>
                                            <p:tgtEl>
                                              <p:spTgt spid="134"/>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grpId="0" nodeType="clickEffect">
                                      <p:stCondLst>
                                        <p:cond delay="0"/>
                                      </p:stCondLst>
                                      <p:childTnLst>
                                        <p:set>
                                          <p:cBhvr>
                                            <p:cTn id="270" dur="1" fill="hold">
                                              <p:stCondLst>
                                                <p:cond delay="0"/>
                                              </p:stCondLst>
                                            </p:cTn>
                                            <p:tgtEl>
                                              <p:spTgt spid="132"/>
                                            </p:tgtEl>
                                            <p:attrNameLst>
                                              <p:attrName>style.visibility</p:attrName>
                                            </p:attrNameLst>
                                          </p:cBhvr>
                                          <p:to>
                                            <p:strVal val="visible"/>
                                          </p:to>
                                        </p:set>
                                        <p:animEffect transition="in" filter="wipe(left)">
                                          <p:cBhvr>
                                            <p:cTn id="271" dur="500"/>
                                            <p:tgtEl>
                                              <p:spTgt spid="132"/>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170"/>
                                            </p:tgtEl>
                                            <p:attrNameLst>
                                              <p:attrName>style.visibility</p:attrName>
                                            </p:attrNameLst>
                                          </p:cBhvr>
                                          <p:to>
                                            <p:strVal val="visible"/>
                                          </p:to>
                                        </p:set>
                                        <p:animEffect transition="in" filter="wipe(left)">
                                          <p:cBhvr>
                                            <p:cTn id="276" dur="500"/>
                                            <p:tgtEl>
                                              <p:spTgt spid="170"/>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8" fill="hold" grpId="0" nodeType="clickEffect">
                                      <p:stCondLst>
                                        <p:cond delay="0"/>
                                      </p:stCondLst>
                                      <p:childTnLst>
                                        <p:set>
                                          <p:cBhvr>
                                            <p:cTn id="280" dur="1" fill="hold">
                                              <p:stCondLst>
                                                <p:cond delay="0"/>
                                              </p:stCondLst>
                                            </p:cTn>
                                            <p:tgtEl>
                                              <p:spTgt spid="171"/>
                                            </p:tgtEl>
                                            <p:attrNameLst>
                                              <p:attrName>style.visibility</p:attrName>
                                            </p:attrNameLst>
                                          </p:cBhvr>
                                          <p:to>
                                            <p:strVal val="visible"/>
                                          </p:to>
                                        </p:set>
                                        <p:animEffect transition="in" filter="wipe(left)">
                                          <p:cBhvr>
                                            <p:cTn id="281" dur="500"/>
                                            <p:tgtEl>
                                              <p:spTgt spid="171"/>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169"/>
                                            </p:tgtEl>
                                            <p:attrNameLst>
                                              <p:attrName>style.visibility</p:attrName>
                                            </p:attrNameLst>
                                          </p:cBhvr>
                                          <p:to>
                                            <p:strVal val="visible"/>
                                          </p:to>
                                        </p:set>
                                        <p:animEffect transition="in" filter="wipe(left)">
                                          <p:cBhvr>
                                            <p:cTn id="286" dur="500"/>
                                            <p:tgtEl>
                                              <p:spTgt spid="169"/>
                                            </p:tgtEl>
                                          </p:cBhvr>
                                        </p:animEffect>
                                      </p:childTnLst>
                                    </p:cTn>
                                  </p:par>
                                </p:childTnLst>
                              </p:cTn>
                            </p:par>
                          </p:childTnLst>
                        </p:cTn>
                      </p:par>
                      <p:par>
                        <p:cTn id="287" fill="hold">
                          <p:stCondLst>
                            <p:cond delay="indefinite"/>
                          </p:stCondLst>
                          <p:childTnLst>
                            <p:par>
                              <p:cTn id="288" fill="hold">
                                <p:stCondLst>
                                  <p:cond delay="0"/>
                                </p:stCondLst>
                                <p:childTnLst>
                                  <p:par>
                                    <p:cTn id="289" presetID="16" presetClass="entr" presetSubtype="21" fill="hold" grpId="0" nodeType="clickEffect">
                                      <p:stCondLst>
                                        <p:cond delay="0"/>
                                      </p:stCondLst>
                                      <p:childTnLst>
                                        <p:set>
                                          <p:cBhvr>
                                            <p:cTn id="290" dur="1" fill="hold">
                                              <p:stCondLst>
                                                <p:cond delay="0"/>
                                              </p:stCondLst>
                                            </p:cTn>
                                            <p:tgtEl>
                                              <p:spTgt spid="167"/>
                                            </p:tgtEl>
                                            <p:attrNameLst>
                                              <p:attrName>style.visibility</p:attrName>
                                            </p:attrNameLst>
                                          </p:cBhvr>
                                          <p:to>
                                            <p:strVal val="visible"/>
                                          </p:to>
                                        </p:set>
                                        <p:animEffect transition="in" filter="barn(inVertical)">
                                          <p:cBhvr>
                                            <p:cTn id="291" dur="500"/>
                                            <p:tgtEl>
                                              <p:spTgt spid="167"/>
                                            </p:tgtEl>
                                          </p:cBhvr>
                                        </p:animEffec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167"/>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135"/>
                                            </p:tgtEl>
                                            <p:attrNameLst>
                                              <p:attrName>style.visibility</p:attrName>
                                            </p:attrNameLst>
                                          </p:cBhvr>
                                          <p:to>
                                            <p:strVal val="visible"/>
                                          </p:to>
                                        </p:set>
                                        <p:animEffect transition="in" filter="wipe(left)">
                                          <p:cBhvr>
                                            <p:cTn id="300" dur="500"/>
                                            <p:tgtEl>
                                              <p:spTgt spid="135"/>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136"/>
                                            </p:tgtEl>
                                            <p:attrNameLst>
                                              <p:attrName>style.visibility</p:attrName>
                                            </p:attrNameLst>
                                          </p:cBhvr>
                                          <p:to>
                                            <p:strVal val="visible"/>
                                          </p:to>
                                        </p:set>
                                        <p:animEffect transition="in" filter="wipe(left)">
                                          <p:cBhvr>
                                            <p:cTn id="305" dur="500"/>
                                            <p:tgtEl>
                                              <p:spTgt spid="136"/>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137"/>
                                            </p:tgtEl>
                                            <p:attrNameLst>
                                              <p:attrName>style.visibility</p:attrName>
                                            </p:attrNameLst>
                                          </p:cBhvr>
                                          <p:to>
                                            <p:strVal val="visible"/>
                                          </p:to>
                                        </p:set>
                                        <p:animEffect transition="in" filter="wipe(left)">
                                          <p:cBhvr>
                                            <p:cTn id="310" dur="500"/>
                                            <p:tgtEl>
                                              <p:spTgt spid="137"/>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138"/>
                                            </p:tgtEl>
                                            <p:attrNameLst>
                                              <p:attrName>style.visibility</p:attrName>
                                            </p:attrNameLst>
                                          </p:cBhvr>
                                          <p:to>
                                            <p:strVal val="visible"/>
                                          </p:to>
                                        </p:set>
                                        <p:animEffect transition="in" filter="wipe(left)">
                                          <p:cBhvr>
                                            <p:cTn id="315" dur="500"/>
                                            <p:tgtEl>
                                              <p:spTgt spid="138"/>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139"/>
                                            </p:tgtEl>
                                            <p:attrNameLst>
                                              <p:attrName>style.visibility</p:attrName>
                                            </p:attrNameLst>
                                          </p:cBhvr>
                                          <p:to>
                                            <p:strVal val="visible"/>
                                          </p:to>
                                        </p:set>
                                        <p:animEffect transition="in" filter="wipe(left)">
                                          <p:cBhvr>
                                            <p:cTn id="320" dur="500"/>
                                            <p:tgtEl>
                                              <p:spTgt spid="139"/>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140"/>
                                            </p:tgtEl>
                                            <p:attrNameLst>
                                              <p:attrName>style.visibility</p:attrName>
                                            </p:attrNameLst>
                                          </p:cBhvr>
                                          <p:to>
                                            <p:strVal val="visible"/>
                                          </p:to>
                                        </p:set>
                                        <p:animEffect transition="in" filter="wipe(left)">
                                          <p:cBhvr>
                                            <p:cTn id="325" dur="500"/>
                                            <p:tgtEl>
                                              <p:spTgt spid="140"/>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141"/>
                                            </p:tgtEl>
                                            <p:attrNameLst>
                                              <p:attrName>style.visibility</p:attrName>
                                            </p:attrNameLst>
                                          </p:cBhvr>
                                          <p:to>
                                            <p:strVal val="visible"/>
                                          </p:to>
                                        </p:set>
                                        <p:animEffect transition="in" filter="wipe(left)">
                                          <p:cBhvr>
                                            <p:cTn id="330" dur="500"/>
                                            <p:tgtEl>
                                              <p:spTgt spid="141"/>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142"/>
                                            </p:tgtEl>
                                            <p:attrNameLst>
                                              <p:attrName>style.visibility</p:attrName>
                                            </p:attrNameLst>
                                          </p:cBhvr>
                                          <p:to>
                                            <p:strVal val="visible"/>
                                          </p:to>
                                        </p:set>
                                        <p:animEffect transition="in" filter="wipe(left)">
                                          <p:cBhvr>
                                            <p:cTn id="335" dur="500"/>
                                            <p:tgtEl>
                                              <p:spTgt spid="142"/>
                                            </p:tgtEl>
                                          </p:cBhvr>
                                        </p:animEffect>
                                      </p:childTnLst>
                                    </p:cTn>
                                  </p:par>
                                </p:childTnLst>
                              </p:cTn>
                            </p:par>
                          </p:childTnLst>
                        </p:cTn>
                      </p:par>
                      <p:par>
                        <p:cTn id="336" fill="hold">
                          <p:stCondLst>
                            <p:cond delay="indefinite"/>
                          </p:stCondLst>
                          <p:childTnLst>
                            <p:par>
                              <p:cTn id="337" fill="hold">
                                <p:stCondLst>
                                  <p:cond delay="0"/>
                                </p:stCondLst>
                                <p:childTnLst>
                                  <p:par>
                                    <p:cTn id="338" presetID="16" presetClass="entr" presetSubtype="37" fill="hold" grpId="0" nodeType="clickEffect">
                                      <p:stCondLst>
                                        <p:cond delay="0"/>
                                      </p:stCondLst>
                                      <p:childTnLst>
                                        <p:set>
                                          <p:cBhvr>
                                            <p:cTn id="339" dur="1" fill="hold">
                                              <p:stCondLst>
                                                <p:cond delay="0"/>
                                              </p:stCondLst>
                                            </p:cTn>
                                            <p:tgtEl>
                                              <p:spTgt spid="119"/>
                                            </p:tgtEl>
                                            <p:attrNameLst>
                                              <p:attrName>style.visibility</p:attrName>
                                            </p:attrNameLst>
                                          </p:cBhvr>
                                          <p:to>
                                            <p:strVal val="visible"/>
                                          </p:to>
                                        </p:set>
                                        <p:animEffect transition="in" filter="barn(outVertical)">
                                          <p:cBhvr>
                                            <p:cTn id="340"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5" grpId="0"/>
          <p:bldP spid="105" grpId="1"/>
          <p:bldP spid="107" grpId="0" animBg="1"/>
          <p:bldP spid="107" grpId="1" animBg="1"/>
          <p:bldP spid="108" grpId="0"/>
          <p:bldP spid="108" grpId="1"/>
          <p:bldP spid="108" grpId="2"/>
          <p:bldP spid="108" grpId="3"/>
          <p:bldP spid="111" grpId="0"/>
          <p:bldP spid="112" grpId="0"/>
          <p:bldP spid="113" grpId="0"/>
          <p:bldP spid="114" grpId="0" animBg="1"/>
          <p:bldP spid="114" grpId="1" animBg="1"/>
          <p:bldP spid="115" grpId="0"/>
          <p:bldP spid="116" grpId="0"/>
          <p:bldP spid="117" grpId="0"/>
          <p:bldP spid="118" grpId="0" animBg="1"/>
          <p:bldP spid="118" grpId="1" animBg="1"/>
          <p:bldP spid="119" grpId="0" animBg="1"/>
          <p:bldP spid="120" grpId="0"/>
          <p:bldP spid="121" grpId="0"/>
          <p:bldP spid="122"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6" grpId="0"/>
          <p:bldP spid="147" grpId="0"/>
          <p:bldP spid="148" grpId="0"/>
          <p:bldP spid="149" grpId="0"/>
          <p:bldP spid="150" grpId="0"/>
          <p:bldP spid="152" grpId="0"/>
          <p:bldP spid="153" grpId="0"/>
          <p:bldP spid="154" grpId="0"/>
          <p:bldP spid="164" grpId="0" animBg="1"/>
          <p:bldP spid="164" grpId="1" animBg="1"/>
          <p:bldP spid="165" grpId="0" animBg="1"/>
          <p:bldP spid="165" grpId="1" animBg="1"/>
          <p:bldP spid="166" grpId="0" animBg="1"/>
          <p:bldP spid="166" grpId="1" animBg="1"/>
          <p:bldP spid="167" grpId="0" animBg="1"/>
          <p:bldP spid="167" grpId="1" animBg="1"/>
          <p:bldP spid="168" grpId="0" animBg="1"/>
          <p:bldP spid="168" grpId="1" animBg="1"/>
          <p:bldP spid="169" grpId="0"/>
          <p:bldP spid="170" grpId="0"/>
          <p:bldP spid="171" grpId="0"/>
          <p:bldP spid="172" grpId="0"/>
          <p:bldP spid="173"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609600" y="2190750"/>
            <a:ext cx="690562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defTabSz="685460"/>
            <a:r>
              <a:rPr lang="en-US" sz="3600" dirty="0" smtClean="0">
                <a:solidFill>
                  <a:srgbClr val="034EA2"/>
                </a:solidFill>
                <a:latin typeface="Bookman Old Style" pitchFamily="18" charset="0"/>
              </a:rPr>
              <a:t>LAWS OF MOTION</a:t>
            </a:r>
            <a:endParaRPr lang="en-US" sz="3600" dirty="0">
              <a:solidFill>
                <a:srgbClr val="034EA2"/>
              </a:solidFill>
              <a:latin typeface="Bookman Old Style" pitchFamily="18" charset="0"/>
            </a:endParaRPr>
          </a:p>
        </p:txBody>
      </p:sp>
      <p:sp>
        <p:nvSpPr>
          <p:cNvPr id="6" name="Title 7"/>
          <p:cNvSpPr txBox="1">
            <a:spLocks/>
          </p:cNvSpPr>
          <p:nvPr/>
        </p:nvSpPr>
        <p:spPr bwMode="auto">
          <a:xfrm>
            <a:off x="639501" y="3500115"/>
            <a:ext cx="6819900"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713" indent="-342713" defTabSz="685460">
              <a:buFont typeface="Arial" pitchFamily="34" charset="0"/>
              <a:buChar char="•"/>
            </a:pPr>
            <a:r>
              <a:rPr lang="en-US" altLang="en-US" sz="2000" dirty="0" smtClean="0">
                <a:solidFill>
                  <a:srgbClr val="FF6600"/>
                </a:solidFill>
                <a:latin typeface="Bookman Old Style" pitchFamily="18" charset="0"/>
              </a:rPr>
              <a:t>Force </a:t>
            </a:r>
          </a:p>
          <a:p>
            <a:pPr marL="342713" indent="-342713" defTabSz="685460">
              <a:buFont typeface="Arial" pitchFamily="34" charset="0"/>
              <a:buChar char="•"/>
            </a:pPr>
            <a:r>
              <a:rPr lang="en-US" altLang="en-US" sz="2000" dirty="0" smtClean="0">
                <a:solidFill>
                  <a:srgbClr val="FF6600"/>
                </a:solidFill>
                <a:latin typeface="Bookman Old Style" pitchFamily="18" charset="0"/>
              </a:rPr>
              <a:t>Units</a:t>
            </a:r>
          </a:p>
          <a:p>
            <a:pPr marL="342713" indent="-342713" defTabSz="685460">
              <a:buFont typeface="Arial" pitchFamily="34" charset="0"/>
              <a:buChar char="•"/>
            </a:pPr>
            <a:r>
              <a:rPr lang="en-US" altLang="en-US" sz="2000" dirty="0" smtClean="0">
                <a:solidFill>
                  <a:srgbClr val="FF6600"/>
                </a:solidFill>
                <a:latin typeface="Bookman Old Style" pitchFamily="18" charset="0"/>
              </a:rPr>
              <a:t>Distinguish between force and momentum</a:t>
            </a:r>
          </a:p>
          <a:p>
            <a:pPr marL="342713" indent="-342713" defTabSz="685460">
              <a:buFont typeface="Arial" pitchFamily="34" charset="0"/>
              <a:buChar char="•"/>
            </a:pPr>
            <a:endParaRPr lang="en-US" altLang="en-US" sz="2000" dirty="0" smtClean="0">
              <a:solidFill>
                <a:srgbClr val="FF6600"/>
              </a:solidFill>
              <a:latin typeface="Bookman Old Style" pitchFamily="18" charset="0"/>
            </a:endParaRPr>
          </a:p>
        </p:txBody>
      </p:sp>
    </p:spTree>
    <p:extLst>
      <p:ext uri="{BB962C8B-B14F-4D97-AF65-F5344CB8AC3E}">
        <p14:creationId xmlns:p14="http://schemas.microsoft.com/office/powerpoint/2010/main" val="11450971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D:\d drive\MJ WORK\Pooja mam (physics)\ICSE (VIII) Physics\New work\03 -Force and Pressure\Raw\WDF_1200598.png"/>
          <p:cNvPicPr>
            <a:picLocks noChangeAspect="1" noChangeArrowheads="1"/>
          </p:cNvPicPr>
          <p:nvPr/>
        </p:nvPicPr>
        <p:blipFill>
          <a:blip r:embed="rId2" cstate="email">
            <a:lum bright="70000" contrast="-70000"/>
            <a:extLst>
              <a:ext uri="{BEBA8EAE-BF5A-486C-A8C5-ECC9F3942E4B}">
                <a14:imgProps xmlns:a14="http://schemas.microsoft.com/office/drawing/2010/main">
                  <a14:imgLayer r:embed="rId3">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160818" y="1158746"/>
            <a:ext cx="393700" cy="584234"/>
          </a:xfrm>
          <a:prstGeom prst="rect">
            <a:avLst/>
          </a:prstGeom>
          <a:noFill/>
        </p:spPr>
        <p:txBody>
          <a:bodyPr wrap="square" rtlCol="0">
            <a:spAutoFit/>
          </a:bodyPr>
          <a:lstStyle/>
          <a:p>
            <a:r>
              <a:rPr lang="en-US" sz="3200" b="1" dirty="0" smtClean="0">
                <a:solidFill>
                  <a:srgbClr val="C00000"/>
                </a:solidFill>
                <a:latin typeface="Bookman Old Style" pitchFamily="18" charset="0"/>
              </a:rPr>
              <a:t>F</a:t>
            </a:r>
            <a:endParaRPr lang="en-US" sz="3200" b="1" dirty="0">
              <a:solidFill>
                <a:srgbClr val="C00000"/>
              </a:solidFill>
              <a:latin typeface="Bookman Old Style" pitchFamily="18" charset="0"/>
            </a:endParaRPr>
          </a:p>
        </p:txBody>
      </p:sp>
      <p:sp>
        <p:nvSpPr>
          <p:cNvPr id="14" name="TextBox 13"/>
          <p:cNvSpPr txBox="1"/>
          <p:nvPr/>
        </p:nvSpPr>
        <p:spPr>
          <a:xfrm>
            <a:off x="2541818" y="1158746"/>
            <a:ext cx="353782" cy="584234"/>
          </a:xfrm>
          <a:prstGeom prst="rect">
            <a:avLst/>
          </a:prstGeom>
          <a:noFill/>
        </p:spPr>
        <p:txBody>
          <a:bodyPr wrap="square" rtlCol="0">
            <a:spAutoFit/>
          </a:bodyPr>
          <a:lstStyle/>
          <a:p>
            <a:r>
              <a:rPr lang="en-US" sz="3200" b="1" dirty="0" smtClean="0">
                <a:solidFill>
                  <a:srgbClr val="C00000"/>
                </a:solidFill>
                <a:latin typeface="Bookman Old Style" pitchFamily="18" charset="0"/>
              </a:rPr>
              <a:t>=</a:t>
            </a:r>
            <a:endParaRPr lang="en-US" sz="3200" b="1" dirty="0">
              <a:solidFill>
                <a:srgbClr val="C00000"/>
              </a:solidFill>
              <a:latin typeface="Bookman Old Style" pitchFamily="18" charset="0"/>
            </a:endParaRPr>
          </a:p>
        </p:txBody>
      </p:sp>
      <p:sp>
        <p:nvSpPr>
          <p:cNvPr id="15" name="TextBox 14"/>
          <p:cNvSpPr txBox="1"/>
          <p:nvPr/>
        </p:nvSpPr>
        <p:spPr>
          <a:xfrm>
            <a:off x="2935518" y="1158746"/>
            <a:ext cx="838200" cy="584234"/>
          </a:xfrm>
          <a:prstGeom prst="rect">
            <a:avLst/>
          </a:prstGeom>
          <a:noFill/>
        </p:spPr>
        <p:txBody>
          <a:bodyPr wrap="square" rtlCol="0">
            <a:spAutoFit/>
          </a:bodyPr>
          <a:lstStyle/>
          <a:p>
            <a:r>
              <a:rPr lang="en-US" sz="3200" b="1" dirty="0" smtClean="0">
                <a:solidFill>
                  <a:srgbClr val="C00000"/>
                </a:solidFill>
                <a:latin typeface="Bookman Old Style" pitchFamily="18" charset="0"/>
              </a:rPr>
              <a:t>ma</a:t>
            </a:r>
            <a:endParaRPr lang="en-US" sz="3200" b="1" dirty="0">
              <a:solidFill>
                <a:srgbClr val="C00000"/>
              </a:solidFill>
              <a:latin typeface="Bookman Old Style" pitchFamily="18" charset="0"/>
            </a:endParaRPr>
          </a:p>
        </p:txBody>
      </p:sp>
      <p:sp>
        <p:nvSpPr>
          <p:cNvPr id="13" name="Rounded Rectangular Callout 12"/>
          <p:cNvSpPr/>
          <p:nvPr/>
        </p:nvSpPr>
        <p:spPr>
          <a:xfrm>
            <a:off x="2891270" y="1087570"/>
            <a:ext cx="2836430" cy="914400"/>
          </a:xfrm>
          <a:prstGeom prst="wedgeRoundRectCallout">
            <a:avLst>
              <a:gd name="adj1" fmla="val -52047"/>
              <a:gd name="adj2" fmla="val -97817"/>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itchFamily="18" charset="0"/>
              </a:rPr>
              <a:t>Needs both magnitude and </a:t>
            </a:r>
            <a:r>
              <a:rPr lang="en-US" b="1" dirty="0" smtClean="0">
                <a:solidFill>
                  <a:schemeClr val="tx1"/>
                </a:solidFill>
                <a:latin typeface="Book Antiqua" pitchFamily="18" charset="0"/>
              </a:rPr>
              <a:t>direction</a:t>
            </a:r>
            <a:endParaRPr lang="en-US" b="1" dirty="0">
              <a:solidFill>
                <a:schemeClr val="tx1"/>
              </a:solidFill>
              <a:latin typeface="Book Antiqua" pitchFamily="18" charset="0"/>
            </a:endParaRPr>
          </a:p>
        </p:txBody>
      </p:sp>
      <p:sp>
        <p:nvSpPr>
          <p:cNvPr id="17" name="Rounded Rectangular Callout 16"/>
          <p:cNvSpPr/>
          <p:nvPr/>
        </p:nvSpPr>
        <p:spPr>
          <a:xfrm>
            <a:off x="439767" y="1074082"/>
            <a:ext cx="1389033" cy="659468"/>
          </a:xfrm>
          <a:prstGeom prst="wedgeRoundRectCallout">
            <a:avLst>
              <a:gd name="adj1" fmla="val 81516"/>
              <a:gd name="adj2" fmla="val 1598"/>
              <a:gd name="adj3" fmla="val 16667"/>
            </a:avLst>
          </a:prstGeom>
          <a:solidFill>
            <a:srgbClr val="33CC33">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itchFamily="18" charset="0"/>
              </a:rPr>
              <a:t>Force Equation</a:t>
            </a:r>
          </a:p>
        </p:txBody>
      </p:sp>
      <p:sp>
        <p:nvSpPr>
          <p:cNvPr id="18" name="TextBox 17"/>
          <p:cNvSpPr txBox="1"/>
          <p:nvPr/>
        </p:nvSpPr>
        <p:spPr>
          <a:xfrm>
            <a:off x="2554518" y="1529354"/>
            <a:ext cx="1447800" cy="461238"/>
          </a:xfrm>
          <a:prstGeom prst="rect">
            <a:avLst/>
          </a:prstGeom>
          <a:noFill/>
        </p:spPr>
        <p:txBody>
          <a:bodyPr wrap="square" rtlCol="0">
            <a:spAutoFit/>
          </a:bodyPr>
          <a:lstStyle/>
          <a:p>
            <a:r>
              <a:rPr lang="en-US" sz="2400" b="1" u="sng" dirty="0" smtClean="0">
                <a:latin typeface="Bookman Old Style" pitchFamily="18" charset="0"/>
              </a:rPr>
              <a:t>units</a:t>
            </a:r>
            <a:endParaRPr lang="en-US" sz="2400" b="1" u="sng" dirty="0">
              <a:latin typeface="Bookman Old Style" pitchFamily="18" charset="0"/>
            </a:endParaRPr>
          </a:p>
        </p:txBody>
      </p:sp>
      <p:cxnSp>
        <p:nvCxnSpPr>
          <p:cNvPr id="20" name="Straight Connector 19"/>
          <p:cNvCxnSpPr/>
          <p:nvPr/>
        </p:nvCxnSpPr>
        <p:spPr>
          <a:xfrm>
            <a:off x="3011718" y="1929827"/>
            <a:ext cx="0" cy="128919"/>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07888" y="2067244"/>
            <a:ext cx="320040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611918" y="2068177"/>
            <a:ext cx="0" cy="283622"/>
          </a:xfrm>
          <a:prstGeom prst="line">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11518" y="2068177"/>
            <a:ext cx="0" cy="283622"/>
          </a:xfrm>
          <a:prstGeom prst="line">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54318" y="2352468"/>
            <a:ext cx="1143000" cy="338241"/>
          </a:xfrm>
          <a:prstGeom prst="rect">
            <a:avLst/>
          </a:prstGeom>
          <a:noFill/>
        </p:spPr>
        <p:txBody>
          <a:bodyPr wrap="square" rtlCol="0">
            <a:spAutoFit/>
          </a:bodyPr>
          <a:lstStyle/>
          <a:p>
            <a:r>
              <a:rPr lang="en-US" sz="1600" b="1" dirty="0" smtClean="0">
                <a:latin typeface="Bookman Old Style" pitchFamily="18" charset="0"/>
              </a:rPr>
              <a:t>SI/MKS</a:t>
            </a:r>
            <a:endParaRPr lang="en-US" sz="1600" b="1" dirty="0">
              <a:latin typeface="Bookman Old Style" pitchFamily="18" charset="0"/>
            </a:endParaRPr>
          </a:p>
        </p:txBody>
      </p:sp>
      <p:sp>
        <p:nvSpPr>
          <p:cNvPr id="31" name="TextBox 30"/>
          <p:cNvSpPr txBox="1"/>
          <p:nvPr/>
        </p:nvSpPr>
        <p:spPr>
          <a:xfrm>
            <a:off x="4307118" y="2348126"/>
            <a:ext cx="1143000" cy="338241"/>
          </a:xfrm>
          <a:prstGeom prst="rect">
            <a:avLst/>
          </a:prstGeom>
          <a:noFill/>
        </p:spPr>
        <p:txBody>
          <a:bodyPr wrap="square" rtlCol="0">
            <a:spAutoFit/>
          </a:bodyPr>
          <a:lstStyle/>
          <a:p>
            <a:r>
              <a:rPr lang="en-US" sz="1600" b="1" dirty="0" smtClean="0">
                <a:latin typeface="Bookman Old Style" pitchFamily="18" charset="0"/>
              </a:rPr>
              <a:t>CGS</a:t>
            </a:r>
            <a:endParaRPr lang="en-US" sz="1600" b="1" dirty="0">
              <a:latin typeface="Bookman Old Style" pitchFamily="18" charset="0"/>
            </a:endParaRPr>
          </a:p>
        </p:txBody>
      </p:sp>
      <p:sp>
        <p:nvSpPr>
          <p:cNvPr id="37" name="TextBox 36"/>
          <p:cNvSpPr txBox="1"/>
          <p:nvPr/>
        </p:nvSpPr>
        <p:spPr>
          <a:xfrm>
            <a:off x="2937899" y="1248852"/>
            <a:ext cx="609600" cy="338241"/>
          </a:xfrm>
          <a:prstGeom prst="rect">
            <a:avLst/>
          </a:prstGeom>
          <a:noFill/>
        </p:spPr>
        <p:txBody>
          <a:bodyPr wrap="square" rtlCol="0">
            <a:spAutoFit/>
          </a:bodyPr>
          <a:lstStyle/>
          <a:p>
            <a:r>
              <a:rPr lang="en-US" sz="1600" b="1" dirty="0" smtClean="0">
                <a:latin typeface="Bookman Old Style" pitchFamily="18" charset="0"/>
              </a:rPr>
              <a:t>kg</a:t>
            </a:r>
            <a:endParaRPr lang="en-US" sz="1600" b="1" dirty="0">
              <a:latin typeface="Bookman Old Style" pitchFamily="18" charset="0"/>
            </a:endParaRPr>
          </a:p>
        </p:txBody>
      </p:sp>
      <p:sp>
        <p:nvSpPr>
          <p:cNvPr id="38" name="TextBox 37"/>
          <p:cNvSpPr txBox="1"/>
          <p:nvPr/>
        </p:nvSpPr>
        <p:spPr>
          <a:xfrm>
            <a:off x="3237936" y="1248852"/>
            <a:ext cx="914400" cy="338241"/>
          </a:xfrm>
          <a:prstGeom prst="rect">
            <a:avLst/>
          </a:prstGeom>
          <a:noFill/>
        </p:spPr>
        <p:txBody>
          <a:bodyPr wrap="square" rtlCol="0">
            <a:spAutoFit/>
          </a:bodyPr>
          <a:lstStyle/>
          <a:p>
            <a:r>
              <a:rPr lang="en-US" sz="1600" b="1" dirty="0" smtClean="0">
                <a:latin typeface="Bookman Old Style" pitchFamily="18" charset="0"/>
              </a:rPr>
              <a:t>m/s</a:t>
            </a:r>
            <a:r>
              <a:rPr lang="en-US" sz="1600" b="1" baseline="30000" dirty="0" smtClean="0">
                <a:latin typeface="Bookman Old Style" pitchFamily="18" charset="0"/>
              </a:rPr>
              <a:t>2</a:t>
            </a:r>
            <a:endParaRPr lang="en-US" sz="1600" b="1" baseline="30000" dirty="0">
              <a:latin typeface="Bookman Old Style" pitchFamily="18" charset="0"/>
            </a:endParaRPr>
          </a:p>
        </p:txBody>
      </p:sp>
      <p:sp>
        <p:nvSpPr>
          <p:cNvPr id="39" name="Rounded Rectangular Callout 38"/>
          <p:cNvSpPr/>
          <p:nvPr/>
        </p:nvSpPr>
        <p:spPr>
          <a:xfrm>
            <a:off x="3087661" y="701453"/>
            <a:ext cx="1372113" cy="516581"/>
          </a:xfrm>
          <a:prstGeom prst="wedgeRoundRectCallout">
            <a:avLst>
              <a:gd name="adj1" fmla="val -40456"/>
              <a:gd name="adj2" fmla="val 79907"/>
              <a:gd name="adj3" fmla="val 16667"/>
            </a:avLst>
          </a:prstGeom>
          <a:solidFill>
            <a:srgbClr val="33CC33">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itchFamily="18" charset="0"/>
              </a:rPr>
              <a:t>m is Mass</a:t>
            </a:r>
          </a:p>
        </p:txBody>
      </p:sp>
      <p:sp>
        <p:nvSpPr>
          <p:cNvPr id="40" name="Rounded Rectangular Callout 39"/>
          <p:cNvSpPr/>
          <p:nvPr/>
        </p:nvSpPr>
        <p:spPr>
          <a:xfrm>
            <a:off x="4152336" y="701453"/>
            <a:ext cx="1530102" cy="625063"/>
          </a:xfrm>
          <a:prstGeom prst="wedgeRoundRectCallout">
            <a:avLst>
              <a:gd name="adj1" fmla="val -81001"/>
              <a:gd name="adj2" fmla="val 65905"/>
              <a:gd name="adj3" fmla="val 16667"/>
            </a:avLst>
          </a:prstGeom>
          <a:solidFill>
            <a:srgbClr val="33CC33">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itchFamily="18" charset="0"/>
              </a:rPr>
              <a:t>a is acceleration</a:t>
            </a:r>
          </a:p>
        </p:txBody>
      </p:sp>
      <p:sp>
        <p:nvSpPr>
          <p:cNvPr id="41" name="TextBox 40"/>
          <p:cNvSpPr txBox="1"/>
          <p:nvPr/>
        </p:nvSpPr>
        <p:spPr>
          <a:xfrm>
            <a:off x="3087918" y="1248852"/>
            <a:ext cx="304800" cy="338241"/>
          </a:xfrm>
          <a:prstGeom prst="rect">
            <a:avLst/>
          </a:prstGeom>
          <a:noFill/>
        </p:spPr>
        <p:txBody>
          <a:bodyPr wrap="square" rtlCol="0">
            <a:spAutoFit/>
          </a:bodyPr>
          <a:lstStyle/>
          <a:p>
            <a:r>
              <a:rPr lang="en-US" sz="1600" b="1" dirty="0">
                <a:latin typeface="Bookman Old Style" pitchFamily="18" charset="0"/>
              </a:rPr>
              <a:t>g</a:t>
            </a:r>
          </a:p>
        </p:txBody>
      </p:sp>
      <p:sp>
        <p:nvSpPr>
          <p:cNvPr id="45" name="TextBox 44"/>
          <p:cNvSpPr txBox="1"/>
          <p:nvPr/>
        </p:nvSpPr>
        <p:spPr>
          <a:xfrm>
            <a:off x="3227618" y="1265287"/>
            <a:ext cx="914400" cy="338241"/>
          </a:xfrm>
          <a:prstGeom prst="rect">
            <a:avLst/>
          </a:prstGeom>
          <a:noFill/>
        </p:spPr>
        <p:txBody>
          <a:bodyPr wrap="square" rtlCol="0">
            <a:spAutoFit/>
          </a:bodyPr>
          <a:lstStyle/>
          <a:p>
            <a:r>
              <a:rPr lang="en-US" sz="1600" b="1" dirty="0" smtClean="0">
                <a:latin typeface="Bookman Old Style" pitchFamily="18" charset="0"/>
              </a:rPr>
              <a:t>cm/s</a:t>
            </a:r>
            <a:r>
              <a:rPr lang="en-US" sz="1600" b="1" baseline="30000" dirty="0" smtClean="0">
                <a:latin typeface="Bookman Old Style" pitchFamily="18" charset="0"/>
              </a:rPr>
              <a:t>2</a:t>
            </a:r>
            <a:endParaRPr lang="en-US" sz="1600" b="1" baseline="30000" dirty="0">
              <a:latin typeface="Bookman Old Style" pitchFamily="18" charset="0"/>
            </a:endParaRPr>
          </a:p>
        </p:txBody>
      </p:sp>
      <p:sp>
        <p:nvSpPr>
          <p:cNvPr id="46" name="TextBox 45"/>
          <p:cNvSpPr txBox="1"/>
          <p:nvPr/>
        </p:nvSpPr>
        <p:spPr>
          <a:xfrm>
            <a:off x="685800" y="2690709"/>
            <a:ext cx="1447800" cy="338241"/>
          </a:xfrm>
          <a:prstGeom prst="rect">
            <a:avLst/>
          </a:prstGeom>
          <a:noFill/>
        </p:spPr>
        <p:txBody>
          <a:bodyPr wrap="square" rtlCol="0">
            <a:spAutoFit/>
          </a:bodyPr>
          <a:lstStyle/>
          <a:p>
            <a:pPr algn="ctr"/>
            <a:r>
              <a:rPr lang="en-US" sz="1600" b="1" dirty="0" smtClean="0">
                <a:solidFill>
                  <a:srgbClr val="C00000"/>
                </a:solidFill>
                <a:latin typeface="Bookman Old Style" pitchFamily="18" charset="0"/>
              </a:rPr>
              <a:t>newton (N)</a:t>
            </a:r>
            <a:endParaRPr lang="en-US" sz="1600" b="1" dirty="0">
              <a:solidFill>
                <a:srgbClr val="C00000"/>
              </a:solidFill>
              <a:latin typeface="Bookman Old Style" pitchFamily="18" charset="0"/>
            </a:endParaRPr>
          </a:p>
        </p:txBody>
      </p:sp>
      <p:sp>
        <p:nvSpPr>
          <p:cNvPr id="48" name="TextBox 47"/>
          <p:cNvSpPr txBox="1"/>
          <p:nvPr/>
        </p:nvSpPr>
        <p:spPr>
          <a:xfrm>
            <a:off x="4078518" y="2667870"/>
            <a:ext cx="1143000" cy="338241"/>
          </a:xfrm>
          <a:prstGeom prst="rect">
            <a:avLst/>
          </a:prstGeom>
          <a:noFill/>
        </p:spPr>
        <p:txBody>
          <a:bodyPr wrap="square" rtlCol="0">
            <a:spAutoFit/>
          </a:bodyPr>
          <a:lstStyle/>
          <a:p>
            <a:pPr algn="ctr"/>
            <a:r>
              <a:rPr lang="en-US" sz="1600" b="1" dirty="0" smtClean="0">
                <a:solidFill>
                  <a:srgbClr val="C00000"/>
                </a:solidFill>
                <a:latin typeface="Bookman Old Style" pitchFamily="18" charset="0"/>
              </a:rPr>
              <a:t>dyne</a:t>
            </a:r>
            <a:endParaRPr lang="en-US" sz="1600" b="1" dirty="0">
              <a:solidFill>
                <a:srgbClr val="C00000"/>
              </a:solidFill>
              <a:latin typeface="Bookman Old Style" pitchFamily="18" charset="0"/>
            </a:endParaRPr>
          </a:p>
        </p:txBody>
      </p:sp>
      <p:sp>
        <p:nvSpPr>
          <p:cNvPr id="24" name="Rectangle 23"/>
          <p:cNvSpPr/>
          <p:nvPr/>
        </p:nvSpPr>
        <p:spPr>
          <a:xfrm>
            <a:off x="963106" y="295421"/>
            <a:ext cx="3761294" cy="369332"/>
          </a:xfrm>
          <a:prstGeom prst="rect">
            <a:avLst/>
          </a:prstGeom>
          <a:noFill/>
        </p:spPr>
        <p:txBody>
          <a:bodyPr wrap="square" rtlCol="0">
            <a:spAutoFit/>
          </a:bodyPr>
          <a:lstStyle/>
          <a:p>
            <a:pPr algn="ctr"/>
            <a:r>
              <a:rPr lang="en-US" b="1" dirty="0">
                <a:effectLst>
                  <a:outerShdw blurRad="50800" dist="38100" dir="5400000" algn="t" rotWithShape="0">
                    <a:prstClr val="black">
                      <a:alpha val="40000"/>
                    </a:prstClr>
                  </a:outerShdw>
                </a:effectLst>
                <a:latin typeface="Book Antiqua" pitchFamily="18" charset="0"/>
                <a:cs typeface="Aharoni" pitchFamily="2" charset="-79"/>
              </a:rPr>
              <a:t>Force is a VECTOR </a:t>
            </a:r>
            <a:r>
              <a:rPr lang="en-US" b="1" dirty="0" smtClean="0">
                <a:effectLst>
                  <a:outerShdw blurRad="50800" dist="38100" dir="5400000" algn="t" rotWithShape="0">
                    <a:prstClr val="black">
                      <a:alpha val="40000"/>
                    </a:prstClr>
                  </a:outerShdw>
                </a:effectLst>
                <a:latin typeface="Book Antiqua" pitchFamily="18" charset="0"/>
                <a:cs typeface="Aharoni" pitchFamily="2" charset="-79"/>
              </a:rPr>
              <a:t>quantity</a:t>
            </a:r>
            <a:endParaRPr lang="en-US" b="1" dirty="0">
              <a:effectLst>
                <a:outerShdw blurRad="50800" dist="38100" dir="5400000" algn="t" rotWithShape="0">
                  <a:prstClr val="black">
                    <a:alpha val="40000"/>
                  </a:prstClr>
                </a:outerShdw>
              </a:effectLst>
              <a:latin typeface="Book Antiqua" pitchFamily="18" charset="0"/>
              <a:cs typeface="Aharoni" pitchFamily="2" charset="-79"/>
            </a:endParaRPr>
          </a:p>
        </p:txBody>
      </p:sp>
    </p:spTree>
    <p:extLst>
      <p:ext uri="{BB962C8B-B14F-4D97-AF65-F5344CB8AC3E}">
        <p14:creationId xmlns:p14="http://schemas.microsoft.com/office/powerpoint/2010/main" val="1731320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8" dur="500" fill="hold"/>
                                            <p:tgtEl>
                                              <p:spTgt spid="24"/>
                                            </p:tgtEl>
                                            <p:attrNameLst>
                                              <p:attrName>ppt_x</p:attrName>
                                              <p:attrName>ppt_y</p:attrName>
                                            </p:attrNameLst>
                                          </p:cBhvr>
                                          <p:rCtr x="26250" y="0"/>
                                        </p:animMotion>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arn(inVertical)">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9"/>
                                            </p:tgtEl>
                                            <p:attrNameLst>
                                              <p:attrName>style.visibility</p:attrName>
                                            </p:attrNameLst>
                                          </p:cBhvr>
                                          <p:to>
                                            <p:strVal val="hidden"/>
                                          </p:to>
                                        </p:set>
                                      </p:childTnLst>
                                    </p:cTn>
                                  </p:par>
                                </p:childTnLst>
                              </p:cTn>
                            </p:par>
                            <p:par>
                              <p:cTn id="51" fill="hold">
                                <p:stCondLst>
                                  <p:cond delay="0"/>
                                </p:stCondLst>
                                <p:childTnLst>
                                  <p:par>
                                    <p:cTn id="52" presetID="16" presetClass="entr" presetSubtype="21"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arn(inVertical)">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childTnLst>
                              </p:cTn>
                            </p:par>
                            <p:par>
                              <p:cTn id="69" fill="hold">
                                <p:stCondLst>
                                  <p:cond delay="500"/>
                                </p:stCondLst>
                                <p:childTnLst>
                                  <p:par>
                                    <p:cTn id="70" presetID="16" presetClass="entr" presetSubtype="37"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arn(outVertical)">
                                          <p:cBhvr>
                                            <p:cTn id="72" dur="500"/>
                                            <p:tgtEl>
                                              <p:spTgt spid="22"/>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up)">
                                          <p:cBhvr>
                                            <p:cTn id="76" dur="500"/>
                                            <p:tgtEl>
                                              <p:spTgt spid="27"/>
                                            </p:tgtEl>
                                          </p:cBhvr>
                                        </p:animEffect>
                                      </p:childTnLst>
                                    </p:cTn>
                                  </p:par>
                                  <p:par>
                                    <p:cTn id="77" presetID="22" presetClass="entr" presetSubtype="1"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up)">
                                          <p:cBhvr>
                                            <p:cTn id="79" dur="5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left)">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left)">
                                          <p:cBhvr>
                                            <p:cTn id="89" dur="5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left)">
                                          <p:cBhvr>
                                            <p:cTn id="94" dur="500"/>
                                            <p:tgtEl>
                                              <p:spTgt spid="37"/>
                                            </p:tgtEl>
                                          </p:cBhvr>
                                        </p:animEffect>
                                      </p:childTnLst>
                                    </p:cTn>
                                  </p:par>
                                </p:childTnLst>
                              </p:cTn>
                            </p:par>
                            <p:par>
                              <p:cTn id="95" fill="hold">
                                <p:stCondLst>
                                  <p:cond delay="500"/>
                                </p:stCondLst>
                                <p:childTnLst>
                                  <p:par>
                                    <p:cTn id="96" presetID="42" presetClass="path" presetSubtype="0" fill="hold" grpId="1" nodeType="afterEffect">
                                      <p:stCondLst>
                                        <p:cond delay="0"/>
                                      </p:stCondLst>
                                      <p:childTnLst>
                                        <p:animMotion origin="layout" path="M 3.05556E-6 3.698E-7 L -0.2191 0.31063 " pathEditMode="relative" rAng="0" ptsTypes="AA">
                                          <p:cBhvr>
                                            <p:cTn id="97" dur="1000" fill="hold"/>
                                            <p:tgtEl>
                                              <p:spTgt spid="37"/>
                                            </p:tgtEl>
                                            <p:attrNameLst>
                                              <p:attrName>ppt_x</p:attrName>
                                              <p:attrName>ppt_y</p:attrName>
                                            </p:attrNameLst>
                                          </p:cBhvr>
                                          <p:rCtr x="-10955" y="15532"/>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wipe(left)">
                                          <p:cBhvr>
                                            <p:cTn id="102" dur="500"/>
                                            <p:tgtEl>
                                              <p:spTgt spid="38"/>
                                            </p:tgtEl>
                                          </p:cBhvr>
                                        </p:animEffect>
                                      </p:childTnLst>
                                    </p:cTn>
                                  </p:par>
                                </p:childTnLst>
                              </p:cTn>
                            </p:par>
                            <p:par>
                              <p:cTn id="103" fill="hold">
                                <p:stCondLst>
                                  <p:cond delay="500"/>
                                </p:stCondLst>
                                <p:childTnLst>
                                  <p:par>
                                    <p:cTn id="104" presetID="42" presetClass="path" presetSubtype="0" fill="hold" grpId="1" nodeType="afterEffect">
                                      <p:stCondLst>
                                        <p:cond delay="0"/>
                                      </p:stCondLst>
                                      <p:childTnLst>
                                        <p:animMotion origin="layout" path="M 3.88889E-6 -2.92052E-6 L -0.21146 0.31023 " pathEditMode="relative" rAng="0" ptsTypes="AA">
                                          <p:cBhvr>
                                            <p:cTn id="105" dur="1000" fill="hold"/>
                                            <p:tgtEl>
                                              <p:spTgt spid="38"/>
                                            </p:tgtEl>
                                            <p:attrNameLst>
                                              <p:attrName>ppt_x</p:attrName>
                                              <p:attrName>ppt_y</p:attrName>
                                            </p:attrNameLst>
                                          </p:cBhvr>
                                          <p:rCtr x="-10573" y="15496"/>
                                        </p:animMotion>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wipe(left)">
                                          <p:cBhvr>
                                            <p:cTn id="110" dur="500"/>
                                            <p:tgtEl>
                                              <p:spTgt spid="41"/>
                                            </p:tgtEl>
                                          </p:cBhvr>
                                        </p:animEffect>
                                      </p:childTnLst>
                                    </p:cTn>
                                  </p:par>
                                </p:childTnLst>
                              </p:cTn>
                            </p:par>
                            <p:par>
                              <p:cTn id="111" fill="hold">
                                <p:stCondLst>
                                  <p:cond delay="500"/>
                                </p:stCondLst>
                                <p:childTnLst>
                                  <p:par>
                                    <p:cTn id="112" presetID="42" presetClass="path" presetSubtype="0" fill="hold" grpId="1" nodeType="afterEffect">
                                      <p:stCondLst>
                                        <p:cond delay="0"/>
                                      </p:stCondLst>
                                      <p:childTnLst>
                                        <p:animMotion origin="layout" path="M -3.33333E-6 1.37134E-6 L 0.125 0.3057 " pathEditMode="relative" rAng="0" ptsTypes="AA">
                                          <p:cBhvr>
                                            <p:cTn id="113" dur="1000" fill="hold"/>
                                            <p:tgtEl>
                                              <p:spTgt spid="41"/>
                                            </p:tgtEl>
                                            <p:attrNameLst>
                                              <p:attrName>ppt_x</p:attrName>
                                              <p:attrName>ppt_y</p:attrName>
                                            </p:attrNameLst>
                                          </p:cBhvr>
                                          <p:rCtr x="6250" y="15285"/>
                                        </p:animMotion>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wipe(left)">
                                          <p:cBhvr>
                                            <p:cTn id="118" dur="500"/>
                                            <p:tgtEl>
                                              <p:spTgt spid="45"/>
                                            </p:tgtEl>
                                          </p:cBhvr>
                                        </p:animEffect>
                                      </p:childTnLst>
                                    </p:cTn>
                                  </p:par>
                                </p:childTnLst>
                              </p:cTn>
                            </p:par>
                            <p:par>
                              <p:cTn id="119" fill="hold">
                                <p:stCondLst>
                                  <p:cond delay="500"/>
                                </p:stCondLst>
                                <p:childTnLst>
                                  <p:par>
                                    <p:cTn id="120" presetID="42" presetClass="path" presetSubtype="0" fill="hold" grpId="1" nodeType="afterEffect">
                                      <p:stCondLst>
                                        <p:cond delay="0"/>
                                      </p:stCondLst>
                                      <p:childTnLst>
                                        <p:animMotion origin="layout" path="M -3.33333E-6 4.43896E-6 L 0.125 0.30394 " pathEditMode="relative" rAng="0" ptsTypes="AA">
                                          <p:cBhvr>
                                            <p:cTn id="121" dur="1000" fill="hold"/>
                                            <p:tgtEl>
                                              <p:spTgt spid="45"/>
                                            </p:tgtEl>
                                            <p:attrNameLst>
                                              <p:attrName>ppt_x</p:attrName>
                                              <p:attrName>ppt_y</p:attrName>
                                            </p:attrNameLst>
                                          </p:cBhvr>
                                          <p:rCtr x="6250" y="15197"/>
                                        </p:animMotion>
                                      </p:childTnLst>
                                    </p:cTn>
                                  </p:par>
                                </p:childTnLst>
                              </p:cTn>
                            </p:par>
                          </p:childTnLst>
                        </p:cTn>
                      </p:par>
                      <p:par>
                        <p:cTn id="122" fill="hold">
                          <p:stCondLst>
                            <p:cond delay="indefinite"/>
                          </p:stCondLst>
                          <p:childTnLst>
                            <p:par>
                              <p:cTn id="123" fill="hold">
                                <p:stCondLst>
                                  <p:cond delay="0"/>
                                </p:stCondLst>
                                <p:childTnLst>
                                  <p:par>
                                    <p:cTn id="124" presetID="31" presetClass="exit" presetSubtype="0" fill="hold" grpId="2" nodeType="clickEffect">
                                      <p:stCondLst>
                                        <p:cond delay="0"/>
                                      </p:stCondLst>
                                      <p:childTnLst>
                                        <p:anim calcmode="lin" valueType="num">
                                          <p:cBhvr>
                                            <p:cTn id="125" dur="1000"/>
                                            <p:tgtEl>
                                              <p:spTgt spid="37"/>
                                            </p:tgtEl>
                                            <p:attrNameLst>
                                              <p:attrName>ppt_w</p:attrName>
                                            </p:attrNameLst>
                                          </p:cBhvr>
                                          <p:tavLst>
                                            <p:tav tm="0">
                                              <p:val>
                                                <p:strVal val="ppt_w"/>
                                              </p:val>
                                            </p:tav>
                                            <p:tav tm="100000">
                                              <p:val>
                                                <p:fltVal val="0"/>
                                              </p:val>
                                            </p:tav>
                                          </p:tavLst>
                                        </p:anim>
                                        <p:anim calcmode="lin" valueType="num">
                                          <p:cBhvr>
                                            <p:cTn id="126" dur="1000"/>
                                            <p:tgtEl>
                                              <p:spTgt spid="37"/>
                                            </p:tgtEl>
                                            <p:attrNameLst>
                                              <p:attrName>ppt_h</p:attrName>
                                            </p:attrNameLst>
                                          </p:cBhvr>
                                          <p:tavLst>
                                            <p:tav tm="0">
                                              <p:val>
                                                <p:strVal val="ppt_h"/>
                                              </p:val>
                                            </p:tav>
                                            <p:tav tm="100000">
                                              <p:val>
                                                <p:fltVal val="0"/>
                                              </p:val>
                                            </p:tav>
                                          </p:tavLst>
                                        </p:anim>
                                        <p:anim calcmode="lin" valueType="num">
                                          <p:cBhvr>
                                            <p:cTn id="127" dur="1000"/>
                                            <p:tgtEl>
                                              <p:spTgt spid="37"/>
                                            </p:tgtEl>
                                            <p:attrNameLst>
                                              <p:attrName>style.rotation</p:attrName>
                                            </p:attrNameLst>
                                          </p:cBhvr>
                                          <p:tavLst>
                                            <p:tav tm="0">
                                              <p:val>
                                                <p:fltVal val="0"/>
                                              </p:val>
                                            </p:tav>
                                            <p:tav tm="100000">
                                              <p:val>
                                                <p:fltVal val="90"/>
                                              </p:val>
                                            </p:tav>
                                          </p:tavLst>
                                        </p:anim>
                                        <p:animEffect transition="out" filter="fade">
                                          <p:cBhvr>
                                            <p:cTn id="128" dur="1000"/>
                                            <p:tgtEl>
                                              <p:spTgt spid="37"/>
                                            </p:tgtEl>
                                          </p:cBhvr>
                                        </p:animEffect>
                                        <p:set>
                                          <p:cBhvr>
                                            <p:cTn id="129" dur="1" fill="hold">
                                              <p:stCondLst>
                                                <p:cond delay="999"/>
                                              </p:stCondLst>
                                            </p:cTn>
                                            <p:tgtEl>
                                              <p:spTgt spid="37"/>
                                            </p:tgtEl>
                                            <p:attrNameLst>
                                              <p:attrName>style.visibility</p:attrName>
                                            </p:attrNameLst>
                                          </p:cBhvr>
                                          <p:to>
                                            <p:strVal val="hidden"/>
                                          </p:to>
                                        </p:set>
                                      </p:childTnLst>
                                    </p:cTn>
                                  </p:par>
                                  <p:par>
                                    <p:cTn id="130" presetID="31" presetClass="exit" presetSubtype="0" fill="hold" grpId="2" nodeType="withEffect">
                                      <p:stCondLst>
                                        <p:cond delay="0"/>
                                      </p:stCondLst>
                                      <p:childTnLst>
                                        <p:anim calcmode="lin" valueType="num">
                                          <p:cBhvr>
                                            <p:cTn id="131" dur="1000"/>
                                            <p:tgtEl>
                                              <p:spTgt spid="38"/>
                                            </p:tgtEl>
                                            <p:attrNameLst>
                                              <p:attrName>ppt_w</p:attrName>
                                            </p:attrNameLst>
                                          </p:cBhvr>
                                          <p:tavLst>
                                            <p:tav tm="0">
                                              <p:val>
                                                <p:strVal val="ppt_w"/>
                                              </p:val>
                                            </p:tav>
                                            <p:tav tm="100000">
                                              <p:val>
                                                <p:fltVal val="0"/>
                                              </p:val>
                                            </p:tav>
                                          </p:tavLst>
                                        </p:anim>
                                        <p:anim calcmode="lin" valueType="num">
                                          <p:cBhvr>
                                            <p:cTn id="132" dur="1000"/>
                                            <p:tgtEl>
                                              <p:spTgt spid="38"/>
                                            </p:tgtEl>
                                            <p:attrNameLst>
                                              <p:attrName>ppt_h</p:attrName>
                                            </p:attrNameLst>
                                          </p:cBhvr>
                                          <p:tavLst>
                                            <p:tav tm="0">
                                              <p:val>
                                                <p:strVal val="ppt_h"/>
                                              </p:val>
                                            </p:tav>
                                            <p:tav tm="100000">
                                              <p:val>
                                                <p:fltVal val="0"/>
                                              </p:val>
                                            </p:tav>
                                          </p:tavLst>
                                        </p:anim>
                                        <p:anim calcmode="lin" valueType="num">
                                          <p:cBhvr>
                                            <p:cTn id="133" dur="1000"/>
                                            <p:tgtEl>
                                              <p:spTgt spid="38"/>
                                            </p:tgtEl>
                                            <p:attrNameLst>
                                              <p:attrName>style.rotation</p:attrName>
                                            </p:attrNameLst>
                                          </p:cBhvr>
                                          <p:tavLst>
                                            <p:tav tm="0">
                                              <p:val>
                                                <p:fltVal val="0"/>
                                              </p:val>
                                            </p:tav>
                                            <p:tav tm="100000">
                                              <p:val>
                                                <p:fltVal val="90"/>
                                              </p:val>
                                            </p:tav>
                                          </p:tavLst>
                                        </p:anim>
                                        <p:animEffect transition="out" filter="fade">
                                          <p:cBhvr>
                                            <p:cTn id="134" dur="1000"/>
                                            <p:tgtEl>
                                              <p:spTgt spid="38"/>
                                            </p:tgtEl>
                                          </p:cBhvr>
                                        </p:animEffect>
                                        <p:set>
                                          <p:cBhvr>
                                            <p:cTn id="135" dur="1" fill="hold">
                                              <p:stCondLst>
                                                <p:cond delay="999"/>
                                              </p:stCondLst>
                                            </p:cTn>
                                            <p:tgtEl>
                                              <p:spTgt spid="38"/>
                                            </p:tgtEl>
                                            <p:attrNameLst>
                                              <p:attrName>style.visibility</p:attrName>
                                            </p:attrNameLst>
                                          </p:cBhvr>
                                          <p:to>
                                            <p:strVal val="hidden"/>
                                          </p:to>
                                        </p:set>
                                      </p:childTnLst>
                                    </p:cTn>
                                  </p:par>
                                  <p:par>
                                    <p:cTn id="136" presetID="31" presetClass="entr" presetSubtype="0" fill="hold" grpId="0" nodeType="withEffect">
                                      <p:stCondLst>
                                        <p:cond delay="800"/>
                                      </p:stCondLst>
                                      <p:childTnLst>
                                        <p:set>
                                          <p:cBhvr>
                                            <p:cTn id="137" dur="1" fill="hold">
                                              <p:stCondLst>
                                                <p:cond delay="0"/>
                                              </p:stCondLst>
                                            </p:cTn>
                                            <p:tgtEl>
                                              <p:spTgt spid="46"/>
                                            </p:tgtEl>
                                            <p:attrNameLst>
                                              <p:attrName>style.visibility</p:attrName>
                                            </p:attrNameLst>
                                          </p:cBhvr>
                                          <p:to>
                                            <p:strVal val="visible"/>
                                          </p:to>
                                        </p:set>
                                        <p:anim calcmode="lin" valueType="num">
                                          <p:cBhvr>
                                            <p:cTn id="138" dur="1000" fill="hold"/>
                                            <p:tgtEl>
                                              <p:spTgt spid="46"/>
                                            </p:tgtEl>
                                            <p:attrNameLst>
                                              <p:attrName>ppt_w</p:attrName>
                                            </p:attrNameLst>
                                          </p:cBhvr>
                                          <p:tavLst>
                                            <p:tav tm="0">
                                              <p:val>
                                                <p:fltVal val="0"/>
                                              </p:val>
                                            </p:tav>
                                            <p:tav tm="100000">
                                              <p:val>
                                                <p:strVal val="#ppt_w"/>
                                              </p:val>
                                            </p:tav>
                                          </p:tavLst>
                                        </p:anim>
                                        <p:anim calcmode="lin" valueType="num">
                                          <p:cBhvr>
                                            <p:cTn id="139" dur="1000" fill="hold"/>
                                            <p:tgtEl>
                                              <p:spTgt spid="46"/>
                                            </p:tgtEl>
                                            <p:attrNameLst>
                                              <p:attrName>ppt_h</p:attrName>
                                            </p:attrNameLst>
                                          </p:cBhvr>
                                          <p:tavLst>
                                            <p:tav tm="0">
                                              <p:val>
                                                <p:fltVal val="0"/>
                                              </p:val>
                                            </p:tav>
                                            <p:tav tm="100000">
                                              <p:val>
                                                <p:strVal val="#ppt_h"/>
                                              </p:val>
                                            </p:tav>
                                          </p:tavLst>
                                        </p:anim>
                                        <p:anim calcmode="lin" valueType="num">
                                          <p:cBhvr>
                                            <p:cTn id="140" dur="1000" fill="hold"/>
                                            <p:tgtEl>
                                              <p:spTgt spid="46"/>
                                            </p:tgtEl>
                                            <p:attrNameLst>
                                              <p:attrName>style.rotation</p:attrName>
                                            </p:attrNameLst>
                                          </p:cBhvr>
                                          <p:tavLst>
                                            <p:tav tm="0">
                                              <p:val>
                                                <p:fltVal val="90"/>
                                              </p:val>
                                            </p:tav>
                                            <p:tav tm="100000">
                                              <p:val>
                                                <p:fltVal val="0"/>
                                              </p:val>
                                            </p:tav>
                                          </p:tavLst>
                                        </p:anim>
                                        <p:animEffect transition="in" filter="fade">
                                          <p:cBhvr>
                                            <p:cTn id="141" dur="1000"/>
                                            <p:tgtEl>
                                              <p:spTgt spid="46"/>
                                            </p:tgtEl>
                                          </p:cBhvr>
                                        </p:animEffect>
                                      </p:childTnLst>
                                    </p:cTn>
                                  </p:par>
                                </p:childTnLst>
                              </p:cTn>
                            </p:par>
                          </p:childTnLst>
                        </p:cTn>
                      </p:par>
                      <p:par>
                        <p:cTn id="142" fill="hold">
                          <p:stCondLst>
                            <p:cond delay="indefinite"/>
                          </p:stCondLst>
                          <p:childTnLst>
                            <p:par>
                              <p:cTn id="143" fill="hold">
                                <p:stCondLst>
                                  <p:cond delay="0"/>
                                </p:stCondLst>
                                <p:childTnLst>
                                  <p:par>
                                    <p:cTn id="144" presetID="31" presetClass="exit" presetSubtype="0" fill="hold" grpId="2" nodeType="clickEffect">
                                      <p:stCondLst>
                                        <p:cond delay="0"/>
                                      </p:stCondLst>
                                      <p:childTnLst>
                                        <p:anim calcmode="lin" valueType="num">
                                          <p:cBhvr>
                                            <p:cTn id="145" dur="1000"/>
                                            <p:tgtEl>
                                              <p:spTgt spid="41"/>
                                            </p:tgtEl>
                                            <p:attrNameLst>
                                              <p:attrName>ppt_w</p:attrName>
                                            </p:attrNameLst>
                                          </p:cBhvr>
                                          <p:tavLst>
                                            <p:tav tm="0">
                                              <p:val>
                                                <p:strVal val="ppt_w"/>
                                              </p:val>
                                            </p:tav>
                                            <p:tav tm="100000">
                                              <p:val>
                                                <p:fltVal val="0"/>
                                              </p:val>
                                            </p:tav>
                                          </p:tavLst>
                                        </p:anim>
                                        <p:anim calcmode="lin" valueType="num">
                                          <p:cBhvr>
                                            <p:cTn id="146" dur="1000"/>
                                            <p:tgtEl>
                                              <p:spTgt spid="41"/>
                                            </p:tgtEl>
                                            <p:attrNameLst>
                                              <p:attrName>ppt_h</p:attrName>
                                            </p:attrNameLst>
                                          </p:cBhvr>
                                          <p:tavLst>
                                            <p:tav tm="0">
                                              <p:val>
                                                <p:strVal val="ppt_h"/>
                                              </p:val>
                                            </p:tav>
                                            <p:tav tm="100000">
                                              <p:val>
                                                <p:fltVal val="0"/>
                                              </p:val>
                                            </p:tav>
                                          </p:tavLst>
                                        </p:anim>
                                        <p:anim calcmode="lin" valueType="num">
                                          <p:cBhvr>
                                            <p:cTn id="147" dur="1000"/>
                                            <p:tgtEl>
                                              <p:spTgt spid="41"/>
                                            </p:tgtEl>
                                            <p:attrNameLst>
                                              <p:attrName>style.rotation</p:attrName>
                                            </p:attrNameLst>
                                          </p:cBhvr>
                                          <p:tavLst>
                                            <p:tav tm="0">
                                              <p:val>
                                                <p:fltVal val="0"/>
                                              </p:val>
                                            </p:tav>
                                            <p:tav tm="100000">
                                              <p:val>
                                                <p:fltVal val="90"/>
                                              </p:val>
                                            </p:tav>
                                          </p:tavLst>
                                        </p:anim>
                                        <p:animEffect transition="out" filter="fade">
                                          <p:cBhvr>
                                            <p:cTn id="148" dur="1000"/>
                                            <p:tgtEl>
                                              <p:spTgt spid="41"/>
                                            </p:tgtEl>
                                          </p:cBhvr>
                                        </p:animEffect>
                                        <p:set>
                                          <p:cBhvr>
                                            <p:cTn id="149" dur="1" fill="hold">
                                              <p:stCondLst>
                                                <p:cond delay="999"/>
                                              </p:stCondLst>
                                            </p:cTn>
                                            <p:tgtEl>
                                              <p:spTgt spid="41"/>
                                            </p:tgtEl>
                                            <p:attrNameLst>
                                              <p:attrName>style.visibility</p:attrName>
                                            </p:attrNameLst>
                                          </p:cBhvr>
                                          <p:to>
                                            <p:strVal val="hidden"/>
                                          </p:to>
                                        </p:set>
                                      </p:childTnLst>
                                    </p:cTn>
                                  </p:par>
                                  <p:par>
                                    <p:cTn id="150" presetID="31" presetClass="exit" presetSubtype="0" fill="hold" grpId="2" nodeType="withEffect">
                                      <p:stCondLst>
                                        <p:cond delay="0"/>
                                      </p:stCondLst>
                                      <p:childTnLst>
                                        <p:anim calcmode="lin" valueType="num">
                                          <p:cBhvr>
                                            <p:cTn id="151" dur="1000"/>
                                            <p:tgtEl>
                                              <p:spTgt spid="45"/>
                                            </p:tgtEl>
                                            <p:attrNameLst>
                                              <p:attrName>ppt_w</p:attrName>
                                            </p:attrNameLst>
                                          </p:cBhvr>
                                          <p:tavLst>
                                            <p:tav tm="0">
                                              <p:val>
                                                <p:strVal val="ppt_w"/>
                                              </p:val>
                                            </p:tav>
                                            <p:tav tm="100000">
                                              <p:val>
                                                <p:fltVal val="0"/>
                                              </p:val>
                                            </p:tav>
                                          </p:tavLst>
                                        </p:anim>
                                        <p:anim calcmode="lin" valueType="num">
                                          <p:cBhvr>
                                            <p:cTn id="152" dur="1000"/>
                                            <p:tgtEl>
                                              <p:spTgt spid="45"/>
                                            </p:tgtEl>
                                            <p:attrNameLst>
                                              <p:attrName>ppt_h</p:attrName>
                                            </p:attrNameLst>
                                          </p:cBhvr>
                                          <p:tavLst>
                                            <p:tav tm="0">
                                              <p:val>
                                                <p:strVal val="ppt_h"/>
                                              </p:val>
                                            </p:tav>
                                            <p:tav tm="100000">
                                              <p:val>
                                                <p:fltVal val="0"/>
                                              </p:val>
                                            </p:tav>
                                          </p:tavLst>
                                        </p:anim>
                                        <p:anim calcmode="lin" valueType="num">
                                          <p:cBhvr>
                                            <p:cTn id="153" dur="1000"/>
                                            <p:tgtEl>
                                              <p:spTgt spid="45"/>
                                            </p:tgtEl>
                                            <p:attrNameLst>
                                              <p:attrName>style.rotation</p:attrName>
                                            </p:attrNameLst>
                                          </p:cBhvr>
                                          <p:tavLst>
                                            <p:tav tm="0">
                                              <p:val>
                                                <p:fltVal val="0"/>
                                              </p:val>
                                            </p:tav>
                                            <p:tav tm="100000">
                                              <p:val>
                                                <p:fltVal val="90"/>
                                              </p:val>
                                            </p:tav>
                                          </p:tavLst>
                                        </p:anim>
                                        <p:animEffect transition="out" filter="fade">
                                          <p:cBhvr>
                                            <p:cTn id="154" dur="1000"/>
                                            <p:tgtEl>
                                              <p:spTgt spid="45"/>
                                            </p:tgtEl>
                                          </p:cBhvr>
                                        </p:animEffect>
                                        <p:set>
                                          <p:cBhvr>
                                            <p:cTn id="155" dur="1" fill="hold">
                                              <p:stCondLst>
                                                <p:cond delay="999"/>
                                              </p:stCondLst>
                                            </p:cTn>
                                            <p:tgtEl>
                                              <p:spTgt spid="45"/>
                                            </p:tgtEl>
                                            <p:attrNameLst>
                                              <p:attrName>style.visibility</p:attrName>
                                            </p:attrNameLst>
                                          </p:cBhvr>
                                          <p:to>
                                            <p:strVal val="hidden"/>
                                          </p:to>
                                        </p:set>
                                      </p:childTnLst>
                                    </p:cTn>
                                  </p:par>
                                  <p:par>
                                    <p:cTn id="156" presetID="31" presetClass="entr" presetSubtype="0" fill="hold" grpId="0" nodeType="withEffect">
                                      <p:stCondLst>
                                        <p:cond delay="700"/>
                                      </p:stCondLst>
                                      <p:childTnLst>
                                        <p:set>
                                          <p:cBhvr>
                                            <p:cTn id="157" dur="1" fill="hold">
                                              <p:stCondLst>
                                                <p:cond delay="0"/>
                                              </p:stCondLst>
                                            </p:cTn>
                                            <p:tgtEl>
                                              <p:spTgt spid="48"/>
                                            </p:tgtEl>
                                            <p:attrNameLst>
                                              <p:attrName>style.visibility</p:attrName>
                                            </p:attrNameLst>
                                          </p:cBhvr>
                                          <p:to>
                                            <p:strVal val="visible"/>
                                          </p:to>
                                        </p:set>
                                        <p:anim calcmode="lin" valueType="num">
                                          <p:cBhvr>
                                            <p:cTn id="158" dur="1000" fill="hold"/>
                                            <p:tgtEl>
                                              <p:spTgt spid="48"/>
                                            </p:tgtEl>
                                            <p:attrNameLst>
                                              <p:attrName>ppt_w</p:attrName>
                                            </p:attrNameLst>
                                          </p:cBhvr>
                                          <p:tavLst>
                                            <p:tav tm="0">
                                              <p:val>
                                                <p:fltVal val="0"/>
                                              </p:val>
                                            </p:tav>
                                            <p:tav tm="100000">
                                              <p:val>
                                                <p:strVal val="#ppt_w"/>
                                              </p:val>
                                            </p:tav>
                                          </p:tavLst>
                                        </p:anim>
                                        <p:anim calcmode="lin" valueType="num">
                                          <p:cBhvr>
                                            <p:cTn id="159" dur="1000" fill="hold"/>
                                            <p:tgtEl>
                                              <p:spTgt spid="48"/>
                                            </p:tgtEl>
                                            <p:attrNameLst>
                                              <p:attrName>ppt_h</p:attrName>
                                            </p:attrNameLst>
                                          </p:cBhvr>
                                          <p:tavLst>
                                            <p:tav tm="0">
                                              <p:val>
                                                <p:fltVal val="0"/>
                                              </p:val>
                                            </p:tav>
                                            <p:tav tm="100000">
                                              <p:val>
                                                <p:strVal val="#ppt_h"/>
                                              </p:val>
                                            </p:tav>
                                          </p:tavLst>
                                        </p:anim>
                                        <p:anim calcmode="lin" valueType="num">
                                          <p:cBhvr>
                                            <p:cTn id="160" dur="1000" fill="hold"/>
                                            <p:tgtEl>
                                              <p:spTgt spid="48"/>
                                            </p:tgtEl>
                                            <p:attrNameLst>
                                              <p:attrName>style.rotation</p:attrName>
                                            </p:attrNameLst>
                                          </p:cBhvr>
                                          <p:tavLst>
                                            <p:tav tm="0">
                                              <p:val>
                                                <p:fltVal val="90"/>
                                              </p:val>
                                            </p:tav>
                                            <p:tav tm="100000">
                                              <p:val>
                                                <p:fltVal val="0"/>
                                              </p:val>
                                            </p:tav>
                                          </p:tavLst>
                                        </p:anim>
                                        <p:animEffect transition="in" filter="fade">
                                          <p:cBhvr>
                                            <p:cTn id="161"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3" grpId="0" animBg="1"/>
          <p:bldP spid="13" grpId="1" animBg="1"/>
          <p:bldP spid="17" grpId="0" animBg="1"/>
          <p:bldP spid="17" grpId="1" animBg="1"/>
          <p:bldP spid="18" grpId="0"/>
          <p:bldP spid="30" grpId="0"/>
          <p:bldP spid="31" grpId="0"/>
          <p:bldP spid="37" grpId="0"/>
          <p:bldP spid="37" grpId="1"/>
          <p:bldP spid="37" grpId="2"/>
          <p:bldP spid="38" grpId="0"/>
          <p:bldP spid="38" grpId="1"/>
          <p:bldP spid="38" grpId="2"/>
          <p:bldP spid="39" grpId="0" animBg="1"/>
          <p:bldP spid="39" grpId="1" animBg="1"/>
          <p:bldP spid="40" grpId="0" animBg="1"/>
          <p:bldP spid="40" grpId="1" animBg="1"/>
          <p:bldP spid="41" grpId="0"/>
          <p:bldP spid="41" grpId="1"/>
          <p:bldP spid="41" grpId="2"/>
          <p:bldP spid="45" grpId="0"/>
          <p:bldP spid="45" grpId="1"/>
          <p:bldP spid="45" grpId="2"/>
          <p:bldP spid="46" grpId="0"/>
          <p:bldP spid="48" grpId="0"/>
          <p:bldP spid="24" grpId="0"/>
          <p:bldP spid="2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63" presetClass="path" presetSubtype="0" accel="10000" fill="hold" grpId="0" nodeType="withEffect">
                                      <p:stCondLst>
                                        <p:cond delay="0"/>
                                      </p:stCondLst>
                                      <p:childTnLst>
                                        <p:animMotion origin="layout" path="M -0.525 -2.96296E-6 L 0 -2.96296E-6 " pathEditMode="relative" rAng="0" ptsTypes="AA">
                                          <p:cBhvr>
                                            <p:cTn id="8" dur="500" fill="hold"/>
                                            <p:tgtEl>
                                              <p:spTgt spid="24"/>
                                            </p:tgtEl>
                                            <p:attrNameLst>
                                              <p:attrName>ppt_x</p:attrName>
                                              <p:attrName>ppt_y</p:attrName>
                                            </p:attrNameLst>
                                          </p:cBhvr>
                                          <p:rCtr x="26250" y="0"/>
                                        </p:animMotion>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arn(inVertical)">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9"/>
                                            </p:tgtEl>
                                            <p:attrNameLst>
                                              <p:attrName>style.visibility</p:attrName>
                                            </p:attrNameLst>
                                          </p:cBhvr>
                                          <p:to>
                                            <p:strVal val="hidden"/>
                                          </p:to>
                                        </p:set>
                                      </p:childTnLst>
                                    </p:cTn>
                                  </p:par>
                                </p:childTnLst>
                              </p:cTn>
                            </p:par>
                            <p:par>
                              <p:cTn id="51" fill="hold">
                                <p:stCondLst>
                                  <p:cond delay="0"/>
                                </p:stCondLst>
                                <p:childTnLst>
                                  <p:par>
                                    <p:cTn id="52" presetID="16" presetClass="entr" presetSubtype="21"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barn(inVertical)">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childTnLst>
                              </p:cTn>
                            </p:par>
                            <p:par>
                              <p:cTn id="69" fill="hold">
                                <p:stCondLst>
                                  <p:cond delay="500"/>
                                </p:stCondLst>
                                <p:childTnLst>
                                  <p:par>
                                    <p:cTn id="70" presetID="16" presetClass="entr" presetSubtype="37" fill="hold"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barn(outVertical)">
                                          <p:cBhvr>
                                            <p:cTn id="72" dur="500"/>
                                            <p:tgtEl>
                                              <p:spTgt spid="22"/>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up)">
                                          <p:cBhvr>
                                            <p:cTn id="76" dur="500"/>
                                            <p:tgtEl>
                                              <p:spTgt spid="27"/>
                                            </p:tgtEl>
                                          </p:cBhvr>
                                        </p:animEffect>
                                      </p:childTnLst>
                                    </p:cTn>
                                  </p:par>
                                  <p:par>
                                    <p:cTn id="77" presetID="22" presetClass="entr" presetSubtype="1"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up)">
                                          <p:cBhvr>
                                            <p:cTn id="79" dur="500"/>
                                            <p:tgtEl>
                                              <p:spTgt spid="2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wipe(left)">
                                          <p:cBhvr>
                                            <p:cTn id="84" dur="500"/>
                                            <p:tgtEl>
                                              <p:spTgt spid="3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left)">
                                          <p:cBhvr>
                                            <p:cTn id="89" dur="5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wipe(left)">
                                          <p:cBhvr>
                                            <p:cTn id="94" dur="500"/>
                                            <p:tgtEl>
                                              <p:spTgt spid="37"/>
                                            </p:tgtEl>
                                          </p:cBhvr>
                                        </p:animEffect>
                                      </p:childTnLst>
                                    </p:cTn>
                                  </p:par>
                                </p:childTnLst>
                              </p:cTn>
                            </p:par>
                            <p:par>
                              <p:cTn id="95" fill="hold">
                                <p:stCondLst>
                                  <p:cond delay="500"/>
                                </p:stCondLst>
                                <p:childTnLst>
                                  <p:par>
                                    <p:cTn id="96" presetID="42" presetClass="path" presetSubtype="0" fill="hold" grpId="1" nodeType="afterEffect">
                                      <p:stCondLst>
                                        <p:cond delay="0"/>
                                      </p:stCondLst>
                                      <p:childTnLst>
                                        <p:animMotion origin="layout" path="M 3.05556E-6 3.698E-7 L -0.2191 0.31063 " pathEditMode="relative" rAng="0" ptsTypes="AA">
                                          <p:cBhvr>
                                            <p:cTn id="97" dur="1000" fill="hold"/>
                                            <p:tgtEl>
                                              <p:spTgt spid="37"/>
                                            </p:tgtEl>
                                            <p:attrNameLst>
                                              <p:attrName>ppt_x</p:attrName>
                                              <p:attrName>ppt_y</p:attrName>
                                            </p:attrNameLst>
                                          </p:cBhvr>
                                          <p:rCtr x="-10955" y="15532"/>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wipe(left)">
                                          <p:cBhvr>
                                            <p:cTn id="102" dur="500"/>
                                            <p:tgtEl>
                                              <p:spTgt spid="38"/>
                                            </p:tgtEl>
                                          </p:cBhvr>
                                        </p:animEffect>
                                      </p:childTnLst>
                                    </p:cTn>
                                  </p:par>
                                </p:childTnLst>
                              </p:cTn>
                            </p:par>
                            <p:par>
                              <p:cTn id="103" fill="hold">
                                <p:stCondLst>
                                  <p:cond delay="500"/>
                                </p:stCondLst>
                                <p:childTnLst>
                                  <p:par>
                                    <p:cTn id="104" presetID="42" presetClass="path" presetSubtype="0" fill="hold" grpId="1" nodeType="afterEffect">
                                      <p:stCondLst>
                                        <p:cond delay="0"/>
                                      </p:stCondLst>
                                      <p:childTnLst>
                                        <p:animMotion origin="layout" path="M 3.88889E-6 -2.92052E-6 L -0.21146 0.31023 " pathEditMode="relative" rAng="0" ptsTypes="AA">
                                          <p:cBhvr>
                                            <p:cTn id="105" dur="1000" fill="hold"/>
                                            <p:tgtEl>
                                              <p:spTgt spid="38"/>
                                            </p:tgtEl>
                                            <p:attrNameLst>
                                              <p:attrName>ppt_x</p:attrName>
                                              <p:attrName>ppt_y</p:attrName>
                                            </p:attrNameLst>
                                          </p:cBhvr>
                                          <p:rCtr x="-10573" y="15496"/>
                                        </p:animMotion>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wipe(left)">
                                          <p:cBhvr>
                                            <p:cTn id="110" dur="500"/>
                                            <p:tgtEl>
                                              <p:spTgt spid="41"/>
                                            </p:tgtEl>
                                          </p:cBhvr>
                                        </p:animEffect>
                                      </p:childTnLst>
                                    </p:cTn>
                                  </p:par>
                                </p:childTnLst>
                              </p:cTn>
                            </p:par>
                            <p:par>
                              <p:cTn id="111" fill="hold">
                                <p:stCondLst>
                                  <p:cond delay="500"/>
                                </p:stCondLst>
                                <p:childTnLst>
                                  <p:par>
                                    <p:cTn id="112" presetID="42" presetClass="path" presetSubtype="0" fill="hold" grpId="1" nodeType="afterEffect">
                                      <p:stCondLst>
                                        <p:cond delay="0"/>
                                      </p:stCondLst>
                                      <p:childTnLst>
                                        <p:animMotion origin="layout" path="M -3.33333E-6 1.37134E-6 L 0.125 0.3057 " pathEditMode="relative" rAng="0" ptsTypes="AA">
                                          <p:cBhvr>
                                            <p:cTn id="113" dur="1000" fill="hold"/>
                                            <p:tgtEl>
                                              <p:spTgt spid="41"/>
                                            </p:tgtEl>
                                            <p:attrNameLst>
                                              <p:attrName>ppt_x</p:attrName>
                                              <p:attrName>ppt_y</p:attrName>
                                            </p:attrNameLst>
                                          </p:cBhvr>
                                          <p:rCtr x="6250" y="15285"/>
                                        </p:animMotion>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wipe(left)">
                                          <p:cBhvr>
                                            <p:cTn id="118" dur="500"/>
                                            <p:tgtEl>
                                              <p:spTgt spid="45"/>
                                            </p:tgtEl>
                                          </p:cBhvr>
                                        </p:animEffect>
                                      </p:childTnLst>
                                    </p:cTn>
                                  </p:par>
                                </p:childTnLst>
                              </p:cTn>
                            </p:par>
                            <p:par>
                              <p:cTn id="119" fill="hold">
                                <p:stCondLst>
                                  <p:cond delay="500"/>
                                </p:stCondLst>
                                <p:childTnLst>
                                  <p:par>
                                    <p:cTn id="120" presetID="42" presetClass="path" presetSubtype="0" fill="hold" grpId="1" nodeType="afterEffect">
                                      <p:stCondLst>
                                        <p:cond delay="0"/>
                                      </p:stCondLst>
                                      <p:childTnLst>
                                        <p:animMotion origin="layout" path="M -3.33333E-6 4.43896E-6 L 0.125 0.30394 " pathEditMode="relative" rAng="0" ptsTypes="AA">
                                          <p:cBhvr>
                                            <p:cTn id="121" dur="1000" fill="hold"/>
                                            <p:tgtEl>
                                              <p:spTgt spid="45"/>
                                            </p:tgtEl>
                                            <p:attrNameLst>
                                              <p:attrName>ppt_x</p:attrName>
                                              <p:attrName>ppt_y</p:attrName>
                                            </p:attrNameLst>
                                          </p:cBhvr>
                                          <p:rCtr x="6250" y="15197"/>
                                        </p:animMotion>
                                      </p:childTnLst>
                                    </p:cTn>
                                  </p:par>
                                </p:childTnLst>
                              </p:cTn>
                            </p:par>
                          </p:childTnLst>
                        </p:cTn>
                      </p:par>
                      <p:par>
                        <p:cTn id="122" fill="hold">
                          <p:stCondLst>
                            <p:cond delay="indefinite"/>
                          </p:stCondLst>
                          <p:childTnLst>
                            <p:par>
                              <p:cTn id="123" fill="hold">
                                <p:stCondLst>
                                  <p:cond delay="0"/>
                                </p:stCondLst>
                                <p:childTnLst>
                                  <p:par>
                                    <p:cTn id="124" presetID="31" presetClass="exit" presetSubtype="0" fill="hold" grpId="2" nodeType="clickEffect">
                                      <p:stCondLst>
                                        <p:cond delay="0"/>
                                      </p:stCondLst>
                                      <p:childTnLst>
                                        <p:anim calcmode="lin" valueType="num">
                                          <p:cBhvr>
                                            <p:cTn id="125" dur="1000"/>
                                            <p:tgtEl>
                                              <p:spTgt spid="37"/>
                                            </p:tgtEl>
                                            <p:attrNameLst>
                                              <p:attrName>ppt_w</p:attrName>
                                            </p:attrNameLst>
                                          </p:cBhvr>
                                          <p:tavLst>
                                            <p:tav tm="0">
                                              <p:val>
                                                <p:strVal val="ppt_w"/>
                                              </p:val>
                                            </p:tav>
                                            <p:tav tm="100000">
                                              <p:val>
                                                <p:fltVal val="0"/>
                                              </p:val>
                                            </p:tav>
                                          </p:tavLst>
                                        </p:anim>
                                        <p:anim calcmode="lin" valueType="num">
                                          <p:cBhvr>
                                            <p:cTn id="126" dur="1000"/>
                                            <p:tgtEl>
                                              <p:spTgt spid="37"/>
                                            </p:tgtEl>
                                            <p:attrNameLst>
                                              <p:attrName>ppt_h</p:attrName>
                                            </p:attrNameLst>
                                          </p:cBhvr>
                                          <p:tavLst>
                                            <p:tav tm="0">
                                              <p:val>
                                                <p:strVal val="ppt_h"/>
                                              </p:val>
                                            </p:tav>
                                            <p:tav tm="100000">
                                              <p:val>
                                                <p:fltVal val="0"/>
                                              </p:val>
                                            </p:tav>
                                          </p:tavLst>
                                        </p:anim>
                                        <p:anim calcmode="lin" valueType="num">
                                          <p:cBhvr>
                                            <p:cTn id="127" dur="1000"/>
                                            <p:tgtEl>
                                              <p:spTgt spid="37"/>
                                            </p:tgtEl>
                                            <p:attrNameLst>
                                              <p:attrName>style.rotation</p:attrName>
                                            </p:attrNameLst>
                                          </p:cBhvr>
                                          <p:tavLst>
                                            <p:tav tm="0">
                                              <p:val>
                                                <p:fltVal val="0"/>
                                              </p:val>
                                            </p:tav>
                                            <p:tav tm="100000">
                                              <p:val>
                                                <p:fltVal val="90"/>
                                              </p:val>
                                            </p:tav>
                                          </p:tavLst>
                                        </p:anim>
                                        <p:animEffect transition="out" filter="fade">
                                          <p:cBhvr>
                                            <p:cTn id="128" dur="1000"/>
                                            <p:tgtEl>
                                              <p:spTgt spid="37"/>
                                            </p:tgtEl>
                                          </p:cBhvr>
                                        </p:animEffect>
                                        <p:set>
                                          <p:cBhvr>
                                            <p:cTn id="129" dur="1" fill="hold">
                                              <p:stCondLst>
                                                <p:cond delay="999"/>
                                              </p:stCondLst>
                                            </p:cTn>
                                            <p:tgtEl>
                                              <p:spTgt spid="37"/>
                                            </p:tgtEl>
                                            <p:attrNameLst>
                                              <p:attrName>style.visibility</p:attrName>
                                            </p:attrNameLst>
                                          </p:cBhvr>
                                          <p:to>
                                            <p:strVal val="hidden"/>
                                          </p:to>
                                        </p:set>
                                      </p:childTnLst>
                                    </p:cTn>
                                  </p:par>
                                  <p:par>
                                    <p:cTn id="130" presetID="31" presetClass="exit" presetSubtype="0" fill="hold" grpId="2" nodeType="withEffect">
                                      <p:stCondLst>
                                        <p:cond delay="0"/>
                                      </p:stCondLst>
                                      <p:childTnLst>
                                        <p:anim calcmode="lin" valueType="num">
                                          <p:cBhvr>
                                            <p:cTn id="131" dur="1000"/>
                                            <p:tgtEl>
                                              <p:spTgt spid="38"/>
                                            </p:tgtEl>
                                            <p:attrNameLst>
                                              <p:attrName>ppt_w</p:attrName>
                                            </p:attrNameLst>
                                          </p:cBhvr>
                                          <p:tavLst>
                                            <p:tav tm="0">
                                              <p:val>
                                                <p:strVal val="ppt_w"/>
                                              </p:val>
                                            </p:tav>
                                            <p:tav tm="100000">
                                              <p:val>
                                                <p:fltVal val="0"/>
                                              </p:val>
                                            </p:tav>
                                          </p:tavLst>
                                        </p:anim>
                                        <p:anim calcmode="lin" valueType="num">
                                          <p:cBhvr>
                                            <p:cTn id="132" dur="1000"/>
                                            <p:tgtEl>
                                              <p:spTgt spid="38"/>
                                            </p:tgtEl>
                                            <p:attrNameLst>
                                              <p:attrName>ppt_h</p:attrName>
                                            </p:attrNameLst>
                                          </p:cBhvr>
                                          <p:tavLst>
                                            <p:tav tm="0">
                                              <p:val>
                                                <p:strVal val="ppt_h"/>
                                              </p:val>
                                            </p:tav>
                                            <p:tav tm="100000">
                                              <p:val>
                                                <p:fltVal val="0"/>
                                              </p:val>
                                            </p:tav>
                                          </p:tavLst>
                                        </p:anim>
                                        <p:anim calcmode="lin" valueType="num">
                                          <p:cBhvr>
                                            <p:cTn id="133" dur="1000"/>
                                            <p:tgtEl>
                                              <p:spTgt spid="38"/>
                                            </p:tgtEl>
                                            <p:attrNameLst>
                                              <p:attrName>style.rotation</p:attrName>
                                            </p:attrNameLst>
                                          </p:cBhvr>
                                          <p:tavLst>
                                            <p:tav tm="0">
                                              <p:val>
                                                <p:fltVal val="0"/>
                                              </p:val>
                                            </p:tav>
                                            <p:tav tm="100000">
                                              <p:val>
                                                <p:fltVal val="90"/>
                                              </p:val>
                                            </p:tav>
                                          </p:tavLst>
                                        </p:anim>
                                        <p:animEffect transition="out" filter="fade">
                                          <p:cBhvr>
                                            <p:cTn id="134" dur="1000"/>
                                            <p:tgtEl>
                                              <p:spTgt spid="38"/>
                                            </p:tgtEl>
                                          </p:cBhvr>
                                        </p:animEffect>
                                        <p:set>
                                          <p:cBhvr>
                                            <p:cTn id="135" dur="1" fill="hold">
                                              <p:stCondLst>
                                                <p:cond delay="999"/>
                                              </p:stCondLst>
                                            </p:cTn>
                                            <p:tgtEl>
                                              <p:spTgt spid="38"/>
                                            </p:tgtEl>
                                            <p:attrNameLst>
                                              <p:attrName>style.visibility</p:attrName>
                                            </p:attrNameLst>
                                          </p:cBhvr>
                                          <p:to>
                                            <p:strVal val="hidden"/>
                                          </p:to>
                                        </p:set>
                                      </p:childTnLst>
                                    </p:cTn>
                                  </p:par>
                                  <p:par>
                                    <p:cTn id="136" presetID="31" presetClass="entr" presetSubtype="0" fill="hold" grpId="0" nodeType="withEffect">
                                      <p:stCondLst>
                                        <p:cond delay="800"/>
                                      </p:stCondLst>
                                      <p:childTnLst>
                                        <p:set>
                                          <p:cBhvr>
                                            <p:cTn id="137" dur="1" fill="hold">
                                              <p:stCondLst>
                                                <p:cond delay="0"/>
                                              </p:stCondLst>
                                            </p:cTn>
                                            <p:tgtEl>
                                              <p:spTgt spid="46"/>
                                            </p:tgtEl>
                                            <p:attrNameLst>
                                              <p:attrName>style.visibility</p:attrName>
                                            </p:attrNameLst>
                                          </p:cBhvr>
                                          <p:to>
                                            <p:strVal val="visible"/>
                                          </p:to>
                                        </p:set>
                                        <p:anim calcmode="lin" valueType="num">
                                          <p:cBhvr>
                                            <p:cTn id="138" dur="1000" fill="hold"/>
                                            <p:tgtEl>
                                              <p:spTgt spid="46"/>
                                            </p:tgtEl>
                                            <p:attrNameLst>
                                              <p:attrName>ppt_w</p:attrName>
                                            </p:attrNameLst>
                                          </p:cBhvr>
                                          <p:tavLst>
                                            <p:tav tm="0">
                                              <p:val>
                                                <p:fltVal val="0"/>
                                              </p:val>
                                            </p:tav>
                                            <p:tav tm="100000">
                                              <p:val>
                                                <p:strVal val="#ppt_w"/>
                                              </p:val>
                                            </p:tav>
                                          </p:tavLst>
                                        </p:anim>
                                        <p:anim calcmode="lin" valueType="num">
                                          <p:cBhvr>
                                            <p:cTn id="139" dur="1000" fill="hold"/>
                                            <p:tgtEl>
                                              <p:spTgt spid="46"/>
                                            </p:tgtEl>
                                            <p:attrNameLst>
                                              <p:attrName>ppt_h</p:attrName>
                                            </p:attrNameLst>
                                          </p:cBhvr>
                                          <p:tavLst>
                                            <p:tav tm="0">
                                              <p:val>
                                                <p:fltVal val="0"/>
                                              </p:val>
                                            </p:tav>
                                            <p:tav tm="100000">
                                              <p:val>
                                                <p:strVal val="#ppt_h"/>
                                              </p:val>
                                            </p:tav>
                                          </p:tavLst>
                                        </p:anim>
                                        <p:anim calcmode="lin" valueType="num">
                                          <p:cBhvr>
                                            <p:cTn id="140" dur="1000" fill="hold"/>
                                            <p:tgtEl>
                                              <p:spTgt spid="46"/>
                                            </p:tgtEl>
                                            <p:attrNameLst>
                                              <p:attrName>style.rotation</p:attrName>
                                            </p:attrNameLst>
                                          </p:cBhvr>
                                          <p:tavLst>
                                            <p:tav tm="0">
                                              <p:val>
                                                <p:fltVal val="90"/>
                                              </p:val>
                                            </p:tav>
                                            <p:tav tm="100000">
                                              <p:val>
                                                <p:fltVal val="0"/>
                                              </p:val>
                                            </p:tav>
                                          </p:tavLst>
                                        </p:anim>
                                        <p:animEffect transition="in" filter="fade">
                                          <p:cBhvr>
                                            <p:cTn id="141" dur="1000"/>
                                            <p:tgtEl>
                                              <p:spTgt spid="46"/>
                                            </p:tgtEl>
                                          </p:cBhvr>
                                        </p:animEffect>
                                      </p:childTnLst>
                                    </p:cTn>
                                  </p:par>
                                </p:childTnLst>
                              </p:cTn>
                            </p:par>
                          </p:childTnLst>
                        </p:cTn>
                      </p:par>
                      <p:par>
                        <p:cTn id="142" fill="hold">
                          <p:stCondLst>
                            <p:cond delay="indefinite"/>
                          </p:stCondLst>
                          <p:childTnLst>
                            <p:par>
                              <p:cTn id="143" fill="hold">
                                <p:stCondLst>
                                  <p:cond delay="0"/>
                                </p:stCondLst>
                                <p:childTnLst>
                                  <p:par>
                                    <p:cTn id="144" presetID="31" presetClass="exit" presetSubtype="0" fill="hold" grpId="2" nodeType="clickEffect">
                                      <p:stCondLst>
                                        <p:cond delay="0"/>
                                      </p:stCondLst>
                                      <p:childTnLst>
                                        <p:anim calcmode="lin" valueType="num">
                                          <p:cBhvr>
                                            <p:cTn id="145" dur="1000"/>
                                            <p:tgtEl>
                                              <p:spTgt spid="41"/>
                                            </p:tgtEl>
                                            <p:attrNameLst>
                                              <p:attrName>ppt_w</p:attrName>
                                            </p:attrNameLst>
                                          </p:cBhvr>
                                          <p:tavLst>
                                            <p:tav tm="0">
                                              <p:val>
                                                <p:strVal val="ppt_w"/>
                                              </p:val>
                                            </p:tav>
                                            <p:tav tm="100000">
                                              <p:val>
                                                <p:fltVal val="0"/>
                                              </p:val>
                                            </p:tav>
                                          </p:tavLst>
                                        </p:anim>
                                        <p:anim calcmode="lin" valueType="num">
                                          <p:cBhvr>
                                            <p:cTn id="146" dur="1000"/>
                                            <p:tgtEl>
                                              <p:spTgt spid="41"/>
                                            </p:tgtEl>
                                            <p:attrNameLst>
                                              <p:attrName>ppt_h</p:attrName>
                                            </p:attrNameLst>
                                          </p:cBhvr>
                                          <p:tavLst>
                                            <p:tav tm="0">
                                              <p:val>
                                                <p:strVal val="ppt_h"/>
                                              </p:val>
                                            </p:tav>
                                            <p:tav tm="100000">
                                              <p:val>
                                                <p:fltVal val="0"/>
                                              </p:val>
                                            </p:tav>
                                          </p:tavLst>
                                        </p:anim>
                                        <p:anim calcmode="lin" valueType="num">
                                          <p:cBhvr>
                                            <p:cTn id="147" dur="1000"/>
                                            <p:tgtEl>
                                              <p:spTgt spid="41"/>
                                            </p:tgtEl>
                                            <p:attrNameLst>
                                              <p:attrName>style.rotation</p:attrName>
                                            </p:attrNameLst>
                                          </p:cBhvr>
                                          <p:tavLst>
                                            <p:tav tm="0">
                                              <p:val>
                                                <p:fltVal val="0"/>
                                              </p:val>
                                            </p:tav>
                                            <p:tav tm="100000">
                                              <p:val>
                                                <p:fltVal val="90"/>
                                              </p:val>
                                            </p:tav>
                                          </p:tavLst>
                                        </p:anim>
                                        <p:animEffect transition="out" filter="fade">
                                          <p:cBhvr>
                                            <p:cTn id="148" dur="1000"/>
                                            <p:tgtEl>
                                              <p:spTgt spid="41"/>
                                            </p:tgtEl>
                                          </p:cBhvr>
                                        </p:animEffect>
                                        <p:set>
                                          <p:cBhvr>
                                            <p:cTn id="149" dur="1" fill="hold">
                                              <p:stCondLst>
                                                <p:cond delay="999"/>
                                              </p:stCondLst>
                                            </p:cTn>
                                            <p:tgtEl>
                                              <p:spTgt spid="41"/>
                                            </p:tgtEl>
                                            <p:attrNameLst>
                                              <p:attrName>style.visibility</p:attrName>
                                            </p:attrNameLst>
                                          </p:cBhvr>
                                          <p:to>
                                            <p:strVal val="hidden"/>
                                          </p:to>
                                        </p:set>
                                      </p:childTnLst>
                                    </p:cTn>
                                  </p:par>
                                  <p:par>
                                    <p:cTn id="150" presetID="31" presetClass="exit" presetSubtype="0" fill="hold" grpId="2" nodeType="withEffect">
                                      <p:stCondLst>
                                        <p:cond delay="0"/>
                                      </p:stCondLst>
                                      <p:childTnLst>
                                        <p:anim calcmode="lin" valueType="num">
                                          <p:cBhvr>
                                            <p:cTn id="151" dur="1000"/>
                                            <p:tgtEl>
                                              <p:spTgt spid="45"/>
                                            </p:tgtEl>
                                            <p:attrNameLst>
                                              <p:attrName>ppt_w</p:attrName>
                                            </p:attrNameLst>
                                          </p:cBhvr>
                                          <p:tavLst>
                                            <p:tav tm="0">
                                              <p:val>
                                                <p:strVal val="ppt_w"/>
                                              </p:val>
                                            </p:tav>
                                            <p:tav tm="100000">
                                              <p:val>
                                                <p:fltVal val="0"/>
                                              </p:val>
                                            </p:tav>
                                          </p:tavLst>
                                        </p:anim>
                                        <p:anim calcmode="lin" valueType="num">
                                          <p:cBhvr>
                                            <p:cTn id="152" dur="1000"/>
                                            <p:tgtEl>
                                              <p:spTgt spid="45"/>
                                            </p:tgtEl>
                                            <p:attrNameLst>
                                              <p:attrName>ppt_h</p:attrName>
                                            </p:attrNameLst>
                                          </p:cBhvr>
                                          <p:tavLst>
                                            <p:tav tm="0">
                                              <p:val>
                                                <p:strVal val="ppt_h"/>
                                              </p:val>
                                            </p:tav>
                                            <p:tav tm="100000">
                                              <p:val>
                                                <p:fltVal val="0"/>
                                              </p:val>
                                            </p:tav>
                                          </p:tavLst>
                                        </p:anim>
                                        <p:anim calcmode="lin" valueType="num">
                                          <p:cBhvr>
                                            <p:cTn id="153" dur="1000"/>
                                            <p:tgtEl>
                                              <p:spTgt spid="45"/>
                                            </p:tgtEl>
                                            <p:attrNameLst>
                                              <p:attrName>style.rotation</p:attrName>
                                            </p:attrNameLst>
                                          </p:cBhvr>
                                          <p:tavLst>
                                            <p:tav tm="0">
                                              <p:val>
                                                <p:fltVal val="0"/>
                                              </p:val>
                                            </p:tav>
                                            <p:tav tm="100000">
                                              <p:val>
                                                <p:fltVal val="90"/>
                                              </p:val>
                                            </p:tav>
                                          </p:tavLst>
                                        </p:anim>
                                        <p:animEffect transition="out" filter="fade">
                                          <p:cBhvr>
                                            <p:cTn id="154" dur="1000"/>
                                            <p:tgtEl>
                                              <p:spTgt spid="45"/>
                                            </p:tgtEl>
                                          </p:cBhvr>
                                        </p:animEffect>
                                        <p:set>
                                          <p:cBhvr>
                                            <p:cTn id="155" dur="1" fill="hold">
                                              <p:stCondLst>
                                                <p:cond delay="999"/>
                                              </p:stCondLst>
                                            </p:cTn>
                                            <p:tgtEl>
                                              <p:spTgt spid="45"/>
                                            </p:tgtEl>
                                            <p:attrNameLst>
                                              <p:attrName>style.visibility</p:attrName>
                                            </p:attrNameLst>
                                          </p:cBhvr>
                                          <p:to>
                                            <p:strVal val="hidden"/>
                                          </p:to>
                                        </p:set>
                                      </p:childTnLst>
                                    </p:cTn>
                                  </p:par>
                                  <p:par>
                                    <p:cTn id="156" presetID="31" presetClass="entr" presetSubtype="0" fill="hold" grpId="0" nodeType="withEffect">
                                      <p:stCondLst>
                                        <p:cond delay="700"/>
                                      </p:stCondLst>
                                      <p:childTnLst>
                                        <p:set>
                                          <p:cBhvr>
                                            <p:cTn id="157" dur="1" fill="hold">
                                              <p:stCondLst>
                                                <p:cond delay="0"/>
                                              </p:stCondLst>
                                            </p:cTn>
                                            <p:tgtEl>
                                              <p:spTgt spid="48"/>
                                            </p:tgtEl>
                                            <p:attrNameLst>
                                              <p:attrName>style.visibility</p:attrName>
                                            </p:attrNameLst>
                                          </p:cBhvr>
                                          <p:to>
                                            <p:strVal val="visible"/>
                                          </p:to>
                                        </p:set>
                                        <p:anim calcmode="lin" valueType="num">
                                          <p:cBhvr>
                                            <p:cTn id="158" dur="1000" fill="hold"/>
                                            <p:tgtEl>
                                              <p:spTgt spid="48"/>
                                            </p:tgtEl>
                                            <p:attrNameLst>
                                              <p:attrName>ppt_w</p:attrName>
                                            </p:attrNameLst>
                                          </p:cBhvr>
                                          <p:tavLst>
                                            <p:tav tm="0">
                                              <p:val>
                                                <p:fltVal val="0"/>
                                              </p:val>
                                            </p:tav>
                                            <p:tav tm="100000">
                                              <p:val>
                                                <p:strVal val="#ppt_w"/>
                                              </p:val>
                                            </p:tav>
                                          </p:tavLst>
                                        </p:anim>
                                        <p:anim calcmode="lin" valueType="num">
                                          <p:cBhvr>
                                            <p:cTn id="159" dur="1000" fill="hold"/>
                                            <p:tgtEl>
                                              <p:spTgt spid="48"/>
                                            </p:tgtEl>
                                            <p:attrNameLst>
                                              <p:attrName>ppt_h</p:attrName>
                                            </p:attrNameLst>
                                          </p:cBhvr>
                                          <p:tavLst>
                                            <p:tav tm="0">
                                              <p:val>
                                                <p:fltVal val="0"/>
                                              </p:val>
                                            </p:tav>
                                            <p:tav tm="100000">
                                              <p:val>
                                                <p:strVal val="#ppt_h"/>
                                              </p:val>
                                            </p:tav>
                                          </p:tavLst>
                                        </p:anim>
                                        <p:anim calcmode="lin" valueType="num">
                                          <p:cBhvr>
                                            <p:cTn id="160" dur="1000" fill="hold"/>
                                            <p:tgtEl>
                                              <p:spTgt spid="48"/>
                                            </p:tgtEl>
                                            <p:attrNameLst>
                                              <p:attrName>style.rotation</p:attrName>
                                            </p:attrNameLst>
                                          </p:cBhvr>
                                          <p:tavLst>
                                            <p:tav tm="0">
                                              <p:val>
                                                <p:fltVal val="90"/>
                                              </p:val>
                                            </p:tav>
                                            <p:tav tm="100000">
                                              <p:val>
                                                <p:fltVal val="0"/>
                                              </p:val>
                                            </p:tav>
                                          </p:tavLst>
                                        </p:anim>
                                        <p:animEffect transition="in" filter="fade">
                                          <p:cBhvr>
                                            <p:cTn id="161"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3" grpId="0" animBg="1"/>
          <p:bldP spid="13" grpId="1" animBg="1"/>
          <p:bldP spid="17" grpId="0" animBg="1"/>
          <p:bldP spid="17" grpId="1" animBg="1"/>
          <p:bldP spid="18" grpId="0"/>
          <p:bldP spid="30" grpId="0"/>
          <p:bldP spid="31" grpId="0"/>
          <p:bldP spid="37" grpId="0"/>
          <p:bldP spid="37" grpId="1"/>
          <p:bldP spid="37" grpId="2"/>
          <p:bldP spid="38" grpId="0"/>
          <p:bldP spid="38" grpId="1"/>
          <p:bldP spid="38" grpId="2"/>
          <p:bldP spid="39" grpId="0" animBg="1"/>
          <p:bldP spid="39" grpId="1" animBg="1"/>
          <p:bldP spid="40" grpId="0" animBg="1"/>
          <p:bldP spid="40" grpId="1" animBg="1"/>
          <p:bldP spid="41" grpId="0"/>
          <p:bldP spid="41" grpId="1"/>
          <p:bldP spid="41" grpId="2"/>
          <p:bldP spid="45" grpId="0"/>
          <p:bldP spid="45" grpId="1"/>
          <p:bldP spid="45" grpId="2"/>
          <p:bldP spid="46" grpId="0"/>
          <p:bldP spid="48" grpId="0"/>
          <p:bldP spid="24" grpId="0"/>
          <p:bldP spid="24" grpId="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VIII) Physics\New work\03 -Force and Pressure\Raw\WDF_1200598.png"/>
          <p:cNvPicPr>
            <a:picLocks noChangeAspect="1" noChangeArrowheads="1"/>
          </p:cNvPicPr>
          <p:nvPr/>
        </p:nvPicPr>
        <p:blipFill>
          <a:blip r:embed="rId2" cstate="email">
            <a:lum bright="70000" contrast="-70000"/>
            <a:extLst>
              <a:ext uri="{BEBA8EAE-BF5A-486C-A8C5-ECC9F3942E4B}">
                <a14:imgProps xmlns:a14="http://schemas.microsoft.com/office/drawing/2010/main">
                  <a14:imgLayer r:embed="rId3">
                    <a14:imgEffect>
                      <a14:colorTemperature colorTemp="11200"/>
                    </a14:imgEffect>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3106" y="266393"/>
            <a:ext cx="3761294" cy="369332"/>
          </a:xfrm>
          <a:prstGeom prst="rect">
            <a:avLst/>
          </a:prstGeom>
          <a:noFill/>
        </p:spPr>
        <p:txBody>
          <a:bodyPr wrap="square" rtlCol="0">
            <a:spAutoFit/>
          </a:bodyPr>
          <a:lstStyle/>
          <a:p>
            <a:pPr algn="ctr"/>
            <a:r>
              <a:rPr lang="en-US" b="1" dirty="0">
                <a:effectLst>
                  <a:outerShdw blurRad="50800" dist="38100" dir="5400000" algn="t" rotWithShape="0">
                    <a:prstClr val="black">
                      <a:alpha val="40000"/>
                    </a:prstClr>
                  </a:outerShdw>
                </a:effectLst>
                <a:latin typeface="Book Antiqua" pitchFamily="18" charset="0"/>
                <a:cs typeface="Aharoni" pitchFamily="2" charset="-79"/>
              </a:rPr>
              <a:t>Let us define </a:t>
            </a:r>
            <a:r>
              <a:rPr lang="en-US" b="1" dirty="0">
                <a:solidFill>
                  <a:srgbClr val="C00000"/>
                </a:solidFill>
                <a:effectLst>
                  <a:outerShdw blurRad="50800" dist="38100" dir="5400000" algn="t" rotWithShape="0">
                    <a:prstClr val="black">
                      <a:alpha val="40000"/>
                    </a:prstClr>
                  </a:outerShdw>
                </a:effectLst>
                <a:latin typeface="Book Antiqua" pitchFamily="18" charset="0"/>
                <a:cs typeface="Aharoni" pitchFamily="2" charset="-79"/>
              </a:rPr>
              <a:t>1 newton </a:t>
            </a:r>
            <a:r>
              <a:rPr lang="en-US" b="1" dirty="0">
                <a:effectLst>
                  <a:outerShdw blurRad="50800" dist="38100" dir="5400000" algn="t" rotWithShape="0">
                    <a:prstClr val="black">
                      <a:alpha val="40000"/>
                    </a:prstClr>
                  </a:outerShdw>
                </a:effectLst>
                <a:latin typeface="Book Antiqua" pitchFamily="18" charset="0"/>
                <a:cs typeface="Aharoni" pitchFamily="2" charset="-79"/>
              </a:rPr>
              <a:t>&amp; </a:t>
            </a:r>
            <a:r>
              <a:rPr lang="en-US" b="1" dirty="0">
                <a:solidFill>
                  <a:srgbClr val="C00000"/>
                </a:solidFill>
                <a:effectLst>
                  <a:outerShdw blurRad="50800" dist="38100" dir="5400000" algn="t" rotWithShape="0">
                    <a:prstClr val="black">
                      <a:alpha val="40000"/>
                    </a:prstClr>
                  </a:outerShdw>
                </a:effectLst>
                <a:latin typeface="Book Antiqua" pitchFamily="18" charset="0"/>
                <a:cs typeface="Aharoni" pitchFamily="2" charset="-79"/>
              </a:rPr>
              <a:t>1 dyne</a:t>
            </a:r>
          </a:p>
        </p:txBody>
      </p:sp>
      <p:sp>
        <p:nvSpPr>
          <p:cNvPr id="4" name="Rounded Rectangle 3"/>
          <p:cNvSpPr/>
          <p:nvPr/>
        </p:nvSpPr>
        <p:spPr>
          <a:xfrm>
            <a:off x="3352800" y="859520"/>
            <a:ext cx="1935582" cy="469923"/>
          </a:xfrm>
          <a:prstGeom prst="round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5" name="Rectangle 4"/>
          <p:cNvSpPr/>
          <p:nvPr/>
        </p:nvSpPr>
        <p:spPr>
          <a:xfrm>
            <a:off x="2584450" y="3004185"/>
            <a:ext cx="3429000" cy="388365"/>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6" name="Rectangle 5"/>
          <p:cNvSpPr/>
          <p:nvPr/>
        </p:nvSpPr>
        <p:spPr>
          <a:xfrm>
            <a:off x="2570016" y="1601614"/>
            <a:ext cx="3429000" cy="388365"/>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Book Antiqua" pitchFamily="18" charset="0"/>
            </a:endParaRPr>
          </a:p>
        </p:txBody>
      </p:sp>
      <p:sp>
        <p:nvSpPr>
          <p:cNvPr id="7" name="TextBox 6"/>
          <p:cNvSpPr txBox="1"/>
          <p:nvPr/>
        </p:nvSpPr>
        <p:spPr>
          <a:xfrm>
            <a:off x="3581400" y="829581"/>
            <a:ext cx="304800" cy="522736"/>
          </a:xfrm>
          <a:prstGeom prst="rect">
            <a:avLst/>
          </a:prstGeom>
          <a:noFill/>
        </p:spPr>
        <p:txBody>
          <a:bodyPr wrap="square" rtlCol="0">
            <a:spAutoFit/>
          </a:bodyPr>
          <a:lstStyle/>
          <a:p>
            <a:r>
              <a:rPr lang="en-US" sz="2800" b="1" dirty="0" smtClean="0">
                <a:solidFill>
                  <a:schemeClr val="bg1"/>
                </a:solidFill>
                <a:latin typeface="Book Antiqua" pitchFamily="18" charset="0"/>
              </a:rPr>
              <a:t>F</a:t>
            </a:r>
            <a:endParaRPr lang="en-US" sz="2800" b="1" dirty="0">
              <a:solidFill>
                <a:schemeClr val="bg1"/>
              </a:solidFill>
              <a:latin typeface="Book Antiqua" pitchFamily="18" charset="0"/>
            </a:endParaRPr>
          </a:p>
        </p:txBody>
      </p:sp>
      <p:sp>
        <p:nvSpPr>
          <p:cNvPr id="8" name="TextBox 7"/>
          <p:cNvSpPr txBox="1"/>
          <p:nvPr/>
        </p:nvSpPr>
        <p:spPr>
          <a:xfrm>
            <a:off x="3968750" y="829581"/>
            <a:ext cx="304800" cy="522736"/>
          </a:xfrm>
          <a:prstGeom prst="rect">
            <a:avLst/>
          </a:prstGeom>
          <a:noFill/>
        </p:spPr>
        <p:txBody>
          <a:bodyPr wrap="square" rtlCol="0">
            <a:spAutoFit/>
          </a:bodyPr>
          <a:lstStyle/>
          <a:p>
            <a:r>
              <a:rPr lang="en-US" sz="2800" b="1" dirty="0" smtClean="0">
                <a:solidFill>
                  <a:schemeClr val="bg1"/>
                </a:solidFill>
                <a:latin typeface="Book Antiqua" pitchFamily="18" charset="0"/>
              </a:rPr>
              <a:t>=</a:t>
            </a:r>
            <a:endParaRPr lang="en-US" sz="2800" b="1" dirty="0">
              <a:solidFill>
                <a:schemeClr val="bg1"/>
              </a:solidFill>
              <a:latin typeface="Book Antiqua" pitchFamily="18" charset="0"/>
            </a:endParaRPr>
          </a:p>
        </p:txBody>
      </p:sp>
      <p:sp>
        <p:nvSpPr>
          <p:cNvPr id="9" name="TextBox 8"/>
          <p:cNvSpPr txBox="1"/>
          <p:nvPr/>
        </p:nvSpPr>
        <p:spPr>
          <a:xfrm>
            <a:off x="4356100" y="829581"/>
            <a:ext cx="838200" cy="522736"/>
          </a:xfrm>
          <a:prstGeom prst="rect">
            <a:avLst/>
          </a:prstGeom>
          <a:noFill/>
        </p:spPr>
        <p:txBody>
          <a:bodyPr wrap="square" rtlCol="0">
            <a:spAutoFit/>
          </a:bodyPr>
          <a:lstStyle/>
          <a:p>
            <a:r>
              <a:rPr lang="en-US" sz="2800" b="1" dirty="0" smtClean="0">
                <a:solidFill>
                  <a:schemeClr val="bg1"/>
                </a:solidFill>
                <a:latin typeface="Book Antiqua" pitchFamily="18" charset="0"/>
              </a:rPr>
              <a:t>ma</a:t>
            </a:r>
            <a:endParaRPr lang="en-US" sz="2800" b="1" dirty="0">
              <a:solidFill>
                <a:schemeClr val="bg1"/>
              </a:solidFill>
              <a:latin typeface="Book Antiqua" pitchFamily="18" charset="0"/>
            </a:endParaRPr>
          </a:p>
        </p:txBody>
      </p:sp>
      <p:sp>
        <p:nvSpPr>
          <p:cNvPr id="10" name="TextBox 9"/>
          <p:cNvSpPr txBox="1"/>
          <p:nvPr/>
        </p:nvSpPr>
        <p:spPr>
          <a:xfrm>
            <a:off x="2584450" y="1615678"/>
            <a:ext cx="1371600" cy="368990"/>
          </a:xfrm>
          <a:prstGeom prst="rect">
            <a:avLst/>
          </a:prstGeom>
          <a:noFill/>
        </p:spPr>
        <p:txBody>
          <a:bodyPr wrap="square" rtlCol="0">
            <a:spAutoFit/>
          </a:bodyPr>
          <a:lstStyle/>
          <a:p>
            <a:r>
              <a:rPr lang="en-US" b="1" dirty="0" smtClean="0">
                <a:latin typeface="Book Antiqua" pitchFamily="18" charset="0"/>
              </a:rPr>
              <a:t>1 newton</a:t>
            </a:r>
            <a:endParaRPr lang="en-US" b="1" dirty="0">
              <a:latin typeface="Book Antiqua" pitchFamily="18" charset="0"/>
            </a:endParaRPr>
          </a:p>
        </p:txBody>
      </p:sp>
      <p:sp>
        <p:nvSpPr>
          <p:cNvPr id="11" name="TextBox 10"/>
          <p:cNvSpPr txBox="1"/>
          <p:nvPr/>
        </p:nvSpPr>
        <p:spPr>
          <a:xfrm>
            <a:off x="3834822" y="1615678"/>
            <a:ext cx="533400" cy="368990"/>
          </a:xfrm>
          <a:prstGeom prst="rect">
            <a:avLst/>
          </a:prstGeom>
          <a:noFill/>
        </p:spPr>
        <p:txBody>
          <a:bodyPr wrap="square" rtlCol="0">
            <a:spAutoFit/>
          </a:bodyPr>
          <a:lstStyle/>
          <a:p>
            <a:r>
              <a:rPr lang="en-US" b="1" dirty="0">
                <a:latin typeface="Book Antiqua" pitchFamily="18" charset="0"/>
              </a:rPr>
              <a:t>=</a:t>
            </a:r>
          </a:p>
        </p:txBody>
      </p:sp>
      <p:sp>
        <p:nvSpPr>
          <p:cNvPr id="12" name="TextBox 11"/>
          <p:cNvSpPr txBox="1"/>
          <p:nvPr/>
        </p:nvSpPr>
        <p:spPr>
          <a:xfrm>
            <a:off x="4095750" y="1615678"/>
            <a:ext cx="762000" cy="368990"/>
          </a:xfrm>
          <a:prstGeom prst="rect">
            <a:avLst/>
          </a:prstGeom>
          <a:noFill/>
        </p:spPr>
        <p:txBody>
          <a:bodyPr wrap="square" rtlCol="0">
            <a:spAutoFit/>
          </a:bodyPr>
          <a:lstStyle/>
          <a:p>
            <a:r>
              <a:rPr lang="en-US" b="1" dirty="0" smtClean="0">
                <a:latin typeface="Book Antiqua" pitchFamily="18" charset="0"/>
              </a:rPr>
              <a:t>1kg</a:t>
            </a:r>
            <a:endParaRPr lang="en-US" b="1" dirty="0">
              <a:latin typeface="Book Antiqua" pitchFamily="18" charset="0"/>
            </a:endParaRPr>
          </a:p>
        </p:txBody>
      </p:sp>
      <p:sp>
        <p:nvSpPr>
          <p:cNvPr id="13" name="TextBox 12"/>
          <p:cNvSpPr txBox="1"/>
          <p:nvPr/>
        </p:nvSpPr>
        <p:spPr>
          <a:xfrm>
            <a:off x="4756150" y="1615678"/>
            <a:ext cx="381000" cy="368990"/>
          </a:xfrm>
          <a:prstGeom prst="rect">
            <a:avLst/>
          </a:prstGeom>
          <a:noFill/>
        </p:spPr>
        <p:txBody>
          <a:bodyPr wrap="square" rtlCol="0">
            <a:spAutoFit/>
          </a:bodyPr>
          <a:lstStyle/>
          <a:p>
            <a:r>
              <a:rPr lang="en-US" b="1" dirty="0" smtClean="0">
                <a:latin typeface="Book Antiqua" pitchFamily="18" charset="0"/>
              </a:rPr>
              <a:t>×</a:t>
            </a:r>
            <a:endParaRPr lang="en-US" b="1" dirty="0">
              <a:latin typeface="Book Antiqua" pitchFamily="18" charset="0"/>
            </a:endParaRPr>
          </a:p>
        </p:txBody>
      </p:sp>
      <p:sp>
        <p:nvSpPr>
          <p:cNvPr id="14" name="TextBox 13"/>
          <p:cNvSpPr txBox="1"/>
          <p:nvPr/>
        </p:nvSpPr>
        <p:spPr>
          <a:xfrm>
            <a:off x="5077110" y="1624488"/>
            <a:ext cx="1060450" cy="368990"/>
          </a:xfrm>
          <a:prstGeom prst="rect">
            <a:avLst/>
          </a:prstGeom>
          <a:noFill/>
        </p:spPr>
        <p:txBody>
          <a:bodyPr wrap="square" rtlCol="0">
            <a:spAutoFit/>
          </a:bodyPr>
          <a:lstStyle/>
          <a:p>
            <a:r>
              <a:rPr lang="en-US" b="1" dirty="0" smtClean="0">
                <a:latin typeface="Book Antiqua" pitchFamily="18" charset="0"/>
              </a:rPr>
              <a:t>1 m/s</a:t>
            </a:r>
            <a:r>
              <a:rPr lang="en-US" b="1" baseline="30000" dirty="0" smtClean="0">
                <a:latin typeface="Book Antiqua" pitchFamily="18" charset="0"/>
              </a:rPr>
              <a:t>2</a:t>
            </a:r>
            <a:endParaRPr lang="en-US" b="1" baseline="30000" dirty="0">
              <a:latin typeface="Book Antiqua" pitchFamily="18" charset="0"/>
            </a:endParaRPr>
          </a:p>
        </p:txBody>
      </p:sp>
      <p:sp>
        <p:nvSpPr>
          <p:cNvPr id="15" name="TextBox 14"/>
          <p:cNvSpPr txBox="1"/>
          <p:nvPr/>
        </p:nvSpPr>
        <p:spPr>
          <a:xfrm>
            <a:off x="963106" y="2148585"/>
            <a:ext cx="7647495" cy="646331"/>
          </a:xfrm>
          <a:prstGeom prst="rect">
            <a:avLst/>
          </a:prstGeom>
          <a:solidFill>
            <a:schemeClr val="bg1">
              <a:alpha val="55000"/>
            </a:scheme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dirty="0">
                <a:solidFill>
                  <a:schemeClr val="tx1"/>
                </a:solidFill>
                <a:latin typeface="Book Antiqua" pitchFamily="18" charset="0"/>
              </a:rPr>
              <a:t>1 newton </a:t>
            </a:r>
            <a:r>
              <a:rPr lang="en-US" dirty="0" smtClean="0">
                <a:solidFill>
                  <a:schemeClr val="tx1"/>
                </a:solidFill>
                <a:latin typeface="Book Antiqua" pitchFamily="18" charset="0"/>
              </a:rPr>
              <a:t> =  The </a:t>
            </a:r>
            <a:r>
              <a:rPr lang="en-US" dirty="0">
                <a:solidFill>
                  <a:schemeClr val="tx1"/>
                </a:solidFill>
                <a:latin typeface="Book Antiqua" pitchFamily="18" charset="0"/>
              </a:rPr>
              <a:t>force necessary to cause an acceleration of 1 m/s</a:t>
            </a:r>
            <a:r>
              <a:rPr lang="en-US" baseline="30000" dirty="0">
                <a:solidFill>
                  <a:schemeClr val="tx1"/>
                </a:solidFill>
                <a:latin typeface="Book Antiqua" pitchFamily="18" charset="0"/>
              </a:rPr>
              <a:t>2</a:t>
            </a:r>
            <a:r>
              <a:rPr lang="en-US" dirty="0">
                <a:solidFill>
                  <a:schemeClr val="tx1"/>
                </a:solidFill>
                <a:latin typeface="Book Antiqua" pitchFamily="18" charset="0"/>
              </a:rPr>
              <a:t> </a:t>
            </a:r>
            <a:r>
              <a:rPr lang="en-US" dirty="0" smtClean="0">
                <a:solidFill>
                  <a:schemeClr val="tx1"/>
                </a:solidFill>
                <a:latin typeface="Book Antiqua" pitchFamily="18" charset="0"/>
              </a:rPr>
              <a:t>		        in </a:t>
            </a:r>
            <a:r>
              <a:rPr lang="en-US" dirty="0">
                <a:solidFill>
                  <a:schemeClr val="tx1"/>
                </a:solidFill>
                <a:latin typeface="Book Antiqua" pitchFamily="18" charset="0"/>
              </a:rPr>
              <a:t>an </a:t>
            </a:r>
            <a:r>
              <a:rPr lang="en-US" dirty="0" smtClean="0">
                <a:solidFill>
                  <a:schemeClr val="tx1"/>
                </a:solidFill>
                <a:latin typeface="Book Antiqua" pitchFamily="18" charset="0"/>
              </a:rPr>
              <a:t>object </a:t>
            </a:r>
            <a:r>
              <a:rPr lang="en-US" dirty="0">
                <a:solidFill>
                  <a:schemeClr val="tx1"/>
                </a:solidFill>
                <a:latin typeface="Book Antiqua" pitchFamily="18" charset="0"/>
              </a:rPr>
              <a:t>of mass 1 kg is called </a:t>
            </a:r>
            <a:r>
              <a:rPr lang="en-US" dirty="0">
                <a:solidFill>
                  <a:srgbClr val="C00000"/>
                </a:solidFill>
                <a:latin typeface="Book Antiqua" pitchFamily="18" charset="0"/>
              </a:rPr>
              <a:t>1 newton</a:t>
            </a:r>
            <a:r>
              <a:rPr lang="en-US" dirty="0">
                <a:solidFill>
                  <a:schemeClr val="tx1"/>
                </a:solidFill>
                <a:latin typeface="Book Antiqua" pitchFamily="18" charset="0"/>
              </a:rPr>
              <a:t>.</a:t>
            </a:r>
          </a:p>
        </p:txBody>
      </p:sp>
      <p:sp>
        <p:nvSpPr>
          <p:cNvPr id="16" name="TextBox 15"/>
          <p:cNvSpPr txBox="1"/>
          <p:nvPr/>
        </p:nvSpPr>
        <p:spPr>
          <a:xfrm>
            <a:off x="2743200" y="3008161"/>
            <a:ext cx="1371600" cy="338241"/>
          </a:xfrm>
          <a:prstGeom prst="rect">
            <a:avLst/>
          </a:prstGeom>
          <a:noFill/>
        </p:spPr>
        <p:txBody>
          <a:bodyPr wrap="square" rtlCol="0">
            <a:spAutoFit/>
          </a:bodyPr>
          <a:lstStyle/>
          <a:p>
            <a:r>
              <a:rPr lang="en-US" sz="1600" b="1" dirty="0" smtClean="0">
                <a:latin typeface="Book Antiqua" pitchFamily="18" charset="0"/>
              </a:rPr>
              <a:t>1 dyne</a:t>
            </a:r>
            <a:endParaRPr lang="en-US" sz="1600" b="1" dirty="0">
              <a:latin typeface="Book Antiqua" pitchFamily="18" charset="0"/>
            </a:endParaRPr>
          </a:p>
        </p:txBody>
      </p:sp>
      <p:sp>
        <p:nvSpPr>
          <p:cNvPr id="17" name="TextBox 16"/>
          <p:cNvSpPr txBox="1"/>
          <p:nvPr/>
        </p:nvSpPr>
        <p:spPr>
          <a:xfrm>
            <a:off x="3872922" y="3029246"/>
            <a:ext cx="533400" cy="338241"/>
          </a:xfrm>
          <a:prstGeom prst="rect">
            <a:avLst/>
          </a:prstGeom>
          <a:noFill/>
        </p:spPr>
        <p:txBody>
          <a:bodyPr wrap="square" rtlCol="0">
            <a:spAutoFit/>
          </a:bodyPr>
          <a:lstStyle/>
          <a:p>
            <a:r>
              <a:rPr lang="en-US" sz="1600" b="1" dirty="0">
                <a:latin typeface="Book Antiqua" pitchFamily="18" charset="0"/>
              </a:rPr>
              <a:t>=</a:t>
            </a:r>
          </a:p>
        </p:txBody>
      </p:sp>
      <p:sp>
        <p:nvSpPr>
          <p:cNvPr id="18" name="TextBox 17"/>
          <p:cNvSpPr txBox="1"/>
          <p:nvPr/>
        </p:nvSpPr>
        <p:spPr>
          <a:xfrm>
            <a:off x="4254500" y="3008161"/>
            <a:ext cx="762000" cy="338241"/>
          </a:xfrm>
          <a:prstGeom prst="rect">
            <a:avLst/>
          </a:prstGeom>
          <a:noFill/>
        </p:spPr>
        <p:txBody>
          <a:bodyPr wrap="square" rtlCol="0">
            <a:spAutoFit/>
          </a:bodyPr>
          <a:lstStyle/>
          <a:p>
            <a:r>
              <a:rPr lang="en-US" sz="1600" b="1" dirty="0" smtClean="0">
                <a:latin typeface="Book Antiqua" pitchFamily="18" charset="0"/>
              </a:rPr>
              <a:t>1g</a:t>
            </a:r>
            <a:endParaRPr lang="en-US" sz="1600" b="1" dirty="0">
              <a:latin typeface="Book Antiqua" pitchFamily="18" charset="0"/>
            </a:endParaRPr>
          </a:p>
        </p:txBody>
      </p:sp>
      <p:sp>
        <p:nvSpPr>
          <p:cNvPr id="19" name="TextBox 18"/>
          <p:cNvSpPr txBox="1"/>
          <p:nvPr/>
        </p:nvSpPr>
        <p:spPr>
          <a:xfrm>
            <a:off x="4813300" y="3029245"/>
            <a:ext cx="381000" cy="338241"/>
          </a:xfrm>
          <a:prstGeom prst="rect">
            <a:avLst/>
          </a:prstGeom>
          <a:noFill/>
        </p:spPr>
        <p:txBody>
          <a:bodyPr wrap="square" rtlCol="0">
            <a:spAutoFit/>
          </a:bodyPr>
          <a:lstStyle/>
          <a:p>
            <a:r>
              <a:rPr lang="en-US" sz="1600" b="1" dirty="0" smtClean="0">
                <a:latin typeface="Book Antiqua" pitchFamily="18" charset="0"/>
              </a:rPr>
              <a:t>×</a:t>
            </a:r>
            <a:endParaRPr lang="en-US" sz="1600" b="1" dirty="0">
              <a:latin typeface="Book Antiqua" pitchFamily="18" charset="0"/>
            </a:endParaRPr>
          </a:p>
        </p:txBody>
      </p:sp>
      <p:sp>
        <p:nvSpPr>
          <p:cNvPr id="20" name="TextBox 19"/>
          <p:cNvSpPr txBox="1"/>
          <p:nvPr/>
        </p:nvSpPr>
        <p:spPr>
          <a:xfrm>
            <a:off x="5087791" y="3008161"/>
            <a:ext cx="914400" cy="338241"/>
          </a:xfrm>
          <a:prstGeom prst="rect">
            <a:avLst/>
          </a:prstGeom>
          <a:noFill/>
        </p:spPr>
        <p:txBody>
          <a:bodyPr wrap="square" rtlCol="0">
            <a:spAutoFit/>
          </a:bodyPr>
          <a:lstStyle/>
          <a:p>
            <a:r>
              <a:rPr lang="en-US" sz="1600" b="1" dirty="0" smtClean="0">
                <a:latin typeface="Book Antiqua" pitchFamily="18" charset="0"/>
              </a:rPr>
              <a:t>1 cm/s</a:t>
            </a:r>
            <a:r>
              <a:rPr lang="en-US" sz="1600" b="1" baseline="30000" dirty="0" smtClean="0">
                <a:latin typeface="Book Antiqua" pitchFamily="18" charset="0"/>
              </a:rPr>
              <a:t>2</a:t>
            </a:r>
            <a:endParaRPr lang="en-US" sz="1600" b="1" baseline="30000" dirty="0">
              <a:latin typeface="Book Antiqua" pitchFamily="18" charset="0"/>
            </a:endParaRPr>
          </a:p>
        </p:txBody>
      </p:sp>
      <p:sp>
        <p:nvSpPr>
          <p:cNvPr id="21" name="TextBox 20"/>
          <p:cNvSpPr txBox="1"/>
          <p:nvPr/>
        </p:nvSpPr>
        <p:spPr>
          <a:xfrm>
            <a:off x="963105" y="3601819"/>
            <a:ext cx="7629351" cy="646331"/>
          </a:xfrm>
          <a:prstGeom prst="rect">
            <a:avLst/>
          </a:prstGeom>
          <a:solidFill>
            <a:schemeClr val="bg1">
              <a:alpha val="55000"/>
            </a:scheme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b="1">
                <a:latin typeface="Book Antiqua"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1 dyne 	</a:t>
            </a:r>
            <a:r>
              <a:rPr lang="en-US" dirty="0" smtClean="0">
                <a:solidFill>
                  <a:schemeClr val="tx1"/>
                </a:solidFill>
              </a:rPr>
              <a:t>   = The </a:t>
            </a:r>
            <a:r>
              <a:rPr lang="en-US" dirty="0">
                <a:solidFill>
                  <a:schemeClr val="tx1"/>
                </a:solidFill>
              </a:rPr>
              <a:t>force necessary to cause an acceleration of 1 cm/s</a:t>
            </a:r>
            <a:r>
              <a:rPr lang="en-US" baseline="30000" dirty="0">
                <a:solidFill>
                  <a:schemeClr val="tx1"/>
                </a:solidFill>
              </a:rPr>
              <a:t>2</a:t>
            </a:r>
            <a:r>
              <a:rPr lang="en-US" dirty="0">
                <a:solidFill>
                  <a:schemeClr val="tx1"/>
                </a:solidFill>
              </a:rPr>
              <a:t> in </a:t>
            </a:r>
            <a:r>
              <a:rPr lang="en-US" dirty="0" smtClean="0">
                <a:solidFill>
                  <a:schemeClr val="tx1"/>
                </a:solidFill>
              </a:rPr>
              <a:t>		       an </a:t>
            </a:r>
            <a:r>
              <a:rPr lang="en-US" dirty="0">
                <a:solidFill>
                  <a:schemeClr val="tx1"/>
                </a:solidFill>
              </a:rPr>
              <a:t>object of mass 1 </a:t>
            </a:r>
            <a:r>
              <a:rPr lang="en-US" dirty="0" err="1">
                <a:solidFill>
                  <a:schemeClr val="tx1"/>
                </a:solidFill>
              </a:rPr>
              <a:t>gm</a:t>
            </a:r>
            <a:r>
              <a:rPr lang="en-US" dirty="0">
                <a:solidFill>
                  <a:schemeClr val="tx1"/>
                </a:solidFill>
              </a:rPr>
              <a:t> is called </a:t>
            </a:r>
            <a:r>
              <a:rPr lang="en-US" dirty="0">
                <a:solidFill>
                  <a:srgbClr val="C00000"/>
                </a:solidFill>
              </a:rPr>
              <a:t>1 dyne</a:t>
            </a:r>
            <a:r>
              <a:rPr lang="en-US" dirty="0">
                <a:solidFill>
                  <a:schemeClr val="tx1"/>
                </a:solidFill>
              </a:rPr>
              <a:t>.</a:t>
            </a:r>
          </a:p>
        </p:txBody>
      </p:sp>
    </p:spTree>
    <p:extLst>
      <p:ext uri="{BB962C8B-B14F-4D97-AF65-F5344CB8AC3E}">
        <p14:creationId xmlns:p14="http://schemas.microsoft.com/office/powerpoint/2010/main" val="261955991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8" dur="500" fill="hold"/>
                                            <p:tgtEl>
                                              <p:spTgt spid="3"/>
                                            </p:tgtEl>
                                            <p:attrNameLst>
                                              <p:attrName>ppt_x</p:attrName>
                                              <p:attrName>ppt_y</p:attrName>
                                            </p:attrNameLst>
                                          </p:cBhvr>
                                          <p:rCtr x="26250" y="0"/>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left)">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left)">
                                          <p:cBhvr>
                                            <p:cTn id="8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5" grpId="0" animBg="1"/>
          <p:bldP spid="6" grpId="0" animBg="1"/>
          <p:bldP spid="7" grpId="0"/>
          <p:bldP spid="8" grpId="0"/>
          <p:bldP spid="9" grpId="0"/>
          <p:bldP spid="10" grpId="0"/>
          <p:bldP spid="11" grpId="0"/>
          <p:bldP spid="12" grpId="0"/>
          <p:bldP spid="13" grpId="0"/>
          <p:bldP spid="14" grpId="0"/>
          <p:bldP spid="15" grpId="0" animBg="1"/>
          <p:bldP spid="16" grpId="0"/>
          <p:bldP spid="17" grpId="0"/>
          <p:bldP spid="18" grpId="0"/>
          <p:bldP spid="19" grpId="0"/>
          <p:bldP spid="20" grpId="0"/>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10000" fill="hold" grpId="0" nodeType="withEffect">
                                      <p:stCondLst>
                                        <p:cond delay="0"/>
                                      </p:stCondLst>
                                      <p:childTnLst>
                                        <p:animMotion origin="layout" path="M -0.525 -2.96296E-6 L 0 -2.96296E-6 " pathEditMode="relative" rAng="0" ptsTypes="AA">
                                          <p:cBhvr>
                                            <p:cTn id="8" dur="500" fill="hold"/>
                                            <p:tgtEl>
                                              <p:spTgt spid="3"/>
                                            </p:tgtEl>
                                            <p:attrNameLst>
                                              <p:attrName>ppt_x</p:attrName>
                                              <p:attrName>ppt_y</p:attrName>
                                            </p:attrNameLst>
                                          </p:cBhvr>
                                          <p:rCtr x="26250" y="0"/>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left)">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left)">
                                          <p:cBhvr>
                                            <p:cTn id="8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5" grpId="0" animBg="1"/>
          <p:bldP spid="6" grpId="0" animBg="1"/>
          <p:bldP spid="7" grpId="0"/>
          <p:bldP spid="8" grpId="0"/>
          <p:bldP spid="9" grpId="0"/>
          <p:bldP spid="10" grpId="0"/>
          <p:bldP spid="11" grpId="0"/>
          <p:bldP spid="12" grpId="0"/>
          <p:bldP spid="13" grpId="0"/>
          <p:bldP spid="14" grpId="0"/>
          <p:bldP spid="15" grpId="0" animBg="1"/>
          <p:bldP spid="16" grpId="0"/>
          <p:bldP spid="17" grpId="0"/>
          <p:bldP spid="18" grpId="0"/>
          <p:bldP spid="19" grpId="0"/>
          <p:bldP spid="20" grpId="0"/>
          <p:bldP spid="21"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1842296" y="-1986756"/>
            <a:ext cx="5459412" cy="914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3" name="Group 32"/>
          <p:cNvGrpSpPr/>
          <p:nvPr/>
        </p:nvGrpSpPr>
        <p:grpSpPr>
          <a:xfrm>
            <a:off x="1108088" y="755651"/>
            <a:ext cx="3768713" cy="1254115"/>
            <a:chOff x="1983560" y="952414"/>
            <a:chExt cx="3768713" cy="1254115"/>
          </a:xfrm>
        </p:grpSpPr>
        <p:sp>
          <p:nvSpPr>
            <p:cNvPr id="34" name="TextBox 33"/>
            <p:cNvSpPr txBox="1"/>
            <p:nvPr/>
          </p:nvSpPr>
          <p:spPr>
            <a:xfrm>
              <a:off x="2410325" y="1482461"/>
              <a:ext cx="3341948" cy="510306"/>
            </a:xfrm>
            <a:prstGeom prst="roundRect">
              <a:avLst/>
            </a:prstGeom>
            <a:solidFill>
              <a:srgbClr val="800000"/>
            </a:solidFill>
            <a:ln w="19050">
              <a:solidFill>
                <a:schemeClr val="bg1"/>
              </a:solidFill>
            </a:ln>
          </p:spPr>
          <p:style>
            <a:lnRef idx="1">
              <a:schemeClr val="accent2"/>
            </a:lnRef>
            <a:fillRef idx="3">
              <a:schemeClr val="accent2"/>
            </a:fillRef>
            <a:effectRef idx="2">
              <a:schemeClr val="accent2"/>
            </a:effectRef>
            <a:fontRef idx="minor">
              <a:schemeClr val="lt1"/>
            </a:fontRef>
          </p:style>
          <p:txBody>
            <a:bodyPr wrap="square" rtlCol="0" anchor="ctr">
              <a:spAutoFit/>
            </a:bodyPr>
            <a:lstStyle>
              <a:defPPr>
                <a:defRPr lang="en-US"/>
              </a:defPPr>
              <a:lvl1pPr algn="ctr">
                <a:defRPr sz="1600" b="1">
                  <a:solidFill>
                    <a:srgbClr val="6600CC"/>
                  </a:solidFill>
                  <a:latin typeface="+mj-lt"/>
                </a:defRPr>
              </a:lvl1pPr>
            </a:lstStyle>
            <a:p>
              <a:pPr algn="r"/>
              <a:r>
                <a:rPr lang="en-US" sz="2400" dirty="0">
                  <a:solidFill>
                    <a:schemeClr val="bg1"/>
                  </a:solidFill>
                </a:rPr>
                <a:t>Can </a:t>
              </a:r>
              <a:r>
                <a:rPr lang="en-US" sz="2400" dirty="0" smtClean="0">
                  <a:solidFill>
                    <a:schemeClr val="bg1"/>
                  </a:solidFill>
                </a:rPr>
                <a:t>Force be seen ?</a:t>
              </a:r>
              <a:endParaRPr lang="en-US" sz="2400" dirty="0">
                <a:solidFill>
                  <a:schemeClr val="bg1"/>
                </a:solidFill>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3560" y="952414"/>
              <a:ext cx="1254115" cy="1254115"/>
            </a:xfrm>
            <a:prstGeom prst="rect">
              <a:avLst/>
            </a:prstGeom>
          </p:spPr>
        </p:pic>
      </p:grpSp>
      <p:grpSp>
        <p:nvGrpSpPr>
          <p:cNvPr id="36" name="Group 35"/>
          <p:cNvGrpSpPr/>
          <p:nvPr/>
        </p:nvGrpSpPr>
        <p:grpSpPr>
          <a:xfrm>
            <a:off x="5262707" y="558916"/>
            <a:ext cx="2074259" cy="1371601"/>
            <a:chOff x="2286000" y="2343150"/>
            <a:chExt cx="2074259" cy="1371601"/>
          </a:xfrm>
        </p:grpSpPr>
        <p:sp>
          <p:nvSpPr>
            <p:cNvPr id="37" name="Oval 36"/>
            <p:cNvSpPr/>
            <p:nvPr/>
          </p:nvSpPr>
          <p:spPr>
            <a:xfrm>
              <a:off x="2286000" y="3066164"/>
              <a:ext cx="1581672" cy="648587"/>
            </a:xfrm>
            <a:prstGeom prst="ellipse">
              <a:avLst/>
            </a:prstGeom>
            <a:solidFill>
              <a:srgbClr val="6600CC"/>
            </a:solidFill>
            <a:ln w="19050">
              <a:solidFill>
                <a:schemeClr val="bg1"/>
              </a:solidFill>
            </a:ln>
          </p:spPr>
          <p:style>
            <a:lnRef idx="1">
              <a:schemeClr val="accent2"/>
            </a:lnRef>
            <a:fillRef idx="3">
              <a:schemeClr val="accent2"/>
            </a:fillRef>
            <a:effectRef idx="2">
              <a:schemeClr val="accent2"/>
            </a:effectRef>
            <a:fontRef idx="minor">
              <a:schemeClr val="lt1"/>
            </a:fontRef>
          </p:style>
          <p:txBody>
            <a:bodyPr wrap="square" rtlCol="0" anchor="b">
              <a:spAutoFit/>
            </a:bodyPr>
            <a:lstStyle/>
            <a:p>
              <a:r>
                <a:rPr lang="en-US" sz="2400" b="1" dirty="0" smtClean="0">
                  <a:solidFill>
                    <a:schemeClr val="bg1"/>
                  </a:solidFill>
                  <a:latin typeface="Comic Sans MS" pitchFamily="66" charset="0"/>
                </a:rPr>
                <a:t>No !!!!</a:t>
              </a:r>
              <a:endParaRPr lang="en-US" sz="2400" b="1" dirty="0">
                <a:solidFill>
                  <a:schemeClr val="bg1"/>
                </a:solidFill>
                <a:latin typeface="Comic Sans MS" pitchFamily="66" charset="0"/>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4200" y="2343150"/>
              <a:ext cx="1236059" cy="876797"/>
            </a:xfrm>
            <a:prstGeom prst="rect">
              <a:avLst/>
            </a:prstGeom>
          </p:spPr>
        </p:pic>
      </p:grpSp>
      <p:grpSp>
        <p:nvGrpSpPr>
          <p:cNvPr id="39" name="Group 38"/>
          <p:cNvGrpSpPr/>
          <p:nvPr/>
        </p:nvGrpSpPr>
        <p:grpSpPr>
          <a:xfrm>
            <a:off x="4235492" y="807468"/>
            <a:ext cx="4077660" cy="1527677"/>
            <a:chOff x="3980950" y="1798067"/>
            <a:chExt cx="4077660" cy="1527677"/>
          </a:xfrm>
        </p:grpSpPr>
        <p:grpSp>
          <p:nvGrpSpPr>
            <p:cNvPr id="66" name="Group 65"/>
            <p:cNvGrpSpPr/>
            <p:nvPr/>
          </p:nvGrpSpPr>
          <p:grpSpPr>
            <a:xfrm>
              <a:off x="3980950" y="2120845"/>
              <a:ext cx="2470107" cy="755704"/>
              <a:chOff x="3980950" y="2120845"/>
              <a:chExt cx="2470107" cy="755704"/>
            </a:xfrm>
          </p:grpSpPr>
          <p:sp>
            <p:nvSpPr>
              <p:cNvPr id="68" name="Round Same Side Corner Rectangle 67"/>
              <p:cNvSpPr/>
              <p:nvPr/>
            </p:nvSpPr>
            <p:spPr>
              <a:xfrm rot="16200000" flipH="1">
                <a:off x="4838152" y="1263643"/>
                <a:ext cx="755704" cy="2470107"/>
              </a:xfrm>
              <a:prstGeom prst="round2SameRect">
                <a:avLst>
                  <a:gd name="adj1" fmla="val 50000"/>
                  <a:gd name="adj2" fmla="val 16537"/>
                </a:avLst>
              </a:prstGeom>
              <a:solidFill>
                <a:srgbClr val="003399"/>
              </a:solidFill>
              <a:ln w="19050">
                <a:solidFill>
                  <a:schemeClr val="bg1"/>
                </a:solidFill>
              </a:ln>
            </p:spPr>
            <p:style>
              <a:lnRef idx="1">
                <a:schemeClr val="accent2"/>
              </a:lnRef>
              <a:fillRef idx="3">
                <a:schemeClr val="accent2"/>
              </a:fillRef>
              <a:effectRef idx="2">
                <a:schemeClr val="accent2"/>
              </a:effectRef>
              <a:fontRef idx="minor">
                <a:schemeClr val="lt1"/>
              </a:fontRef>
            </p:style>
            <p:txBody>
              <a:bodyPr wrap="square" rtlCol="0" anchor="ctr">
                <a:spAutoFit/>
              </a:bodyPr>
              <a:lstStyle/>
              <a:p>
                <a:pPr algn="r"/>
                <a:endParaRPr lang="en-US" sz="2400" b="1" dirty="0">
                  <a:solidFill>
                    <a:schemeClr val="bg1"/>
                  </a:solidFill>
                  <a:latin typeface="Book Antiqua" pitchFamily="18" charset="0"/>
                </a:endParaRPr>
              </a:p>
            </p:txBody>
          </p:sp>
          <p:sp>
            <p:nvSpPr>
              <p:cNvPr id="69" name="Rectangle 68"/>
              <p:cNvSpPr/>
              <p:nvPr/>
            </p:nvSpPr>
            <p:spPr>
              <a:xfrm>
                <a:off x="4060634" y="2125567"/>
                <a:ext cx="2362200" cy="707231"/>
              </a:xfrm>
              <a:prstGeom prst="rect">
                <a:avLst/>
              </a:prstGeom>
            </p:spPr>
            <p:txBody>
              <a:bodyPr wrap="square">
                <a:spAutoFit/>
              </a:bodyPr>
              <a:lstStyle/>
              <a:p>
                <a:pPr lvl="0" algn="ctr"/>
                <a:r>
                  <a:rPr lang="en-US" sz="2000" b="1" dirty="0" smtClean="0">
                    <a:solidFill>
                      <a:prstClr val="white"/>
                    </a:solidFill>
                    <a:latin typeface="Comic Sans MS" pitchFamily="66" charset="0"/>
                  </a:rPr>
                  <a:t>How do you know there is force ?</a:t>
                </a:r>
                <a:endParaRPr lang="en-US" sz="2000" b="1" dirty="0">
                  <a:solidFill>
                    <a:prstClr val="white"/>
                  </a:solidFill>
                  <a:latin typeface="Comic Sans MS" pitchFamily="66" charset="0"/>
                </a:endParaRPr>
              </a:p>
            </p:txBody>
          </p:sp>
        </p:gr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2460" y="1798067"/>
              <a:ext cx="1836150" cy="1527677"/>
            </a:xfrm>
            <a:prstGeom prst="rect">
              <a:avLst/>
            </a:prstGeom>
          </p:spPr>
        </p:pic>
      </p:grpSp>
      <p:sp>
        <p:nvSpPr>
          <p:cNvPr id="70" name="Flowchart: Terminator 69"/>
          <p:cNvSpPr/>
          <p:nvPr/>
        </p:nvSpPr>
        <p:spPr>
          <a:xfrm>
            <a:off x="914400" y="1197027"/>
            <a:ext cx="3082232" cy="648587"/>
          </a:xfrm>
          <a:prstGeom prst="flowChartTerminator">
            <a:avLst/>
          </a:prstGeom>
          <a:solidFill>
            <a:srgbClr val="8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r>
              <a:rPr lang="en-US" sz="2400" b="1" dirty="0" smtClean="0">
                <a:solidFill>
                  <a:schemeClr val="bg1"/>
                </a:solidFill>
                <a:latin typeface="Book Antiqua" pitchFamily="18" charset="0"/>
              </a:rPr>
              <a:t>By its effects !!!!</a:t>
            </a:r>
            <a:endParaRPr lang="en-US" sz="2400" b="1" dirty="0">
              <a:solidFill>
                <a:schemeClr val="bg1"/>
              </a:solidFill>
              <a:latin typeface="Book Antiqua" pitchFamily="18" charset="0"/>
            </a:endParaRPr>
          </a:p>
        </p:txBody>
      </p:sp>
      <p:sp>
        <p:nvSpPr>
          <p:cNvPr id="71" name="Rectangle 70"/>
          <p:cNvSpPr/>
          <p:nvPr/>
        </p:nvSpPr>
        <p:spPr>
          <a:xfrm>
            <a:off x="2124904" y="1291213"/>
            <a:ext cx="1184940" cy="461238"/>
          </a:xfrm>
          <a:prstGeom prst="rect">
            <a:avLst/>
          </a:prstGeom>
        </p:spPr>
        <p:txBody>
          <a:bodyPr wrap="none">
            <a:spAutoFit/>
          </a:bodyPr>
          <a:lstStyle/>
          <a:p>
            <a:r>
              <a:rPr lang="en-US" sz="2400" b="1" dirty="0">
                <a:effectLst>
                  <a:glow rad="101600">
                    <a:schemeClr val="bg1">
                      <a:alpha val="60000"/>
                    </a:schemeClr>
                  </a:glow>
                </a:effectLst>
                <a:latin typeface="Book Antiqua" pitchFamily="18" charset="0"/>
              </a:rPr>
              <a:t>effects</a:t>
            </a:r>
            <a:r>
              <a:rPr lang="en-US" sz="2400" b="1" dirty="0">
                <a:effectLst>
                  <a:glow rad="101600">
                    <a:srgbClr val="FF3300">
                      <a:alpha val="60000"/>
                    </a:srgbClr>
                  </a:glow>
                </a:effectLst>
                <a:latin typeface="Book Antiqua" pitchFamily="18" charset="0"/>
              </a:rPr>
              <a:t> </a:t>
            </a:r>
            <a:endParaRPr lang="en-US" dirty="0">
              <a:effectLst>
                <a:glow rad="101600">
                  <a:srgbClr val="FF3300">
                    <a:alpha val="60000"/>
                  </a:srgbClr>
                </a:glow>
              </a:effectLst>
            </a:endParaRPr>
          </a:p>
        </p:txBody>
      </p:sp>
      <p:sp>
        <p:nvSpPr>
          <p:cNvPr id="46" name="TextBox 45"/>
          <p:cNvSpPr txBox="1"/>
          <p:nvPr/>
        </p:nvSpPr>
        <p:spPr>
          <a:xfrm>
            <a:off x="348342" y="486919"/>
            <a:ext cx="1937658" cy="408245"/>
          </a:xfrm>
          <a:prstGeom prst="roundRect">
            <a:avLst/>
          </a:prstGeom>
          <a:solidFill>
            <a:schemeClr val="bg1"/>
          </a:solidFill>
          <a:ln w="19050">
            <a:solidFill>
              <a:schemeClr val="tx1"/>
            </a:solidFill>
          </a:ln>
        </p:spPr>
        <p:txBody>
          <a:bodyPr wrap="square" rtlCol="0" anchor="ctr">
            <a:spAutoFit/>
          </a:bodyPr>
          <a:lstStyle>
            <a:defPPr>
              <a:defRPr lang="en-US"/>
            </a:defPPr>
            <a:lvl1pPr>
              <a:defRPr b="1">
                <a:latin typeface="+mj-lt"/>
              </a:defRPr>
            </a:lvl1pPr>
          </a:lstStyle>
          <a:p>
            <a:r>
              <a:rPr lang="en-US" dirty="0"/>
              <a:t>REST </a:t>
            </a:r>
            <a:r>
              <a:rPr lang="en-US" dirty="0">
                <a:sym typeface="Symbol"/>
              </a:rPr>
              <a:t></a:t>
            </a:r>
            <a:r>
              <a:rPr lang="en-US" dirty="0"/>
              <a:t> MOTION</a:t>
            </a:r>
          </a:p>
        </p:txBody>
      </p:sp>
      <p:sp>
        <p:nvSpPr>
          <p:cNvPr id="51" name="TextBox 50"/>
          <p:cNvSpPr txBox="1"/>
          <p:nvPr/>
        </p:nvSpPr>
        <p:spPr>
          <a:xfrm>
            <a:off x="348342" y="486919"/>
            <a:ext cx="2318658" cy="408245"/>
          </a:xfrm>
          <a:prstGeom prst="roundRect">
            <a:avLst/>
          </a:prstGeom>
          <a:solidFill>
            <a:schemeClr val="bg1"/>
          </a:solidFill>
          <a:ln w="19050">
            <a:solidFill>
              <a:schemeClr val="tx1"/>
            </a:solidFill>
          </a:ln>
        </p:spPr>
        <p:txBody>
          <a:bodyPr wrap="square" rtlCol="0" anchor="ctr">
            <a:spAutoFit/>
          </a:bodyPr>
          <a:lstStyle>
            <a:defPPr>
              <a:defRPr lang="en-US"/>
            </a:defPPr>
            <a:lvl1pPr>
              <a:defRPr b="1">
                <a:latin typeface="+mj-lt"/>
              </a:defRPr>
            </a:lvl1pPr>
          </a:lstStyle>
          <a:p>
            <a:r>
              <a:rPr lang="en-US" dirty="0"/>
              <a:t>2.   </a:t>
            </a:r>
            <a:r>
              <a:rPr lang="en-US" dirty="0" smtClean="0"/>
              <a:t>MOTION</a:t>
            </a:r>
            <a:r>
              <a:rPr lang="en-US" dirty="0" smtClean="0">
                <a:sym typeface="Symbol"/>
              </a:rPr>
              <a:t></a:t>
            </a:r>
            <a:r>
              <a:rPr lang="en-US" dirty="0" smtClean="0"/>
              <a:t> </a:t>
            </a:r>
            <a:r>
              <a:rPr lang="en-US" dirty="0"/>
              <a:t>REST </a:t>
            </a:r>
          </a:p>
        </p:txBody>
      </p:sp>
      <p:sp>
        <p:nvSpPr>
          <p:cNvPr id="55" name="TextBox 54"/>
          <p:cNvSpPr txBox="1"/>
          <p:nvPr/>
        </p:nvSpPr>
        <p:spPr>
          <a:xfrm>
            <a:off x="348342" y="486919"/>
            <a:ext cx="2184408" cy="408245"/>
          </a:xfrm>
          <a:prstGeom prst="roundRect">
            <a:avLst/>
          </a:prstGeom>
          <a:solidFill>
            <a:schemeClr val="bg1"/>
          </a:solidFill>
          <a:ln w="19050">
            <a:solidFill>
              <a:schemeClr val="tx1"/>
            </a:solidFill>
          </a:ln>
        </p:spPr>
        <p:txBody>
          <a:bodyPr wrap="square" rtlCol="0" anchor="ctr">
            <a:spAutoFit/>
          </a:bodyPr>
          <a:lstStyle>
            <a:defPPr>
              <a:defRPr lang="en-US"/>
            </a:defPPr>
            <a:lvl1pPr>
              <a:defRPr b="1">
                <a:latin typeface="+mj-lt"/>
              </a:defRPr>
            </a:lvl1pPr>
          </a:lstStyle>
          <a:p>
            <a:r>
              <a:rPr lang="en-US" dirty="0"/>
              <a:t>3 CHANGE IN SPEED </a:t>
            </a:r>
          </a:p>
        </p:txBody>
      </p:sp>
      <p:sp>
        <p:nvSpPr>
          <p:cNvPr id="59" name="TextBox 58"/>
          <p:cNvSpPr txBox="1"/>
          <p:nvPr/>
        </p:nvSpPr>
        <p:spPr>
          <a:xfrm>
            <a:off x="348342" y="486919"/>
            <a:ext cx="2820572" cy="408245"/>
          </a:xfrm>
          <a:prstGeom prst="roundRect">
            <a:avLst/>
          </a:prstGeom>
          <a:solidFill>
            <a:schemeClr val="bg1"/>
          </a:solidFill>
          <a:ln w="19050">
            <a:solidFill>
              <a:schemeClr val="tx1"/>
            </a:solidFill>
          </a:ln>
        </p:spPr>
        <p:txBody>
          <a:bodyPr wrap="square" rtlCol="0" anchor="ctr">
            <a:spAutoFit/>
          </a:bodyPr>
          <a:lstStyle/>
          <a:p>
            <a:r>
              <a:rPr lang="en-US" b="1" dirty="0" smtClean="0">
                <a:latin typeface="+mj-lt"/>
              </a:rPr>
              <a:t>4.  </a:t>
            </a:r>
            <a:r>
              <a:rPr lang="en-US" b="1" dirty="0">
                <a:latin typeface="+mj-lt"/>
              </a:rPr>
              <a:t>CHANGE IN </a:t>
            </a:r>
            <a:r>
              <a:rPr lang="en-US" b="1" dirty="0" smtClean="0">
                <a:latin typeface="+mj-lt"/>
              </a:rPr>
              <a:t>DIRECTION</a:t>
            </a:r>
            <a:endParaRPr lang="en-US" b="1" dirty="0">
              <a:latin typeface="+mj-lt"/>
            </a:endParaRPr>
          </a:p>
        </p:txBody>
      </p:sp>
      <p:sp>
        <p:nvSpPr>
          <p:cNvPr id="63" name="TextBox 62"/>
          <p:cNvSpPr txBox="1"/>
          <p:nvPr/>
        </p:nvSpPr>
        <p:spPr>
          <a:xfrm>
            <a:off x="348342" y="491689"/>
            <a:ext cx="2362200" cy="408245"/>
          </a:xfrm>
          <a:prstGeom prst="roundRect">
            <a:avLst/>
          </a:prstGeom>
          <a:solidFill>
            <a:schemeClr val="bg1"/>
          </a:solidFill>
          <a:ln w="19050">
            <a:solidFill>
              <a:schemeClr val="tx1"/>
            </a:solidFill>
          </a:ln>
        </p:spPr>
        <p:txBody>
          <a:bodyPr wrap="square" rtlCol="0" anchor="ctr">
            <a:spAutoFit/>
          </a:bodyPr>
          <a:lstStyle>
            <a:defPPr>
              <a:defRPr lang="en-US"/>
            </a:defPPr>
            <a:lvl1pPr>
              <a:defRPr b="1">
                <a:latin typeface="+mj-lt"/>
              </a:defRPr>
            </a:lvl1pPr>
          </a:lstStyle>
          <a:p>
            <a:r>
              <a:rPr lang="en-US" dirty="0"/>
              <a:t>5.  CHANGE IN SHAPE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955"/>
            <a:ext cx="9144000" cy="5213413"/>
          </a:xfrm>
          <a:prstGeom prst="rect">
            <a:avLst/>
          </a:prstGeom>
        </p:spPr>
      </p:pic>
      <p:sp>
        <p:nvSpPr>
          <p:cNvPr id="45" name="TextBox 44"/>
          <p:cNvSpPr txBox="1"/>
          <p:nvPr/>
        </p:nvSpPr>
        <p:spPr>
          <a:xfrm>
            <a:off x="2671612" y="4436269"/>
            <a:ext cx="5100788" cy="399740"/>
          </a:xfrm>
          <a:prstGeom prst="rect">
            <a:avLst/>
          </a:prstGeom>
          <a:noFill/>
        </p:spPr>
        <p:txBody>
          <a:bodyPr wrap="square" rtlCol="0">
            <a:spAutoFit/>
          </a:bodyPr>
          <a:lstStyle/>
          <a:p>
            <a:pPr algn="ctr"/>
            <a:r>
              <a:rPr lang="en-US" sz="2000" b="1" dirty="0" smtClean="0">
                <a:solidFill>
                  <a:prstClr val="black"/>
                </a:solidFill>
                <a:effectLst>
                  <a:glow rad="101600">
                    <a:schemeClr val="bg1"/>
                  </a:glow>
                </a:effectLst>
                <a:latin typeface="+mj-lt"/>
              </a:rPr>
              <a:t>When the ball is kicked ball moves.</a:t>
            </a:r>
            <a:endParaRPr lang="en-US" sz="2000" b="1" dirty="0">
              <a:solidFill>
                <a:prstClr val="black"/>
              </a:solidFill>
              <a:effectLst>
                <a:glow rad="101600">
                  <a:schemeClr val="bg1"/>
                </a:glow>
              </a:effectLst>
              <a:latin typeface="+mj-lt"/>
            </a:endParaRPr>
          </a:p>
        </p:txBody>
      </p:sp>
      <p:sp>
        <p:nvSpPr>
          <p:cNvPr id="47" name="Rounded Rectangular Callout 46"/>
          <p:cNvSpPr/>
          <p:nvPr/>
        </p:nvSpPr>
        <p:spPr>
          <a:xfrm>
            <a:off x="4359183" y="819151"/>
            <a:ext cx="2340126" cy="1079413"/>
          </a:xfrm>
          <a:prstGeom prst="wedgeRoundRectCallout">
            <a:avLst>
              <a:gd name="adj1" fmla="val -49984"/>
              <a:gd name="adj2" fmla="val 85359"/>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latin typeface="+mj-lt"/>
              </a:rPr>
              <a:t>FORCE (Kick) is used to change from rest to motion</a:t>
            </a: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6717"/>
            <a:ext cx="9144000" cy="5236935"/>
          </a:xfrm>
          <a:prstGeom prst="rect">
            <a:avLst/>
          </a:prstGeom>
        </p:spPr>
      </p:pic>
      <p:sp>
        <p:nvSpPr>
          <p:cNvPr id="49" name="TextBox 48"/>
          <p:cNvSpPr txBox="1"/>
          <p:nvPr/>
        </p:nvSpPr>
        <p:spPr>
          <a:xfrm>
            <a:off x="3810000" y="4418456"/>
            <a:ext cx="4267200" cy="399740"/>
          </a:xfrm>
          <a:prstGeom prst="rect">
            <a:avLst/>
          </a:prstGeom>
          <a:noFill/>
        </p:spPr>
        <p:txBody>
          <a:bodyPr wrap="square" rtlCol="0">
            <a:spAutoFit/>
          </a:bodyPr>
          <a:lstStyle>
            <a:defPPr>
              <a:defRPr lang="en-US"/>
            </a:defPPr>
            <a:lvl1pPr algn="ctr">
              <a:defRPr sz="2000" b="1">
                <a:solidFill>
                  <a:prstClr val="black"/>
                </a:solidFill>
                <a:effectLst>
                  <a:glow rad="101600">
                    <a:schemeClr val="bg1"/>
                  </a:glow>
                </a:effectLst>
                <a:latin typeface="+mj-lt"/>
              </a:defRPr>
            </a:lvl1pPr>
          </a:lstStyle>
          <a:p>
            <a:r>
              <a:rPr lang="en-US" dirty="0"/>
              <a:t>The ball is caught by the fielder </a:t>
            </a:r>
          </a:p>
        </p:txBody>
      </p:sp>
      <p:sp>
        <p:nvSpPr>
          <p:cNvPr id="50" name="Rounded Rectangular Callout 49"/>
          <p:cNvSpPr/>
          <p:nvPr/>
        </p:nvSpPr>
        <p:spPr>
          <a:xfrm>
            <a:off x="5791200" y="2571751"/>
            <a:ext cx="2231478" cy="1187355"/>
          </a:xfrm>
          <a:prstGeom prst="wedgeRoundRectCallout">
            <a:avLst>
              <a:gd name="adj1" fmla="val -51404"/>
              <a:gd name="adj2" fmla="val -9030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latin typeface="+mj-lt"/>
              </a:rPr>
              <a:t>FORCE (caught) is used to change from motion to rest</a:t>
            </a:r>
          </a:p>
        </p:txBody>
      </p:sp>
      <p:pic>
        <p:nvPicPr>
          <p:cNvPr id="52" name="Picture 51" descr="Picture1.jpg"/>
          <p:cNvPicPr>
            <a:picLocks noChangeAspect="1"/>
          </p:cNvPicPr>
          <p:nvPr/>
        </p:nvPicPr>
        <p:blipFill>
          <a:blip r:embed="rId8"/>
          <a:stretch>
            <a:fillRect/>
          </a:stretch>
        </p:blipFill>
        <p:spPr>
          <a:xfrm>
            <a:off x="-61683" y="-34290"/>
            <a:ext cx="9267366" cy="5212080"/>
          </a:xfrm>
          <a:prstGeom prst="rect">
            <a:avLst/>
          </a:prstGeom>
        </p:spPr>
      </p:pic>
      <p:sp>
        <p:nvSpPr>
          <p:cNvPr id="53" name="TextBox 52"/>
          <p:cNvSpPr txBox="1"/>
          <p:nvPr/>
        </p:nvSpPr>
        <p:spPr>
          <a:xfrm>
            <a:off x="1828800" y="4424234"/>
            <a:ext cx="6400800" cy="399740"/>
          </a:xfrm>
          <a:prstGeom prst="rect">
            <a:avLst/>
          </a:prstGeom>
          <a:noFill/>
        </p:spPr>
        <p:txBody>
          <a:bodyPr wrap="square" rtlCol="0">
            <a:spAutoFit/>
          </a:bodyPr>
          <a:lstStyle>
            <a:defPPr>
              <a:defRPr lang="en-US"/>
            </a:defPPr>
            <a:lvl1pPr algn="ctr">
              <a:defRPr sz="2000" b="1">
                <a:solidFill>
                  <a:prstClr val="black"/>
                </a:solidFill>
                <a:effectLst>
                  <a:glow rad="101600">
                    <a:schemeClr val="bg1"/>
                  </a:glow>
                </a:effectLst>
                <a:latin typeface="+mj-lt"/>
              </a:defRPr>
            </a:lvl1pPr>
          </a:lstStyle>
          <a:p>
            <a:r>
              <a:rPr lang="en-US" dirty="0"/>
              <a:t>By stepping brakes / accelerator  speed changes</a:t>
            </a:r>
          </a:p>
        </p:txBody>
      </p:sp>
      <p:sp>
        <p:nvSpPr>
          <p:cNvPr id="54" name="Rounded Rectangular Callout 53"/>
          <p:cNvSpPr/>
          <p:nvPr/>
        </p:nvSpPr>
        <p:spPr>
          <a:xfrm>
            <a:off x="5962120" y="633428"/>
            <a:ext cx="2343680" cy="1102883"/>
          </a:xfrm>
          <a:prstGeom prst="wedgeRoundRectCallout">
            <a:avLst>
              <a:gd name="adj1" fmla="val -80275"/>
              <a:gd name="adj2" fmla="val 38933"/>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latin typeface="+mj-lt"/>
              </a:rPr>
              <a:t>FORCE (brakes / accelerator) is used to change the speed.</a:t>
            </a:r>
          </a:p>
        </p:txBody>
      </p:sp>
      <p:pic>
        <p:nvPicPr>
          <p:cNvPr id="56" name="Picture 55"/>
          <p:cNvPicPr>
            <a:picLocks noChangeAspect="1" noChangeArrowheads="1"/>
          </p:cNvPicPr>
          <p:nvPr/>
        </p:nvPicPr>
        <p:blipFill>
          <a:blip r:embed="rId9">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tretch>
            <a:fillRect/>
          </a:stretch>
        </p:blipFill>
        <p:spPr bwMode="auto">
          <a:xfrm>
            <a:off x="-38100" y="-95249"/>
            <a:ext cx="9220199" cy="556260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133600" y="4400550"/>
            <a:ext cx="6041920" cy="442264"/>
          </a:xfrm>
          <a:prstGeom prst="flowChartAlternateProcess">
            <a:avLst/>
          </a:prstGeom>
          <a:noFill/>
        </p:spPr>
        <p:txBody>
          <a:bodyPr wrap="square" rtlCol="0">
            <a:spAutoFit/>
          </a:bodyPr>
          <a:lstStyle>
            <a:defPPr>
              <a:defRPr lang="en-US"/>
            </a:defPPr>
            <a:lvl1pPr algn="ctr">
              <a:defRPr sz="2000" b="1">
                <a:solidFill>
                  <a:prstClr val="black"/>
                </a:solidFill>
                <a:effectLst>
                  <a:glow rad="101600">
                    <a:schemeClr val="bg1"/>
                  </a:glow>
                </a:effectLst>
                <a:latin typeface="+mj-lt"/>
              </a:defRPr>
            </a:lvl1pPr>
          </a:lstStyle>
          <a:p>
            <a:r>
              <a:rPr lang="en-US" dirty="0"/>
              <a:t>The player hits the ball to change the direction.</a:t>
            </a:r>
          </a:p>
        </p:txBody>
      </p:sp>
      <p:sp>
        <p:nvSpPr>
          <p:cNvPr id="58" name="Rounded Rectangular Callout 57"/>
          <p:cNvSpPr/>
          <p:nvPr/>
        </p:nvSpPr>
        <p:spPr>
          <a:xfrm>
            <a:off x="5925970" y="3028952"/>
            <a:ext cx="2456033" cy="989263"/>
          </a:xfrm>
          <a:prstGeom prst="wedgeRoundRectCallout">
            <a:avLst>
              <a:gd name="adj1" fmla="val -51030"/>
              <a:gd name="adj2" fmla="val -95386"/>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latin typeface="+mj-lt"/>
              </a:rPr>
              <a:t>FORCE (hit) is used to change the direction.</a:t>
            </a: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21380"/>
            <a:ext cx="9144000" cy="5186260"/>
          </a:xfrm>
          <a:prstGeom prst="rect">
            <a:avLst/>
          </a:prstGeom>
        </p:spPr>
      </p:pic>
      <p:sp>
        <p:nvSpPr>
          <p:cNvPr id="61" name="Rounded Rectangular Callout 60"/>
          <p:cNvSpPr/>
          <p:nvPr/>
        </p:nvSpPr>
        <p:spPr>
          <a:xfrm>
            <a:off x="4776168" y="1809751"/>
            <a:ext cx="2357792" cy="765312"/>
          </a:xfrm>
          <a:prstGeom prst="wedgeRoundRectCallout">
            <a:avLst>
              <a:gd name="adj1" fmla="val -48304"/>
              <a:gd name="adj2" fmla="val -108424"/>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latin typeface="+mj-lt"/>
              </a:rPr>
              <a:t>FORCE (</a:t>
            </a:r>
            <a:r>
              <a:rPr lang="en-US" b="1" dirty="0" err="1">
                <a:solidFill>
                  <a:prstClr val="black"/>
                </a:solidFill>
                <a:latin typeface="+mj-lt"/>
              </a:rPr>
              <a:t>mould</a:t>
            </a:r>
            <a:r>
              <a:rPr lang="en-US" b="1" dirty="0">
                <a:solidFill>
                  <a:prstClr val="black"/>
                </a:solidFill>
                <a:latin typeface="+mj-lt"/>
              </a:rPr>
              <a:t>) is used to change shape</a:t>
            </a:r>
          </a:p>
        </p:txBody>
      </p:sp>
      <p:sp>
        <p:nvSpPr>
          <p:cNvPr id="62" name="TextBox 61"/>
          <p:cNvSpPr txBox="1"/>
          <p:nvPr/>
        </p:nvSpPr>
        <p:spPr>
          <a:xfrm>
            <a:off x="2209800" y="4400550"/>
            <a:ext cx="4876800" cy="399740"/>
          </a:xfrm>
          <a:prstGeom prst="rect">
            <a:avLst/>
          </a:prstGeom>
          <a:noFill/>
        </p:spPr>
        <p:txBody>
          <a:bodyPr wrap="square" rtlCol="0">
            <a:spAutoFit/>
          </a:bodyPr>
          <a:lstStyle>
            <a:defPPr>
              <a:defRPr lang="en-US"/>
            </a:defPPr>
            <a:lvl1pPr algn="ctr">
              <a:defRPr sz="2000" b="1">
                <a:solidFill>
                  <a:prstClr val="black"/>
                </a:solidFill>
                <a:effectLst>
                  <a:glow rad="101600">
                    <a:schemeClr val="bg1"/>
                  </a:glow>
                </a:effectLst>
                <a:latin typeface="+mj-lt"/>
              </a:defRPr>
            </a:lvl1pPr>
          </a:lstStyle>
          <a:p>
            <a:r>
              <a:rPr lang="en-US" dirty="0"/>
              <a:t>The potter is molding the clay.</a:t>
            </a:r>
          </a:p>
        </p:txBody>
      </p:sp>
      <p:sp>
        <p:nvSpPr>
          <p:cNvPr id="64" name="TextBox 63"/>
          <p:cNvSpPr txBox="1"/>
          <p:nvPr/>
        </p:nvSpPr>
        <p:spPr>
          <a:xfrm>
            <a:off x="3649980" y="258331"/>
            <a:ext cx="1844040" cy="442264"/>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19050">
            <a:solidFill>
              <a:schemeClr val="tx1"/>
            </a:solidFill>
          </a:ln>
        </p:spPr>
        <p:style>
          <a:lnRef idx="1">
            <a:schemeClr val="accent2"/>
          </a:lnRef>
          <a:fillRef idx="3">
            <a:schemeClr val="accent2"/>
          </a:fillRef>
          <a:effectRef idx="2">
            <a:schemeClr val="accent2"/>
          </a:effectRef>
          <a:fontRef idx="minor">
            <a:schemeClr val="lt1"/>
          </a:fontRef>
        </p:style>
        <p:txBody>
          <a:bodyPr wrap="square" rtlCol="0" anchor="ctr">
            <a:spAutoFit/>
          </a:bodyPr>
          <a:lstStyle>
            <a:defPPr>
              <a:defRPr lang="en-US"/>
            </a:defPPr>
            <a:lvl1pPr algn="ctr">
              <a:defRPr sz="1600" b="1">
                <a:solidFill>
                  <a:srgbClr val="6600CC"/>
                </a:solidFill>
                <a:latin typeface="+mj-lt"/>
              </a:defRPr>
            </a:lvl1pPr>
          </a:lstStyle>
          <a:p>
            <a:r>
              <a:rPr lang="en-US" sz="2000" dirty="0" smtClean="0">
                <a:solidFill>
                  <a:schemeClr val="tx1"/>
                </a:solidFill>
              </a:rPr>
              <a:t>Effects of force  </a:t>
            </a:r>
            <a:endParaRPr lang="en-US" sz="2000" dirty="0">
              <a:solidFill>
                <a:schemeClr val="tx1"/>
              </a:solidFill>
            </a:endParaRPr>
          </a:p>
        </p:txBody>
      </p:sp>
      <p:sp>
        <p:nvSpPr>
          <p:cNvPr id="65" name="Rounded Rectangle 64"/>
          <p:cNvSpPr/>
          <p:nvPr/>
        </p:nvSpPr>
        <p:spPr>
          <a:xfrm>
            <a:off x="2758318" y="2367441"/>
            <a:ext cx="3627364" cy="408245"/>
          </a:xfrm>
          <a:prstGeom prst="roundRect">
            <a:avLst/>
          </a:prstGeom>
          <a:solidFill>
            <a:srgbClr val="FFFF00"/>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b="1" dirty="0" smtClean="0">
                <a:solidFill>
                  <a:schemeClr val="tx1"/>
                </a:solidFill>
                <a:latin typeface="+mj-lt"/>
              </a:rPr>
              <a:t>So the different effects of force are</a:t>
            </a:r>
            <a:endParaRPr lang="en-IN" b="1" dirty="0">
              <a:solidFill>
                <a:schemeClr val="tx1"/>
              </a:solidFill>
              <a:latin typeface="+mj-lt"/>
            </a:endParaRPr>
          </a:p>
        </p:txBody>
      </p:sp>
    </p:spTree>
    <p:extLst>
      <p:ext uri="{BB962C8B-B14F-4D97-AF65-F5344CB8AC3E}">
        <p14:creationId xmlns:p14="http://schemas.microsoft.com/office/powerpoint/2010/main" val="6172548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6"/>
                                        </p:tgtEl>
                                        <p:attrNameLst>
                                          <p:attrName>style.visibility</p:attrName>
                                        </p:attrNameLst>
                                      </p:cBhvr>
                                      <p:to>
                                        <p:strVal val="hidden"/>
                                      </p:to>
                                    </p:set>
                                  </p:childTnLst>
                                </p:cTn>
                              </p:par>
                              <p:par>
                                <p:cTn id="21" presetID="2" presetClass="entr" presetSubtype="2"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1+#ppt_w/2"/>
                                          </p:val>
                                        </p:tav>
                                        <p:tav tm="100000">
                                          <p:val>
                                            <p:strVal val="#ppt_x"/>
                                          </p:val>
                                        </p:tav>
                                      </p:tavLst>
                                    </p:anim>
                                    <p:anim calcmode="lin" valueType="num">
                                      <p:cBhvr additive="base">
                                        <p:cTn id="24"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p:cTn id="29" dur="500" fill="hold"/>
                                        <p:tgtEl>
                                          <p:spTgt spid="70"/>
                                        </p:tgtEl>
                                        <p:attrNameLst>
                                          <p:attrName>ppt_w</p:attrName>
                                        </p:attrNameLst>
                                      </p:cBhvr>
                                      <p:tavLst>
                                        <p:tav tm="0">
                                          <p:val>
                                            <p:fltVal val="0"/>
                                          </p:val>
                                        </p:tav>
                                        <p:tav tm="100000">
                                          <p:val>
                                            <p:strVal val="#ppt_w"/>
                                          </p:val>
                                        </p:tav>
                                      </p:tavLst>
                                    </p:anim>
                                    <p:anim calcmode="lin" valueType="num">
                                      <p:cBhvr>
                                        <p:cTn id="30" dur="500" fill="hold"/>
                                        <p:tgtEl>
                                          <p:spTgt spid="70"/>
                                        </p:tgtEl>
                                        <p:attrNameLst>
                                          <p:attrName>ppt_h</p:attrName>
                                        </p:attrNameLst>
                                      </p:cBhvr>
                                      <p:tavLst>
                                        <p:tav tm="0">
                                          <p:val>
                                            <p:fltVal val="0"/>
                                          </p:val>
                                        </p:tav>
                                        <p:tav tm="100000">
                                          <p:val>
                                            <p:strVal val="#ppt_h"/>
                                          </p:val>
                                        </p:tav>
                                      </p:tavLst>
                                    </p:anim>
                                    <p:animEffect transition="in" filter="fade">
                                      <p:cBhvr>
                                        <p:cTn id="31" dur="500"/>
                                        <p:tgtEl>
                                          <p:spTgt spid="7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par>
                          <p:cTn id="36" fill="hold">
                            <p:stCondLst>
                              <p:cond delay="1000"/>
                            </p:stCondLst>
                            <p:childTnLst>
                              <p:par>
                                <p:cTn id="37" presetID="26" presetClass="emph" presetSubtype="0" repeatCount="3000" fill="hold" grpId="1" nodeType="afterEffect">
                                  <p:stCondLst>
                                    <p:cond delay="0"/>
                                  </p:stCondLst>
                                  <p:childTnLst>
                                    <p:animEffect transition="out" filter="fade">
                                      <p:cBhvr>
                                        <p:cTn id="38" dur="500" tmFilter="0, 0; .2, .5; .8, .5; 1, 0"/>
                                        <p:tgtEl>
                                          <p:spTgt spid="71"/>
                                        </p:tgtEl>
                                      </p:cBhvr>
                                    </p:animEffect>
                                    <p:animScale>
                                      <p:cBhvr>
                                        <p:cTn id="39" dur="250" autoRev="1" fill="hold"/>
                                        <p:tgtEl>
                                          <p:spTgt spid="71"/>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3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70"/>
                                        </p:tgtEl>
                                        <p:attrNameLst>
                                          <p:attrName>style.visibility</p:attrName>
                                        </p:attrNameLst>
                                      </p:cBhvr>
                                      <p:to>
                                        <p:strVal val="hidden"/>
                                      </p:to>
                                    </p:set>
                                  </p:childTnLst>
                                </p:cTn>
                              </p:par>
                              <p:par>
                                <p:cTn id="46" presetID="1" presetClass="exit" presetSubtype="0" fill="hold" grpId="2" nodeType="withEffect">
                                  <p:stCondLst>
                                    <p:cond delay="0"/>
                                  </p:stCondLst>
                                  <p:childTnLst>
                                    <p:set>
                                      <p:cBhvr>
                                        <p:cTn id="47" dur="1" fill="hold">
                                          <p:stCondLst>
                                            <p:cond delay="0"/>
                                          </p:stCondLst>
                                        </p:cTn>
                                        <p:tgtEl>
                                          <p:spTgt spid="7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1000"/>
                                        <p:tgtEl>
                                          <p:spTgt spid="64"/>
                                        </p:tgtEl>
                                      </p:cBhvr>
                                    </p:animEffect>
                                    <p:anim calcmode="lin" valueType="num">
                                      <p:cBhvr>
                                        <p:cTn id="53" dur="1000" fill="hold"/>
                                        <p:tgtEl>
                                          <p:spTgt spid="64"/>
                                        </p:tgtEl>
                                        <p:attrNameLst>
                                          <p:attrName>ppt_x</p:attrName>
                                        </p:attrNameLst>
                                      </p:cBhvr>
                                      <p:tavLst>
                                        <p:tav tm="0">
                                          <p:val>
                                            <p:strVal val="#ppt_x"/>
                                          </p:val>
                                        </p:tav>
                                        <p:tav tm="100000">
                                          <p:val>
                                            <p:strVal val="#ppt_x"/>
                                          </p:val>
                                        </p:tav>
                                      </p:tavLst>
                                    </p:anim>
                                    <p:anim calcmode="lin" valueType="num">
                                      <p:cBhvr>
                                        <p:cTn id="5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wipe(left)">
                                      <p:cBhvr>
                                        <p:cTn id="59" dur="500"/>
                                        <p:tgtEl>
                                          <p:spTgt spid="4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500"/>
                                        <p:tgtEl>
                                          <p:spTgt spid="44"/>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left)">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xit" presetSubtype="8" fill="hold" nodeType="clickEffect">
                                  <p:stCondLst>
                                    <p:cond delay="0"/>
                                  </p:stCondLst>
                                  <p:childTnLst>
                                    <p:animEffect transition="out" filter="wipe(left)">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45"/>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46"/>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47"/>
                                        </p:tgtEl>
                                        <p:attrNameLst>
                                          <p:attrName>style.visibility</p:attrName>
                                        </p:attrNameLst>
                                      </p:cBhvr>
                                      <p:to>
                                        <p:strVal val="hidden"/>
                                      </p:to>
                                    </p:set>
                                  </p:childTnLst>
                                </p:cTn>
                              </p:par>
                              <p:par>
                                <p:cTn id="84" presetID="22" presetClass="entr" presetSubtype="8"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wipe(left)">
                                      <p:cBhvr>
                                        <p:cTn id="86" dur="500"/>
                                        <p:tgtEl>
                                          <p:spTgt spid="5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left)">
                                      <p:cBhvr>
                                        <p:cTn id="91" dur="500"/>
                                        <p:tgtEl>
                                          <p:spTgt spid="48"/>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left)">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50"/>
                                        </p:tgtEl>
                                        <p:attrNameLst>
                                          <p:attrName>style.visibility</p:attrName>
                                        </p:attrNameLst>
                                      </p:cBhvr>
                                      <p:to>
                                        <p:strVal val="hidden"/>
                                      </p:to>
                                    </p:set>
                                  </p:childTnLst>
                                </p:cTn>
                              </p:par>
                              <p:par>
                                <p:cTn id="103" presetID="22" presetClass="exit" presetSubtype="8" fill="hold" nodeType="withEffect">
                                  <p:stCondLst>
                                    <p:cond delay="0"/>
                                  </p:stCondLst>
                                  <p:childTnLst>
                                    <p:animEffect transition="out" filter="wipe(left)">
                                      <p:cBhvr>
                                        <p:cTn id="104" dur="500"/>
                                        <p:tgtEl>
                                          <p:spTgt spid="48"/>
                                        </p:tgtEl>
                                      </p:cBhvr>
                                    </p:animEffect>
                                    <p:set>
                                      <p:cBhvr>
                                        <p:cTn id="105" dur="1" fill="hold">
                                          <p:stCondLst>
                                            <p:cond delay="499"/>
                                          </p:stCondLst>
                                        </p:cTn>
                                        <p:tgtEl>
                                          <p:spTgt spid="48"/>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49"/>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51"/>
                                        </p:tgtEl>
                                        <p:attrNameLst>
                                          <p:attrName>style.visibility</p:attrName>
                                        </p:attrNameLst>
                                      </p:cBhvr>
                                      <p:to>
                                        <p:strVal val="hidden"/>
                                      </p:to>
                                    </p:set>
                                  </p:childTnLst>
                                </p:cTn>
                              </p:par>
                              <p:par>
                                <p:cTn id="110" presetID="22" presetClass="entr" presetSubtype="8" fill="hold" grpId="0" nodeType="with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left)">
                                      <p:cBhvr>
                                        <p:cTn id="112" dur="500"/>
                                        <p:tgtEl>
                                          <p:spTgt spid="5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wipe(left)">
                                      <p:cBhvr>
                                        <p:cTn id="117" dur="500"/>
                                        <p:tgtEl>
                                          <p:spTgt spid="52"/>
                                        </p:tgtEl>
                                      </p:cBhvr>
                                    </p:animEffect>
                                  </p:childTnLst>
                                </p:cTn>
                              </p:par>
                            </p:childTnLst>
                          </p:cTn>
                        </p:par>
                        <p:par>
                          <p:cTn id="118" fill="hold">
                            <p:stCondLst>
                              <p:cond delay="500"/>
                            </p:stCondLst>
                            <p:childTnLst>
                              <p:par>
                                <p:cTn id="119" presetID="22" presetClass="entr" presetSubtype="8" fill="hold" grpId="0" nodeType="afterEffect">
                                  <p:stCondLst>
                                    <p:cond delay="0"/>
                                  </p:stCondLst>
                                  <p:childTnLst>
                                    <p:set>
                                      <p:cBhvr>
                                        <p:cTn id="120" dur="1" fill="hold">
                                          <p:stCondLst>
                                            <p:cond delay="0"/>
                                          </p:stCondLst>
                                        </p:cTn>
                                        <p:tgtEl>
                                          <p:spTgt spid="53"/>
                                        </p:tgtEl>
                                        <p:attrNameLst>
                                          <p:attrName>style.visibility</p:attrName>
                                        </p:attrNameLst>
                                      </p:cBhvr>
                                      <p:to>
                                        <p:strVal val="visible"/>
                                      </p:to>
                                    </p:set>
                                    <p:animEffect transition="in" filter="wipe(left)">
                                      <p:cBhvr>
                                        <p:cTn id="121" dur="500"/>
                                        <p:tgtEl>
                                          <p:spTgt spid="53"/>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5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2" presetClass="exit" presetSubtype="8" fill="hold" nodeType="clickEffect">
                                  <p:stCondLst>
                                    <p:cond delay="0"/>
                                  </p:stCondLst>
                                  <p:childTnLst>
                                    <p:animEffect transition="out" filter="wipe(left)">
                                      <p:cBhvr>
                                        <p:cTn id="129" dur="500"/>
                                        <p:tgtEl>
                                          <p:spTgt spid="52"/>
                                        </p:tgtEl>
                                      </p:cBhvr>
                                    </p:animEffect>
                                    <p:set>
                                      <p:cBhvr>
                                        <p:cTn id="130" dur="1" fill="hold">
                                          <p:stCondLst>
                                            <p:cond delay="499"/>
                                          </p:stCondLst>
                                        </p:cTn>
                                        <p:tgtEl>
                                          <p:spTgt spid="5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53"/>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54"/>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55"/>
                                        </p:tgtEl>
                                        <p:attrNameLst>
                                          <p:attrName>style.visibility</p:attrName>
                                        </p:attrNameLst>
                                      </p:cBhvr>
                                      <p:to>
                                        <p:strVal val="hidden"/>
                                      </p:to>
                                    </p:set>
                                  </p:childTnLst>
                                </p:cTn>
                              </p:par>
                              <p:par>
                                <p:cTn id="137" presetID="22" presetClass="entr" presetSubtype="8"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left)">
                                      <p:cBhvr>
                                        <p:cTn id="139" dur="500"/>
                                        <p:tgtEl>
                                          <p:spTgt spid="59"/>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6"/>
                                        </p:tgtEl>
                                        <p:attrNameLst>
                                          <p:attrName>style.visibility</p:attrName>
                                        </p:attrNameLst>
                                      </p:cBhvr>
                                      <p:to>
                                        <p:strVal val="visible"/>
                                      </p:to>
                                    </p:set>
                                    <p:animEffect transition="in" filter="wipe(left)">
                                      <p:cBhvr>
                                        <p:cTn id="144" dur="500"/>
                                        <p:tgtEl>
                                          <p:spTgt spid="56"/>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57"/>
                                        </p:tgtEl>
                                        <p:attrNameLst>
                                          <p:attrName>style.visibility</p:attrName>
                                        </p:attrNameLst>
                                      </p:cBhvr>
                                      <p:to>
                                        <p:strVal val="visible"/>
                                      </p:to>
                                    </p:set>
                                    <p:animEffect transition="in" filter="wipe(left)">
                                      <p:cBhvr>
                                        <p:cTn id="148" dur="500"/>
                                        <p:tgtEl>
                                          <p:spTgt spid="57"/>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5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58"/>
                                        </p:tgtEl>
                                        <p:attrNameLst>
                                          <p:attrName>style.visibility</p:attrName>
                                        </p:attrNameLst>
                                      </p:cBhvr>
                                      <p:to>
                                        <p:strVal val="hidden"/>
                                      </p:to>
                                    </p:set>
                                  </p:childTnLst>
                                </p:cTn>
                              </p:par>
                              <p:par>
                                <p:cTn id="159" presetID="22" presetClass="exit" presetSubtype="8" fill="hold" nodeType="withEffect">
                                  <p:stCondLst>
                                    <p:cond delay="0"/>
                                  </p:stCondLst>
                                  <p:childTnLst>
                                    <p:animEffect transition="out" filter="wipe(left)">
                                      <p:cBhvr>
                                        <p:cTn id="160" dur="500"/>
                                        <p:tgtEl>
                                          <p:spTgt spid="56"/>
                                        </p:tgtEl>
                                      </p:cBhvr>
                                    </p:animEffect>
                                    <p:set>
                                      <p:cBhvr>
                                        <p:cTn id="161" dur="1" fill="hold">
                                          <p:stCondLst>
                                            <p:cond delay="499"/>
                                          </p:stCondLst>
                                        </p:cTn>
                                        <p:tgtEl>
                                          <p:spTgt spid="56"/>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59"/>
                                        </p:tgtEl>
                                        <p:attrNameLst>
                                          <p:attrName>style.visibility</p:attrName>
                                        </p:attrNameLst>
                                      </p:cBhvr>
                                      <p:to>
                                        <p:strVal val="hidden"/>
                                      </p:to>
                                    </p:set>
                                  </p:childTnLst>
                                </p:cTn>
                              </p:par>
                              <p:par>
                                <p:cTn id="164" presetID="22" presetClass="entr" presetSubtype="8" fill="hold" grpId="0"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wipe(left)">
                                      <p:cBhvr>
                                        <p:cTn id="166" dur="500"/>
                                        <p:tgtEl>
                                          <p:spTgt spid="6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nodeType="click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wipe(left)">
                                      <p:cBhvr>
                                        <p:cTn id="171" dur="500"/>
                                        <p:tgtEl>
                                          <p:spTgt spid="60"/>
                                        </p:tgtEl>
                                      </p:cBhvr>
                                    </p:animEffect>
                                  </p:childTnLst>
                                </p:cTn>
                              </p:par>
                            </p:childTnLst>
                          </p:cTn>
                        </p:par>
                        <p:par>
                          <p:cTn id="172" fill="hold">
                            <p:stCondLst>
                              <p:cond delay="500"/>
                            </p:stCondLst>
                            <p:childTnLst>
                              <p:par>
                                <p:cTn id="173" presetID="22" presetClass="entr" presetSubtype="8" fill="hold" grpId="0" nodeType="afterEffect">
                                  <p:stCondLst>
                                    <p:cond delay="0"/>
                                  </p:stCondLst>
                                  <p:childTnLst>
                                    <p:set>
                                      <p:cBhvr>
                                        <p:cTn id="174" dur="1" fill="hold">
                                          <p:stCondLst>
                                            <p:cond delay="0"/>
                                          </p:stCondLst>
                                        </p:cTn>
                                        <p:tgtEl>
                                          <p:spTgt spid="62"/>
                                        </p:tgtEl>
                                        <p:attrNameLst>
                                          <p:attrName>style.visibility</p:attrName>
                                        </p:attrNameLst>
                                      </p:cBhvr>
                                      <p:to>
                                        <p:strVal val="visible"/>
                                      </p:to>
                                    </p:set>
                                    <p:animEffect transition="in" filter="wipe(left)">
                                      <p:cBhvr>
                                        <p:cTn id="175" dur="500"/>
                                        <p:tgtEl>
                                          <p:spTgt spid="62"/>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61"/>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22" presetClass="exit" presetSubtype="8" fill="hold" nodeType="clickEffect">
                                  <p:stCondLst>
                                    <p:cond delay="0"/>
                                  </p:stCondLst>
                                  <p:childTnLst>
                                    <p:animEffect transition="out" filter="wipe(left)">
                                      <p:cBhvr>
                                        <p:cTn id="183" dur="500"/>
                                        <p:tgtEl>
                                          <p:spTgt spid="60"/>
                                        </p:tgtEl>
                                      </p:cBhvr>
                                    </p:animEffect>
                                    <p:set>
                                      <p:cBhvr>
                                        <p:cTn id="184" dur="1" fill="hold">
                                          <p:stCondLst>
                                            <p:cond delay="499"/>
                                          </p:stCondLst>
                                        </p:cTn>
                                        <p:tgtEl>
                                          <p:spTgt spid="60"/>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62"/>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61"/>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63"/>
                                        </p:tgtEl>
                                        <p:attrNameLst>
                                          <p:attrName>style.visibility</p:attrName>
                                        </p:attrNameLst>
                                      </p:cBhvr>
                                      <p:to>
                                        <p:strVal val="hidden"/>
                                      </p:to>
                                    </p:set>
                                  </p:childTnLst>
                                </p:cTn>
                              </p:par>
                            </p:childTnLst>
                          </p:cTn>
                        </p:par>
                        <p:par>
                          <p:cTn id="191" fill="hold">
                            <p:stCondLst>
                              <p:cond delay="500"/>
                            </p:stCondLst>
                            <p:childTnLst>
                              <p:par>
                                <p:cTn id="192" presetID="16" presetClass="entr" presetSubtype="37" fill="hold" grpId="0" nodeType="afterEffect">
                                  <p:stCondLst>
                                    <p:cond delay="0"/>
                                  </p:stCondLst>
                                  <p:childTnLst>
                                    <p:set>
                                      <p:cBhvr>
                                        <p:cTn id="193" dur="1" fill="hold">
                                          <p:stCondLst>
                                            <p:cond delay="0"/>
                                          </p:stCondLst>
                                        </p:cTn>
                                        <p:tgtEl>
                                          <p:spTgt spid="65"/>
                                        </p:tgtEl>
                                        <p:attrNameLst>
                                          <p:attrName>style.visibility</p:attrName>
                                        </p:attrNameLst>
                                      </p:cBhvr>
                                      <p:to>
                                        <p:strVal val="visible"/>
                                      </p:to>
                                    </p:set>
                                    <p:animEffect transition="in" filter="barn(outVertical)">
                                      <p:cBhvr>
                                        <p:cTn id="19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71" grpId="0"/>
      <p:bldP spid="71" grpId="1"/>
      <p:bldP spid="71" grpId="2"/>
      <p:bldP spid="46" grpId="0" animBg="1"/>
      <p:bldP spid="46" grpId="1" animBg="1"/>
      <p:bldP spid="51" grpId="0" animBg="1"/>
      <p:bldP spid="51" grpId="1" animBg="1"/>
      <p:bldP spid="55" grpId="0" animBg="1"/>
      <p:bldP spid="55" grpId="1" animBg="1"/>
      <p:bldP spid="59" grpId="0" animBg="1"/>
      <p:bldP spid="59" grpId="1" animBg="1"/>
      <p:bldP spid="63" grpId="0" animBg="1"/>
      <p:bldP spid="63" grpId="1" animBg="1"/>
      <p:bldP spid="45" grpId="0"/>
      <p:bldP spid="45" grpId="1"/>
      <p:bldP spid="47" grpId="0" animBg="1"/>
      <p:bldP spid="47" grpId="1" animBg="1"/>
      <p:bldP spid="49" grpId="0"/>
      <p:bldP spid="49" grpId="1"/>
      <p:bldP spid="50" grpId="0" animBg="1"/>
      <p:bldP spid="50" grpId="1" animBg="1"/>
      <p:bldP spid="53" grpId="0"/>
      <p:bldP spid="53" grpId="1"/>
      <p:bldP spid="54" grpId="0" animBg="1"/>
      <p:bldP spid="54" grpId="1" animBg="1"/>
      <p:bldP spid="57" grpId="0" animBg="1"/>
      <p:bldP spid="57" grpId="1" animBg="1"/>
      <p:bldP spid="58" grpId="0" animBg="1"/>
      <p:bldP spid="58" grpId="1" animBg="1"/>
      <p:bldP spid="61" grpId="0" animBg="1"/>
      <p:bldP spid="61" grpId="1" animBg="1"/>
      <p:bldP spid="62" grpId="0"/>
      <p:bldP spid="62" grpId="1"/>
      <p:bldP spid="64" grpId="0" animBg="1"/>
      <p:bldP spid="6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88552" y="215021"/>
            <a:ext cx="7355248" cy="1231313"/>
            <a:chOff x="188552" y="215021"/>
            <a:chExt cx="7355248" cy="1231313"/>
          </a:xfrm>
        </p:grpSpPr>
        <p:sp>
          <p:nvSpPr>
            <p:cNvPr id="5" name="Rounded Rectangle 4"/>
            <p:cNvSpPr/>
            <p:nvPr/>
          </p:nvSpPr>
          <p:spPr>
            <a:xfrm>
              <a:off x="667090" y="303334"/>
              <a:ext cx="6876710" cy="990600"/>
            </a:xfrm>
            <a:prstGeom prst="roundRect">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552" y="215021"/>
              <a:ext cx="879363" cy="1231313"/>
            </a:xfrm>
            <a:prstGeom prst="rect">
              <a:avLst/>
            </a:prstGeom>
          </p:spPr>
        </p:pic>
        <p:sp>
          <p:nvSpPr>
            <p:cNvPr id="9" name="TextBox 8"/>
            <p:cNvSpPr txBox="1"/>
            <p:nvPr/>
          </p:nvSpPr>
          <p:spPr>
            <a:xfrm>
              <a:off x="1085850" y="388203"/>
              <a:ext cx="6324600" cy="830997"/>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 truck of mass m is moved under a force F. If the truck is then loaded with an object equal to the mass of the truck and the driving force is halved, then how does an acceleration change?</a:t>
              </a:r>
              <a:endParaRPr lang="en-IN" sz="1600" b="1" dirty="0"/>
            </a:p>
          </p:txBody>
        </p:sp>
      </p:grpSp>
      <p:sp>
        <p:nvSpPr>
          <p:cNvPr id="10" name="TextBox 9"/>
          <p:cNvSpPr txBox="1"/>
          <p:nvPr/>
        </p:nvSpPr>
        <p:spPr>
          <a:xfrm>
            <a:off x="213952" y="1524000"/>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85850" y="1616318"/>
            <a:ext cx="1581150" cy="338554"/>
          </a:xfrm>
          <a:prstGeom prst="rect">
            <a:avLst/>
          </a:prstGeom>
          <a:noFill/>
        </p:spPr>
        <p:txBody>
          <a:bodyPr wrap="square" rtlCol="0">
            <a:spAutoFit/>
          </a:bodyPr>
          <a:lstStyle/>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In first case :</a:t>
            </a:r>
            <a:endParaRPr lang="en-IN" sz="1600" b="1" dirty="0"/>
          </a:p>
        </p:txBody>
      </p:sp>
      <p:sp>
        <p:nvSpPr>
          <p:cNvPr id="13" name="TextBox 12"/>
          <p:cNvSpPr txBox="1"/>
          <p:nvPr/>
        </p:nvSpPr>
        <p:spPr>
          <a:xfrm>
            <a:off x="2533650" y="1616318"/>
            <a:ext cx="640373" cy="338554"/>
          </a:xfrm>
          <a:prstGeom prst="rect">
            <a:avLst/>
          </a:prstGeom>
          <a:noFill/>
        </p:spPr>
        <p:txBody>
          <a:bodyPr wrap="square" rtlCol="0">
            <a:spAutoFit/>
          </a:bodyPr>
          <a:lstStyle/>
          <a:p>
            <a:pPr marL="290513" indent="-290513"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	=</a:t>
            </a:r>
            <a:endParaRPr lang="en-IN" sz="1600" b="1" dirty="0"/>
          </a:p>
        </p:txBody>
      </p:sp>
      <p:grpSp>
        <p:nvGrpSpPr>
          <p:cNvPr id="6" name="Group 5"/>
          <p:cNvGrpSpPr/>
          <p:nvPr/>
        </p:nvGrpSpPr>
        <p:grpSpPr>
          <a:xfrm>
            <a:off x="3143130" y="1466846"/>
            <a:ext cx="361475" cy="697520"/>
            <a:chOff x="3125546" y="1405302"/>
            <a:chExt cx="361475" cy="697520"/>
          </a:xfrm>
        </p:grpSpPr>
        <p:sp>
          <p:nvSpPr>
            <p:cNvPr id="14" name="TextBox 13"/>
            <p:cNvSpPr txBox="1"/>
            <p:nvPr/>
          </p:nvSpPr>
          <p:spPr>
            <a:xfrm>
              <a:off x="3125546" y="1405302"/>
              <a:ext cx="361475"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a:t>
              </a:r>
              <a:endParaRPr lang="en-IN" sz="1600" b="1" dirty="0"/>
            </a:p>
          </p:txBody>
        </p:sp>
        <p:sp>
          <p:nvSpPr>
            <p:cNvPr id="15" name="TextBox 14"/>
            <p:cNvSpPr txBox="1"/>
            <p:nvPr/>
          </p:nvSpPr>
          <p:spPr>
            <a:xfrm>
              <a:off x="3125546" y="1764268"/>
              <a:ext cx="361475"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endParaRPr lang="en-IN" sz="1600" b="1" dirty="0"/>
            </a:p>
          </p:txBody>
        </p:sp>
        <p:cxnSp>
          <p:nvCxnSpPr>
            <p:cNvPr id="3" name="Straight Connector 2"/>
            <p:cNvCxnSpPr/>
            <p:nvPr/>
          </p:nvCxnSpPr>
          <p:spPr>
            <a:xfrm flipV="1">
              <a:off x="3164623" y="1743856"/>
              <a:ext cx="2833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084384" y="2404702"/>
            <a:ext cx="1581150" cy="338554"/>
          </a:xfrm>
          <a:prstGeom prst="rect">
            <a:avLst/>
          </a:prstGeom>
          <a:noFill/>
        </p:spPr>
        <p:txBody>
          <a:bodyPr wrap="square" rtlCol="0">
            <a:spAutoFit/>
          </a:bodyPr>
          <a:lstStyle/>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In first case :</a:t>
            </a:r>
            <a:endParaRPr lang="en-IN" sz="1600" b="1" dirty="0"/>
          </a:p>
        </p:txBody>
      </p:sp>
      <p:sp>
        <p:nvSpPr>
          <p:cNvPr id="17" name="TextBox 16"/>
          <p:cNvSpPr txBox="1"/>
          <p:nvPr/>
        </p:nvSpPr>
        <p:spPr>
          <a:xfrm>
            <a:off x="2532184" y="2404702"/>
            <a:ext cx="640373" cy="338554"/>
          </a:xfrm>
          <a:prstGeom prst="rect">
            <a:avLst/>
          </a:prstGeom>
          <a:noFill/>
        </p:spPr>
        <p:txBody>
          <a:bodyPr wrap="square" rtlCol="0">
            <a:spAutoFit/>
          </a:bodyPr>
          <a:lstStyle/>
          <a:p>
            <a:pPr marL="290513" indent="-290513"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	=</a:t>
            </a:r>
            <a:endParaRPr lang="en-IN" sz="1600" b="1" dirty="0"/>
          </a:p>
        </p:txBody>
      </p:sp>
      <p:grpSp>
        <p:nvGrpSpPr>
          <p:cNvPr id="18" name="Group 17"/>
          <p:cNvGrpSpPr/>
          <p:nvPr/>
        </p:nvGrpSpPr>
        <p:grpSpPr>
          <a:xfrm>
            <a:off x="3099656" y="2267930"/>
            <a:ext cx="850044" cy="653070"/>
            <a:chOff x="3083538" y="1418002"/>
            <a:chExt cx="850044" cy="653070"/>
          </a:xfrm>
        </p:grpSpPr>
        <p:sp>
          <p:nvSpPr>
            <p:cNvPr id="19" name="TextBox 18"/>
            <p:cNvSpPr txBox="1"/>
            <p:nvPr/>
          </p:nvSpPr>
          <p:spPr>
            <a:xfrm>
              <a:off x="3245596" y="1418002"/>
              <a:ext cx="529236"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F/2 </a:t>
              </a:r>
              <a:endParaRPr lang="en-IN" sz="1600" b="1" dirty="0"/>
            </a:p>
          </p:txBody>
        </p:sp>
        <p:sp>
          <p:nvSpPr>
            <p:cNvPr id="20" name="TextBox 19"/>
            <p:cNvSpPr txBox="1"/>
            <p:nvPr/>
          </p:nvSpPr>
          <p:spPr>
            <a:xfrm>
              <a:off x="3083538" y="1732518"/>
              <a:ext cx="850044"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 + m</a:t>
              </a:r>
              <a:endParaRPr lang="en-IN" sz="1600" b="1" dirty="0"/>
            </a:p>
          </p:txBody>
        </p:sp>
        <p:cxnSp>
          <p:nvCxnSpPr>
            <p:cNvPr id="21" name="Straight Connector 20"/>
            <p:cNvCxnSpPr/>
            <p:nvPr/>
          </p:nvCxnSpPr>
          <p:spPr>
            <a:xfrm>
              <a:off x="3164623" y="1743856"/>
              <a:ext cx="70545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2522220" y="3061292"/>
            <a:ext cx="640373" cy="338554"/>
          </a:xfrm>
          <a:prstGeom prst="rect">
            <a:avLst/>
          </a:prstGeom>
          <a:noFill/>
        </p:spPr>
        <p:txBody>
          <a:bodyPr wrap="square" rtlCol="0">
            <a:spAutoFit/>
          </a:bodyPr>
          <a:lstStyle/>
          <a:p>
            <a:pPr marL="290513" indent="-290513"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	=</a:t>
            </a:r>
            <a:endParaRPr lang="en-IN" sz="1600" b="1" dirty="0"/>
          </a:p>
        </p:txBody>
      </p:sp>
      <p:grpSp>
        <p:nvGrpSpPr>
          <p:cNvPr id="23" name="Group 22"/>
          <p:cNvGrpSpPr/>
          <p:nvPr/>
        </p:nvGrpSpPr>
        <p:grpSpPr>
          <a:xfrm>
            <a:off x="3131820" y="2901660"/>
            <a:ext cx="297935" cy="653070"/>
            <a:chOff x="3359593" y="1418002"/>
            <a:chExt cx="297935" cy="653070"/>
          </a:xfrm>
        </p:grpSpPr>
        <p:sp>
          <p:nvSpPr>
            <p:cNvPr id="24" name="TextBox 23"/>
            <p:cNvSpPr txBox="1"/>
            <p:nvPr/>
          </p:nvSpPr>
          <p:spPr>
            <a:xfrm>
              <a:off x="3374423" y="1418002"/>
              <a:ext cx="271582"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a:t>
              </a:r>
              <a:endParaRPr lang="en-IN" sz="1600" b="1" dirty="0"/>
            </a:p>
          </p:txBody>
        </p:sp>
        <p:sp>
          <p:nvSpPr>
            <p:cNvPr id="25" name="TextBox 24"/>
            <p:cNvSpPr txBox="1"/>
            <p:nvPr/>
          </p:nvSpPr>
          <p:spPr>
            <a:xfrm>
              <a:off x="3359593" y="1732518"/>
              <a:ext cx="297935"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4</a:t>
              </a:r>
              <a:endParaRPr lang="en-IN" sz="1600" b="1" dirty="0"/>
            </a:p>
          </p:txBody>
        </p:sp>
        <p:cxnSp>
          <p:nvCxnSpPr>
            <p:cNvPr id="26" name="Straight Connector 25"/>
            <p:cNvCxnSpPr/>
            <p:nvPr/>
          </p:nvCxnSpPr>
          <p:spPr>
            <a:xfrm>
              <a:off x="3415179" y="1743856"/>
              <a:ext cx="20434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3368041" y="3007952"/>
            <a:ext cx="213360" cy="338554"/>
          </a:xfrm>
          <a:prstGeom prst="rect">
            <a:avLst/>
          </a:prstGeom>
          <a:noFill/>
        </p:spPr>
        <p:txBody>
          <a:bodyPr wrap="square" rtlCol="0">
            <a:spAutoFit/>
          </a:bodyPr>
          <a:lstStyle/>
          <a:p>
            <a:pPr marL="290513" indent="-290513"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grpSp>
        <p:nvGrpSpPr>
          <p:cNvPr id="28" name="Group 27"/>
          <p:cNvGrpSpPr/>
          <p:nvPr/>
        </p:nvGrpSpPr>
        <p:grpSpPr>
          <a:xfrm>
            <a:off x="3535680" y="2901660"/>
            <a:ext cx="297935" cy="653070"/>
            <a:chOff x="3359593" y="1418002"/>
            <a:chExt cx="297935" cy="653070"/>
          </a:xfrm>
        </p:grpSpPr>
        <p:sp>
          <p:nvSpPr>
            <p:cNvPr id="29" name="TextBox 28"/>
            <p:cNvSpPr txBox="1"/>
            <p:nvPr/>
          </p:nvSpPr>
          <p:spPr>
            <a:xfrm>
              <a:off x="3374423" y="1418002"/>
              <a:ext cx="271582"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a:t>
              </a:r>
              <a:endParaRPr lang="en-IN" sz="1600" b="1" dirty="0"/>
            </a:p>
          </p:txBody>
        </p:sp>
        <p:sp>
          <p:nvSpPr>
            <p:cNvPr id="30" name="TextBox 29"/>
            <p:cNvSpPr txBox="1"/>
            <p:nvPr/>
          </p:nvSpPr>
          <p:spPr>
            <a:xfrm>
              <a:off x="3359593" y="1732518"/>
              <a:ext cx="297935"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endParaRPr lang="en-IN" sz="1600" b="1" dirty="0"/>
            </a:p>
          </p:txBody>
        </p:sp>
        <p:cxnSp>
          <p:nvCxnSpPr>
            <p:cNvPr id="31" name="Straight Connector 30"/>
            <p:cNvCxnSpPr/>
            <p:nvPr/>
          </p:nvCxnSpPr>
          <p:spPr>
            <a:xfrm>
              <a:off x="3415179" y="1743856"/>
              <a:ext cx="20434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2781446" y="3686132"/>
            <a:ext cx="320187" cy="338554"/>
          </a:xfrm>
          <a:prstGeom prst="rect">
            <a:avLst/>
          </a:prstGeom>
          <a:noFill/>
        </p:spPr>
        <p:txBody>
          <a:bodyPr wrap="square" rtlCol="0">
            <a:spAutoFit/>
          </a:bodyPr>
          <a:lstStyle/>
          <a:p>
            <a:pPr marL="290513" indent="-290513" algn="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grpSp>
        <p:nvGrpSpPr>
          <p:cNvPr id="33" name="Group 32"/>
          <p:cNvGrpSpPr/>
          <p:nvPr/>
        </p:nvGrpSpPr>
        <p:grpSpPr>
          <a:xfrm>
            <a:off x="3124200" y="3526500"/>
            <a:ext cx="502920" cy="653070"/>
            <a:chOff x="3359593" y="1418002"/>
            <a:chExt cx="502920" cy="653070"/>
          </a:xfrm>
        </p:grpSpPr>
        <p:sp>
          <p:nvSpPr>
            <p:cNvPr id="34" name="TextBox 33"/>
            <p:cNvSpPr txBox="1"/>
            <p:nvPr/>
          </p:nvSpPr>
          <p:spPr>
            <a:xfrm>
              <a:off x="3374423" y="1418002"/>
              <a:ext cx="271582"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a:t>
              </a:r>
              <a:endParaRPr lang="en-IN" sz="1600" b="1" dirty="0"/>
            </a:p>
          </p:txBody>
        </p:sp>
        <p:sp>
          <p:nvSpPr>
            <p:cNvPr id="35" name="TextBox 34"/>
            <p:cNvSpPr txBox="1"/>
            <p:nvPr/>
          </p:nvSpPr>
          <p:spPr>
            <a:xfrm>
              <a:off x="3359593" y="1732518"/>
              <a:ext cx="297935"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4</a:t>
              </a:r>
              <a:endParaRPr lang="en-IN" sz="1600" b="1" dirty="0"/>
            </a:p>
          </p:txBody>
        </p:sp>
        <p:cxnSp>
          <p:nvCxnSpPr>
            <p:cNvPr id="36" name="Straight Connector 35"/>
            <p:cNvCxnSpPr/>
            <p:nvPr/>
          </p:nvCxnSpPr>
          <p:spPr>
            <a:xfrm>
              <a:off x="3417671" y="1743856"/>
              <a:ext cx="1688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564578" y="1575772"/>
              <a:ext cx="297935" cy="338554"/>
            </a:xfrm>
            <a:prstGeom prst="rect">
              <a:avLst/>
            </a:prstGeom>
            <a:noFill/>
          </p:spPr>
          <p:txBody>
            <a:bodyPr wrap="square" rtlCol="0">
              <a:spAutoFit/>
            </a:bodyPr>
            <a:lstStyle/>
            <a:p>
              <a:pPr marL="290513" indent="-290513"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sz="1600" b="1" dirty="0"/>
            </a:p>
          </p:txBody>
        </p:sp>
      </p:grpSp>
    </p:spTree>
    <p:extLst>
      <p:ext uri="{BB962C8B-B14F-4D97-AF65-F5344CB8AC3E}">
        <p14:creationId xmlns:p14="http://schemas.microsoft.com/office/powerpoint/2010/main" val="138238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6" grpId="0"/>
      <p:bldP spid="17" grpId="0"/>
      <p:bldP spid="22" grpId="0"/>
      <p:bldP spid="27"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VIII) Physics\New work\03 -Force and Pressure\Raw\WDF_1200598.png"/>
          <p:cNvPicPr>
            <a:picLocks noChangeAspect="1" noChangeArrowheads="1"/>
          </p:cNvPicPr>
          <p:nvPr/>
        </p:nvPicPr>
        <p:blipFill>
          <a:blip r:embed="rId2" cstate="email">
            <a:lum bright="70000" contrast="-70000"/>
            <a:extLst>
              <a:ext uri="{BEBA8EAE-BF5A-486C-A8C5-ECC9F3942E4B}">
                <a14:imgProps xmlns:a14="http://schemas.microsoft.com/office/drawing/2010/main">
                  <a14:imgLayer r:embed="rId3">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 y="209550"/>
            <a:ext cx="4904294" cy="369332"/>
          </a:xfrm>
          <a:prstGeom prst="rect">
            <a:avLst/>
          </a:prstGeom>
          <a:noFill/>
        </p:spPr>
        <p:txBody>
          <a:bodyPr wrap="square" rtlCol="0">
            <a:spAutoFit/>
          </a:bodyPr>
          <a:lstStyle/>
          <a:p>
            <a:pPr algn="ctr"/>
            <a:r>
              <a:rPr lang="en-US" b="1" dirty="0">
                <a:effectLst>
                  <a:outerShdw blurRad="50800" dist="38100" dir="5400000" algn="t" rotWithShape="0">
                    <a:prstClr val="black">
                      <a:alpha val="40000"/>
                    </a:prstClr>
                  </a:outerShdw>
                </a:effectLst>
                <a:latin typeface="Book Antiqua" pitchFamily="18" charset="0"/>
                <a:cs typeface="Aharoni" pitchFamily="2" charset="-79"/>
              </a:rPr>
              <a:t>Distinguish between force and momentum</a:t>
            </a:r>
          </a:p>
        </p:txBody>
      </p:sp>
      <p:pic>
        <p:nvPicPr>
          <p:cNvPr id="4" name="Picture 3" descr="D:\d drive\MJ WORK\Pooja mam (physics)\Rashi mam\Force\Final work\FORCE copy.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623743" y="701384"/>
            <a:ext cx="1424257" cy="52918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d drive\MJ WORK\Pooja mam (physics)\State board\STB 9th 17-18\MOMENTUM.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81600" y="721067"/>
            <a:ext cx="2693067" cy="4898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81000" y="1355930"/>
            <a:ext cx="4030489" cy="1097280"/>
          </a:xfrm>
          <a:prstGeom prst="round1Rect">
            <a:avLst>
              <a:gd name="adj" fmla="val 50000"/>
            </a:avLst>
          </a:prstGeom>
          <a:solidFill>
            <a:srgbClr val="00B0F0">
              <a:alpha val="3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dirty="0">
              <a:solidFill>
                <a:schemeClr val="tx1"/>
              </a:solidFill>
              <a:latin typeface="Book Antiqua" pitchFamily="18" charset="0"/>
            </a:endParaRPr>
          </a:p>
        </p:txBody>
      </p:sp>
      <p:sp>
        <p:nvSpPr>
          <p:cNvPr id="10" name="TextBox 9"/>
          <p:cNvSpPr txBox="1"/>
          <p:nvPr/>
        </p:nvSpPr>
        <p:spPr>
          <a:xfrm>
            <a:off x="4554711" y="1352549"/>
            <a:ext cx="4030489" cy="1097280"/>
          </a:xfrm>
          <a:prstGeom prst="round1Rect">
            <a:avLst>
              <a:gd name="adj" fmla="val 50000"/>
            </a:avLst>
          </a:prstGeom>
          <a:solidFill>
            <a:srgbClr val="00B0F0">
              <a:alpha val="3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b="1">
                <a:solidFill>
                  <a:schemeClr val="tx1"/>
                </a:solidFill>
                <a:latin typeface="Book Antiqua" pitchFamily="18" charset="0"/>
              </a:defRPr>
            </a:lvl1pPr>
          </a:lstStyle>
          <a:p>
            <a:endParaRPr lang="en-US" dirty="0"/>
          </a:p>
        </p:txBody>
      </p:sp>
      <p:sp>
        <p:nvSpPr>
          <p:cNvPr id="5" name="Rectangle 4"/>
          <p:cNvSpPr/>
          <p:nvPr/>
        </p:nvSpPr>
        <p:spPr>
          <a:xfrm>
            <a:off x="381001" y="1383117"/>
            <a:ext cx="3810000" cy="1077218"/>
          </a:xfrm>
          <a:prstGeom prst="rect">
            <a:avLst/>
          </a:prstGeom>
        </p:spPr>
        <p:txBody>
          <a:bodyPr wrap="square">
            <a:spAutoFit/>
          </a:bodyPr>
          <a:lstStyle/>
          <a:p>
            <a:pPr marL="342900" indent="-342900">
              <a:tabLst>
                <a:tab pos="115888" algn="ctr"/>
              </a:tabLst>
            </a:pPr>
            <a:r>
              <a:rPr lang="en-US" sz="1600" b="1" dirty="0" smtClean="0">
                <a:latin typeface="Book Antiqua" pitchFamily="18" charset="0"/>
              </a:rPr>
              <a:t>1.	It </a:t>
            </a:r>
            <a:r>
              <a:rPr lang="en-US" sz="1600" b="1" dirty="0">
                <a:latin typeface="Book Antiqua" pitchFamily="18" charset="0"/>
              </a:rPr>
              <a:t>is a physical quantity that </a:t>
            </a:r>
            <a:r>
              <a:rPr lang="en-US" sz="1600" b="1" dirty="0" smtClean="0">
                <a:latin typeface="Book Antiqua" pitchFamily="18" charset="0"/>
              </a:rPr>
              <a:t>changes </a:t>
            </a:r>
            <a:r>
              <a:rPr lang="en-US" sz="1600" b="1" dirty="0">
                <a:latin typeface="Book Antiqua" pitchFamily="18" charset="0"/>
              </a:rPr>
              <a:t>or tends </a:t>
            </a:r>
            <a:r>
              <a:rPr lang="en-US" sz="1600" b="1" dirty="0" smtClean="0">
                <a:latin typeface="Book Antiqua" pitchFamily="18" charset="0"/>
              </a:rPr>
              <a:t>to change the </a:t>
            </a:r>
            <a:r>
              <a:rPr lang="en-US" sz="1600" b="1" dirty="0">
                <a:latin typeface="Book Antiqua" pitchFamily="18" charset="0"/>
              </a:rPr>
              <a:t>state of rest or of uniform </a:t>
            </a:r>
            <a:r>
              <a:rPr lang="en-US" sz="1600" b="1" dirty="0" smtClean="0">
                <a:latin typeface="Book Antiqua" pitchFamily="18" charset="0"/>
              </a:rPr>
              <a:t>motion </a:t>
            </a:r>
            <a:r>
              <a:rPr lang="en-US" sz="1600" b="1" dirty="0">
                <a:latin typeface="Book Antiqua" pitchFamily="18" charset="0"/>
              </a:rPr>
              <a:t>of a body in </a:t>
            </a:r>
            <a:r>
              <a:rPr lang="en-US" sz="1600" b="1" dirty="0" smtClean="0">
                <a:latin typeface="Book Antiqua" pitchFamily="18" charset="0"/>
              </a:rPr>
              <a:t>a straight </a:t>
            </a:r>
            <a:r>
              <a:rPr lang="en-US" sz="1600" b="1" dirty="0">
                <a:latin typeface="Book Antiqua" pitchFamily="18" charset="0"/>
              </a:rPr>
              <a:t>line. </a:t>
            </a:r>
            <a:endParaRPr lang="en-US" sz="1600" b="1" i="1" dirty="0">
              <a:solidFill>
                <a:prstClr val="black"/>
              </a:solidFill>
              <a:latin typeface="Book Antiqua" pitchFamily="18" charset="0"/>
            </a:endParaRPr>
          </a:p>
        </p:txBody>
      </p:sp>
      <p:sp>
        <p:nvSpPr>
          <p:cNvPr id="12" name="Rectangle 11"/>
          <p:cNvSpPr/>
          <p:nvPr/>
        </p:nvSpPr>
        <p:spPr>
          <a:xfrm>
            <a:off x="4554711" y="1368603"/>
            <a:ext cx="3674890" cy="584775"/>
          </a:xfrm>
          <a:prstGeom prst="rect">
            <a:avLst/>
          </a:prstGeom>
        </p:spPr>
        <p:txBody>
          <a:bodyPr wrap="square">
            <a:spAutoFit/>
          </a:bodyPr>
          <a:lstStyle/>
          <a:p>
            <a:pPr marL="342900" indent="-342900">
              <a:tabLst>
                <a:tab pos="115888" algn="ctr"/>
              </a:tabLst>
            </a:pPr>
            <a:r>
              <a:rPr lang="en-US" sz="1600" b="1" dirty="0">
                <a:latin typeface="Book Antiqua" pitchFamily="18" charset="0"/>
              </a:rPr>
              <a:t>1. </a:t>
            </a:r>
            <a:r>
              <a:rPr lang="en-US" sz="1600" b="1" dirty="0" smtClean="0">
                <a:latin typeface="Book Antiqua" pitchFamily="18" charset="0"/>
              </a:rPr>
              <a:t>	It </a:t>
            </a:r>
            <a:r>
              <a:rPr lang="en-US" sz="1600" b="1" dirty="0">
                <a:latin typeface="Book Antiqua" pitchFamily="18" charset="0"/>
              </a:rPr>
              <a:t>is the product of mass and  velocity of the body. </a:t>
            </a:r>
          </a:p>
        </p:txBody>
      </p:sp>
      <p:sp>
        <p:nvSpPr>
          <p:cNvPr id="13" name="TextBox 12"/>
          <p:cNvSpPr txBox="1"/>
          <p:nvPr/>
        </p:nvSpPr>
        <p:spPr>
          <a:xfrm>
            <a:off x="381000" y="2743695"/>
            <a:ext cx="4030489" cy="914400"/>
          </a:xfrm>
          <a:prstGeom prst="round1Rect">
            <a:avLst>
              <a:gd name="adj" fmla="val 50000"/>
            </a:avLst>
          </a:prstGeom>
          <a:solidFill>
            <a:srgbClr val="FFFF00">
              <a:alpha val="3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dirty="0">
              <a:solidFill>
                <a:schemeClr val="tx1"/>
              </a:solidFill>
              <a:latin typeface="Book Antiqua" pitchFamily="18" charset="0"/>
            </a:endParaRPr>
          </a:p>
        </p:txBody>
      </p:sp>
      <p:sp>
        <p:nvSpPr>
          <p:cNvPr id="14" name="TextBox 13"/>
          <p:cNvSpPr txBox="1"/>
          <p:nvPr/>
        </p:nvSpPr>
        <p:spPr>
          <a:xfrm>
            <a:off x="4554711" y="2740314"/>
            <a:ext cx="4030489" cy="914400"/>
          </a:xfrm>
          <a:prstGeom prst="round1Rect">
            <a:avLst>
              <a:gd name="adj" fmla="val 50000"/>
            </a:avLst>
          </a:prstGeom>
          <a:solidFill>
            <a:srgbClr val="FFFF00">
              <a:alpha val="3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b="1">
                <a:solidFill>
                  <a:schemeClr val="tx1"/>
                </a:solidFill>
                <a:latin typeface="Book Antiqua" pitchFamily="18" charset="0"/>
              </a:defRPr>
            </a:lvl1pPr>
          </a:lstStyle>
          <a:p>
            <a:endParaRPr lang="en-US" dirty="0"/>
          </a:p>
        </p:txBody>
      </p:sp>
      <p:sp>
        <p:nvSpPr>
          <p:cNvPr id="15" name="Rectangle 14"/>
          <p:cNvSpPr/>
          <p:nvPr/>
        </p:nvSpPr>
        <p:spPr>
          <a:xfrm>
            <a:off x="381001" y="2770882"/>
            <a:ext cx="3751090" cy="830997"/>
          </a:xfrm>
          <a:prstGeom prst="rect">
            <a:avLst/>
          </a:prstGeom>
        </p:spPr>
        <p:txBody>
          <a:bodyPr wrap="square">
            <a:spAutoFit/>
          </a:bodyPr>
          <a:lstStyle/>
          <a:p>
            <a:pPr marL="342900" indent="-342900">
              <a:tabLst>
                <a:tab pos="115888" algn="ctr"/>
              </a:tabLst>
            </a:pPr>
            <a:r>
              <a:rPr lang="en-US" sz="1600" b="1" dirty="0">
                <a:latin typeface="Book Antiqua" pitchFamily="18" charset="0"/>
              </a:rPr>
              <a:t>2. </a:t>
            </a:r>
            <a:r>
              <a:rPr lang="en-US" sz="1600" b="1" dirty="0" smtClean="0">
                <a:latin typeface="Book Antiqua" pitchFamily="18" charset="0"/>
              </a:rPr>
              <a:t>	The </a:t>
            </a:r>
            <a:r>
              <a:rPr lang="en-US" sz="1600" b="1" dirty="0">
                <a:latin typeface="Book Antiqua" pitchFamily="18" charset="0"/>
              </a:rPr>
              <a:t>unit of force is </a:t>
            </a:r>
            <a:r>
              <a:rPr lang="en-US" sz="1600" b="1" dirty="0" smtClean="0">
                <a:latin typeface="Book Antiqua" pitchFamily="18" charset="0"/>
              </a:rPr>
              <a:t>newton </a:t>
            </a:r>
            <a:r>
              <a:rPr lang="en-US" sz="1600" b="1" dirty="0">
                <a:latin typeface="Book Antiqua" pitchFamily="18" charset="0"/>
              </a:rPr>
              <a:t>in the MKS system and dyne in the CGS system. </a:t>
            </a:r>
          </a:p>
        </p:txBody>
      </p:sp>
      <p:sp>
        <p:nvSpPr>
          <p:cNvPr id="16" name="Rectangle 15"/>
          <p:cNvSpPr/>
          <p:nvPr/>
        </p:nvSpPr>
        <p:spPr>
          <a:xfrm>
            <a:off x="4554711" y="2756368"/>
            <a:ext cx="3751090" cy="584775"/>
          </a:xfrm>
          <a:prstGeom prst="rect">
            <a:avLst/>
          </a:prstGeom>
        </p:spPr>
        <p:txBody>
          <a:bodyPr wrap="square">
            <a:spAutoFit/>
          </a:bodyPr>
          <a:lstStyle/>
          <a:p>
            <a:pPr marL="342900" indent="-342900">
              <a:tabLst>
                <a:tab pos="115888" algn="ctr"/>
              </a:tabLst>
            </a:pPr>
            <a:r>
              <a:rPr lang="en-US" sz="1600" b="1" dirty="0">
                <a:latin typeface="Book Antiqua" pitchFamily="18" charset="0"/>
              </a:rPr>
              <a:t>2. </a:t>
            </a:r>
            <a:r>
              <a:rPr lang="en-US" sz="1600" b="1" dirty="0" smtClean="0">
                <a:latin typeface="Book Antiqua" pitchFamily="18" charset="0"/>
              </a:rPr>
              <a:t>	In </a:t>
            </a:r>
            <a:r>
              <a:rPr lang="en-US" sz="1600" b="1" dirty="0">
                <a:latin typeface="Book Antiqua" pitchFamily="18" charset="0"/>
              </a:rPr>
              <a:t>the MKS system, it is kg– m/s and g–cm/s in CGS system. </a:t>
            </a:r>
          </a:p>
        </p:txBody>
      </p:sp>
      <p:sp>
        <p:nvSpPr>
          <p:cNvPr id="17" name="TextBox 16"/>
          <p:cNvSpPr txBox="1"/>
          <p:nvPr/>
        </p:nvSpPr>
        <p:spPr>
          <a:xfrm>
            <a:off x="381000" y="3943350"/>
            <a:ext cx="4030489" cy="457200"/>
          </a:xfrm>
          <a:prstGeom prst="round1Rect">
            <a:avLst>
              <a:gd name="adj" fmla="val 50000"/>
            </a:avLst>
          </a:prstGeom>
          <a:solidFill>
            <a:srgbClr val="CC3399">
              <a:alpha val="3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endParaRPr lang="en-US" dirty="0">
              <a:solidFill>
                <a:schemeClr val="tx1"/>
              </a:solidFill>
              <a:latin typeface="Book Antiqua" pitchFamily="18" charset="0"/>
            </a:endParaRPr>
          </a:p>
        </p:txBody>
      </p:sp>
      <p:sp>
        <p:nvSpPr>
          <p:cNvPr id="18" name="TextBox 17"/>
          <p:cNvSpPr txBox="1"/>
          <p:nvPr/>
        </p:nvSpPr>
        <p:spPr>
          <a:xfrm>
            <a:off x="4554711" y="3939969"/>
            <a:ext cx="4030489" cy="460581"/>
          </a:xfrm>
          <a:prstGeom prst="round1Rect">
            <a:avLst>
              <a:gd name="adj" fmla="val 50000"/>
            </a:avLst>
          </a:prstGeom>
          <a:solidFill>
            <a:srgbClr val="CC3399">
              <a:alpha val="3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b="1">
                <a:solidFill>
                  <a:schemeClr val="tx1"/>
                </a:solidFill>
                <a:latin typeface="Book Antiqua" pitchFamily="18" charset="0"/>
              </a:defRPr>
            </a:lvl1pPr>
          </a:lstStyle>
          <a:p>
            <a:endParaRPr lang="en-US" dirty="0"/>
          </a:p>
        </p:txBody>
      </p:sp>
      <p:sp>
        <p:nvSpPr>
          <p:cNvPr id="19" name="Rectangle 18"/>
          <p:cNvSpPr/>
          <p:nvPr/>
        </p:nvSpPr>
        <p:spPr>
          <a:xfrm>
            <a:off x="381001" y="4002673"/>
            <a:ext cx="3581400" cy="338554"/>
          </a:xfrm>
          <a:prstGeom prst="rect">
            <a:avLst/>
          </a:prstGeom>
        </p:spPr>
        <p:txBody>
          <a:bodyPr wrap="square">
            <a:spAutoFit/>
          </a:bodyPr>
          <a:lstStyle/>
          <a:p>
            <a:pPr marL="342900" indent="-342900">
              <a:tabLst>
                <a:tab pos="115888" algn="ctr"/>
              </a:tabLst>
            </a:pPr>
            <a:r>
              <a:rPr lang="en-US" sz="1600" b="1" dirty="0">
                <a:latin typeface="Book Antiqua" pitchFamily="18" charset="0"/>
              </a:rPr>
              <a:t>3. </a:t>
            </a:r>
            <a:r>
              <a:rPr lang="en-US" sz="1600" b="1" dirty="0" smtClean="0">
                <a:latin typeface="Book Antiqua" pitchFamily="18" charset="0"/>
              </a:rPr>
              <a:t>	Force </a:t>
            </a:r>
            <a:r>
              <a:rPr lang="en-US" sz="1600" b="1" dirty="0">
                <a:latin typeface="Book Antiqua" pitchFamily="18" charset="0"/>
              </a:rPr>
              <a:t>=  mass </a:t>
            </a:r>
            <a:r>
              <a:rPr lang="en-US" sz="1600" b="1" dirty="0">
                <a:latin typeface="Book Antiqua" pitchFamily="18" charset="0"/>
                <a:sym typeface="Symbol"/>
              </a:rPr>
              <a:t></a:t>
            </a:r>
            <a:r>
              <a:rPr lang="en-US" sz="1600" b="1" dirty="0">
                <a:latin typeface="Book Antiqua" pitchFamily="18" charset="0"/>
              </a:rPr>
              <a:t> acceleration.</a:t>
            </a:r>
          </a:p>
        </p:txBody>
      </p:sp>
      <p:sp>
        <p:nvSpPr>
          <p:cNvPr id="20" name="Rectangle 19"/>
          <p:cNvSpPr/>
          <p:nvPr/>
        </p:nvSpPr>
        <p:spPr>
          <a:xfrm>
            <a:off x="4554710" y="4000982"/>
            <a:ext cx="3674891" cy="338554"/>
          </a:xfrm>
          <a:prstGeom prst="rect">
            <a:avLst/>
          </a:prstGeom>
        </p:spPr>
        <p:txBody>
          <a:bodyPr wrap="square">
            <a:spAutoFit/>
          </a:bodyPr>
          <a:lstStyle/>
          <a:p>
            <a:pPr marL="342900" indent="-342900">
              <a:tabLst>
                <a:tab pos="115888" algn="ctr"/>
              </a:tabLst>
            </a:pPr>
            <a:r>
              <a:rPr lang="en-US" sz="1600" b="1" dirty="0">
                <a:latin typeface="Book Antiqua" pitchFamily="18" charset="0"/>
              </a:rPr>
              <a:t>3. </a:t>
            </a:r>
            <a:r>
              <a:rPr lang="en-US" sz="1600" b="1" dirty="0" smtClean="0">
                <a:latin typeface="Book Antiqua" pitchFamily="18" charset="0"/>
              </a:rPr>
              <a:t>	Momentum </a:t>
            </a:r>
            <a:r>
              <a:rPr lang="en-US" sz="1600" b="1" dirty="0">
                <a:latin typeface="Book Antiqua" pitchFamily="18" charset="0"/>
              </a:rPr>
              <a:t>= mass </a:t>
            </a:r>
            <a:r>
              <a:rPr lang="en-US" sz="1600" b="1" dirty="0">
                <a:latin typeface="Book Antiqua" pitchFamily="18" charset="0"/>
                <a:sym typeface="Symbol"/>
              </a:rPr>
              <a:t></a:t>
            </a:r>
            <a:r>
              <a:rPr lang="en-US" sz="1600" b="1" dirty="0">
                <a:latin typeface="Book Antiqua" pitchFamily="18" charset="0"/>
              </a:rPr>
              <a:t> velocity</a:t>
            </a:r>
          </a:p>
        </p:txBody>
      </p:sp>
    </p:spTree>
    <p:extLst>
      <p:ext uri="{BB962C8B-B14F-4D97-AF65-F5344CB8AC3E}">
        <p14:creationId xmlns:p14="http://schemas.microsoft.com/office/powerpoint/2010/main" val="16506968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8" dur="500" fill="hold"/>
                                            <p:tgtEl>
                                              <p:spTgt spid="3"/>
                                            </p:tgtEl>
                                            <p:attrNameLst>
                                              <p:attrName>ppt_x</p:attrName>
                                              <p:attrName>ppt_y</p:attrName>
                                            </p:attrNameLst>
                                          </p:cBhvr>
                                          <p:rCtr x="26250" y="0"/>
                                        </p:animMotion>
                                      </p:childTnLst>
                                    </p:cTn>
                                  </p:par>
                                </p:childTnLst>
                              </p:cTn>
                            </p:par>
                            <p:par>
                              <p:cTn id="9" fill="hold">
                                <p:stCondLst>
                                  <p:cond delay="500"/>
                                </p:stCondLst>
                                <p:childTnLst>
                                  <p:par>
                                    <p:cTn id="10" presetID="23" presetClass="entr" presetSubtype="3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strVal val="4*#ppt_w"/>
                                              </p:val>
                                            </p:tav>
                                            <p:tav tm="100000">
                                              <p:val>
                                                <p:strVal val="#ppt_w"/>
                                              </p:val>
                                            </p:tav>
                                          </p:tavLst>
                                        </p:anim>
                                        <p:anim calcmode="lin" valueType="num">
                                          <p:cBhvr>
                                            <p:cTn id="13" dur="500" fill="hold"/>
                                            <p:tgtEl>
                                              <p:spTgt spid="4"/>
                                            </p:tgtEl>
                                            <p:attrNameLst>
                                              <p:attrName>ppt_h</p:attrName>
                                            </p:attrNameLst>
                                          </p:cBhvr>
                                          <p:tavLst>
                                            <p:tav tm="0">
                                              <p:val>
                                                <p:strVal val="4*#ppt_h"/>
                                              </p:val>
                                            </p:tav>
                                            <p:tav tm="100000">
                                              <p:val>
                                                <p:strVal val="#ppt_h"/>
                                              </p:val>
                                            </p:tav>
                                          </p:tavLst>
                                        </p:anim>
                                      </p:childTnLst>
                                    </p:cTn>
                                  </p:par>
                                  <p:par>
                                    <p:cTn id="14" presetID="23" presetClass="entr" presetSubtype="32"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 calcmode="lin" valueType="num">
                                          <p:cBhvr>
                                            <p:cTn id="16" dur="500" fill="hold"/>
                                            <p:tgtEl>
                                              <p:spTgt spid="2050"/>
                                            </p:tgtEl>
                                            <p:attrNameLst>
                                              <p:attrName>ppt_w</p:attrName>
                                            </p:attrNameLst>
                                          </p:cBhvr>
                                          <p:tavLst>
                                            <p:tav tm="0">
                                              <p:val>
                                                <p:strVal val="4*#ppt_w"/>
                                              </p:val>
                                            </p:tav>
                                            <p:tav tm="100000">
                                              <p:val>
                                                <p:strVal val="#ppt_w"/>
                                              </p:val>
                                            </p:tav>
                                          </p:tavLst>
                                        </p:anim>
                                        <p:anim calcmode="lin" valueType="num">
                                          <p:cBhvr>
                                            <p:cTn id="17" dur="500" fill="hold"/>
                                            <p:tgtEl>
                                              <p:spTgt spid="2050"/>
                                            </p:tgtEl>
                                            <p:attrNameLst>
                                              <p:attrName>ppt_h</p:attrName>
                                            </p:attrNameLst>
                                          </p:cBhvr>
                                          <p:tavLst>
                                            <p:tav tm="0">
                                              <p:val>
                                                <p:strVal val="4*#ppt_h"/>
                                              </p:val>
                                            </p:tav>
                                            <p:tav tm="100000">
                                              <p:val>
                                                <p:strVal val="#ppt_h"/>
                                              </p:val>
                                            </p:tav>
                                          </p:tavLst>
                                        </p:anim>
                                      </p:childTnLst>
                                    </p:cTn>
                                  </p:par>
                                  <p:par>
                                    <p:cTn id="18" presetID="6" presetClass="emph" presetSubtype="0" repeatCount="3000" autoRev="1" fill="hold" nodeType="withEffect">
                                      <p:stCondLst>
                                        <p:cond delay="0"/>
                                      </p:stCondLst>
                                      <p:childTnLst>
                                        <p:animScale>
                                          <p:cBhvr>
                                            <p:cTn id="19" dur="500" fill="hold"/>
                                            <p:tgtEl>
                                              <p:spTgt spid="4"/>
                                            </p:tgtEl>
                                          </p:cBhvr>
                                          <p:by x="110000" y="110000"/>
                                        </p:animScale>
                                      </p:childTnLst>
                                    </p:cTn>
                                  </p:par>
                                  <p:par>
                                    <p:cTn id="20" presetID="6" presetClass="emph" presetSubtype="0" repeatCount="3000" autoRev="1" fill="hold" nodeType="withEffect">
                                      <p:stCondLst>
                                        <p:cond delay="0"/>
                                      </p:stCondLst>
                                      <p:childTnLst>
                                        <p:animScale>
                                          <p:cBhvr>
                                            <p:cTn id="21" dur="500" fill="hold"/>
                                            <p:tgtEl>
                                              <p:spTgt spid="2050"/>
                                            </p:tgtEl>
                                          </p:cBhvr>
                                          <p:by x="110000" y="110000"/>
                                        </p:animScale>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500"/>
                                </p:stCondLst>
                                <p:childTnLst>
                                  <p:par>
                                    <p:cTn id="28" presetID="2" presetClass="entr" presetSubtype="8" fill="hold" grpId="0" nodeType="afterEffect" p14:presetBounceEnd="40000">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14:bounceEnd="40000">
                                          <p:cBhvr additive="base">
                                            <p:cTn id="30" dur="20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31" dur="2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par>
                              <p:cTn id="37" fill="hold">
                                <p:stCondLst>
                                  <p:cond delay="500"/>
                                </p:stCondLst>
                                <p:childTnLst>
                                  <p:par>
                                    <p:cTn id="38" presetID="2" presetClass="entr" presetSubtype="8" fill="hold" grpId="0" nodeType="afterEffect" p14:presetBounceEnd="40000">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14:bounceEnd="40000">
                                          <p:cBhvr additive="base">
                                            <p:cTn id="40" dur="2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41" dur="2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Vertical)">
                                          <p:cBhvr>
                                            <p:cTn id="46" dur="500"/>
                                            <p:tgtEl>
                                              <p:spTgt spid="13"/>
                                            </p:tgtEl>
                                          </p:cBhvr>
                                        </p:animEffect>
                                      </p:childTnLst>
                                    </p:cTn>
                                  </p:par>
                                </p:childTnLst>
                              </p:cTn>
                            </p:par>
                            <p:par>
                              <p:cTn id="47" fill="hold">
                                <p:stCondLst>
                                  <p:cond delay="500"/>
                                </p:stCondLst>
                                <p:childTnLst>
                                  <p:par>
                                    <p:cTn id="48" presetID="2" presetClass="entr" presetSubtype="8" fill="hold" grpId="0" nodeType="afterEffect" p14:presetBounceEnd="50000">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14:bounceEnd="50000">
                                          <p:cBhvr additive="base">
                                            <p:cTn id="50" dur="2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51" dur="2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barn(inVertical)">
                                          <p:cBhvr>
                                            <p:cTn id="56" dur="500"/>
                                            <p:tgtEl>
                                              <p:spTgt spid="14"/>
                                            </p:tgtEl>
                                          </p:cBhvr>
                                        </p:animEffect>
                                      </p:childTnLst>
                                    </p:cTn>
                                  </p:par>
                                </p:childTnLst>
                              </p:cTn>
                            </p:par>
                            <p:par>
                              <p:cTn id="57" fill="hold">
                                <p:stCondLst>
                                  <p:cond delay="500"/>
                                </p:stCondLst>
                                <p:childTnLst>
                                  <p:par>
                                    <p:cTn id="58" presetID="2" presetClass="entr" presetSubtype="8" fill="hold" grpId="0" nodeType="afterEffect" p14:presetBounceEnd="50000">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14:bounceEnd="50000">
                                          <p:cBhvr additive="base">
                                            <p:cTn id="60" dur="200" fill="hold"/>
                                            <p:tgtEl>
                                              <p:spTgt spid="16"/>
                                            </p:tgtEl>
                                            <p:attrNameLst>
                                              <p:attrName>ppt_x</p:attrName>
                                            </p:attrNameLst>
                                          </p:cBhvr>
                                          <p:tavLst>
                                            <p:tav tm="0">
                                              <p:val>
                                                <p:strVal val="0-#ppt_w/2"/>
                                              </p:val>
                                            </p:tav>
                                            <p:tav tm="100000">
                                              <p:val>
                                                <p:strVal val="#ppt_x"/>
                                              </p:val>
                                            </p:tav>
                                          </p:tavLst>
                                        </p:anim>
                                        <p:anim calcmode="lin" valueType="num" p14:bounceEnd="50000">
                                          <p:cBhvr additive="base">
                                            <p:cTn id="61"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barn(inVertical)">
                                          <p:cBhvr>
                                            <p:cTn id="66" dur="500"/>
                                            <p:tgtEl>
                                              <p:spTgt spid="17"/>
                                            </p:tgtEl>
                                          </p:cBhvr>
                                        </p:animEffect>
                                      </p:childTnLst>
                                    </p:cTn>
                                  </p:par>
                                </p:childTnLst>
                              </p:cTn>
                            </p:par>
                            <p:par>
                              <p:cTn id="67" fill="hold">
                                <p:stCondLst>
                                  <p:cond delay="500"/>
                                </p:stCondLst>
                                <p:childTnLst>
                                  <p:par>
                                    <p:cTn id="68" presetID="2" presetClass="entr" presetSubtype="8" fill="hold" grpId="0" nodeType="afterEffect" p14:presetBounceEnd="40000">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14:bounceEnd="40000">
                                          <p:cBhvr additive="base">
                                            <p:cTn id="70" dur="200" fill="hold"/>
                                            <p:tgtEl>
                                              <p:spTgt spid="19"/>
                                            </p:tgtEl>
                                            <p:attrNameLst>
                                              <p:attrName>ppt_x</p:attrName>
                                            </p:attrNameLst>
                                          </p:cBhvr>
                                          <p:tavLst>
                                            <p:tav tm="0">
                                              <p:val>
                                                <p:strVal val="0-#ppt_w/2"/>
                                              </p:val>
                                            </p:tav>
                                            <p:tav tm="100000">
                                              <p:val>
                                                <p:strVal val="#ppt_x"/>
                                              </p:val>
                                            </p:tav>
                                          </p:tavLst>
                                        </p:anim>
                                        <p:anim calcmode="lin" valueType="num" p14:bounceEnd="40000">
                                          <p:cBhvr additive="base">
                                            <p:cTn id="71" dur="2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barn(inVertical)">
                                          <p:cBhvr>
                                            <p:cTn id="76" dur="500"/>
                                            <p:tgtEl>
                                              <p:spTgt spid="18"/>
                                            </p:tgtEl>
                                          </p:cBhvr>
                                        </p:animEffect>
                                      </p:childTnLst>
                                    </p:cTn>
                                  </p:par>
                                </p:childTnLst>
                              </p:cTn>
                            </p:par>
                            <p:par>
                              <p:cTn id="77" fill="hold">
                                <p:stCondLst>
                                  <p:cond delay="500"/>
                                </p:stCondLst>
                                <p:childTnLst>
                                  <p:par>
                                    <p:cTn id="78" presetID="2" presetClass="entr" presetSubtype="8" fill="hold" grpId="0" nodeType="afterEffect" p14:presetBounceEnd="40000">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14:bounceEnd="40000">
                                          <p:cBhvr additive="base">
                                            <p:cTn id="80" dur="200" fill="hold"/>
                                            <p:tgtEl>
                                              <p:spTgt spid="20"/>
                                            </p:tgtEl>
                                            <p:attrNameLst>
                                              <p:attrName>ppt_x</p:attrName>
                                            </p:attrNameLst>
                                          </p:cBhvr>
                                          <p:tavLst>
                                            <p:tav tm="0">
                                              <p:val>
                                                <p:strVal val="0-#ppt_w/2"/>
                                              </p:val>
                                            </p:tav>
                                            <p:tav tm="100000">
                                              <p:val>
                                                <p:strVal val="#ppt_x"/>
                                              </p:val>
                                            </p:tav>
                                          </p:tavLst>
                                        </p:anim>
                                        <p:anim calcmode="lin" valueType="num" p14:bounceEnd="40000">
                                          <p:cBhvr additive="base">
                                            <p:cTn id="81" dur="2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animBg="1"/>
          <p:bldP spid="10" grpId="0" animBg="1"/>
          <p:bldP spid="5" grpId="0"/>
          <p:bldP spid="12" grpId="0"/>
          <p:bldP spid="13" grpId="0" animBg="1"/>
          <p:bldP spid="14" grpId="0" animBg="1"/>
          <p:bldP spid="15" grpId="0"/>
          <p:bldP spid="16" grpId="0"/>
          <p:bldP spid="17" grpId="0" animBg="1"/>
          <p:bldP spid="18" grpId="0" animBg="1"/>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10000" fill="hold" grpId="0" nodeType="withEffect">
                                      <p:stCondLst>
                                        <p:cond delay="0"/>
                                      </p:stCondLst>
                                      <p:childTnLst>
                                        <p:animMotion origin="layout" path="M -0.525 -2.96296E-6 L 0 -2.96296E-6 " pathEditMode="relative" rAng="0" ptsTypes="AA">
                                          <p:cBhvr>
                                            <p:cTn id="8" dur="500" fill="hold"/>
                                            <p:tgtEl>
                                              <p:spTgt spid="3"/>
                                            </p:tgtEl>
                                            <p:attrNameLst>
                                              <p:attrName>ppt_x</p:attrName>
                                              <p:attrName>ppt_y</p:attrName>
                                            </p:attrNameLst>
                                          </p:cBhvr>
                                          <p:rCtr x="26250" y="0"/>
                                        </p:animMotion>
                                      </p:childTnLst>
                                    </p:cTn>
                                  </p:par>
                                </p:childTnLst>
                              </p:cTn>
                            </p:par>
                            <p:par>
                              <p:cTn id="9" fill="hold">
                                <p:stCondLst>
                                  <p:cond delay="500"/>
                                </p:stCondLst>
                                <p:childTnLst>
                                  <p:par>
                                    <p:cTn id="10" presetID="23" presetClass="entr" presetSubtype="32"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strVal val="4*#ppt_w"/>
                                              </p:val>
                                            </p:tav>
                                            <p:tav tm="100000">
                                              <p:val>
                                                <p:strVal val="#ppt_w"/>
                                              </p:val>
                                            </p:tav>
                                          </p:tavLst>
                                        </p:anim>
                                        <p:anim calcmode="lin" valueType="num">
                                          <p:cBhvr>
                                            <p:cTn id="13" dur="500" fill="hold"/>
                                            <p:tgtEl>
                                              <p:spTgt spid="4"/>
                                            </p:tgtEl>
                                            <p:attrNameLst>
                                              <p:attrName>ppt_h</p:attrName>
                                            </p:attrNameLst>
                                          </p:cBhvr>
                                          <p:tavLst>
                                            <p:tav tm="0">
                                              <p:val>
                                                <p:strVal val="4*#ppt_h"/>
                                              </p:val>
                                            </p:tav>
                                            <p:tav tm="100000">
                                              <p:val>
                                                <p:strVal val="#ppt_h"/>
                                              </p:val>
                                            </p:tav>
                                          </p:tavLst>
                                        </p:anim>
                                      </p:childTnLst>
                                    </p:cTn>
                                  </p:par>
                                  <p:par>
                                    <p:cTn id="14" presetID="23" presetClass="entr" presetSubtype="32"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 calcmode="lin" valueType="num">
                                          <p:cBhvr>
                                            <p:cTn id="16" dur="500" fill="hold"/>
                                            <p:tgtEl>
                                              <p:spTgt spid="2050"/>
                                            </p:tgtEl>
                                            <p:attrNameLst>
                                              <p:attrName>ppt_w</p:attrName>
                                            </p:attrNameLst>
                                          </p:cBhvr>
                                          <p:tavLst>
                                            <p:tav tm="0">
                                              <p:val>
                                                <p:strVal val="4*#ppt_w"/>
                                              </p:val>
                                            </p:tav>
                                            <p:tav tm="100000">
                                              <p:val>
                                                <p:strVal val="#ppt_w"/>
                                              </p:val>
                                            </p:tav>
                                          </p:tavLst>
                                        </p:anim>
                                        <p:anim calcmode="lin" valueType="num">
                                          <p:cBhvr>
                                            <p:cTn id="17" dur="500" fill="hold"/>
                                            <p:tgtEl>
                                              <p:spTgt spid="2050"/>
                                            </p:tgtEl>
                                            <p:attrNameLst>
                                              <p:attrName>ppt_h</p:attrName>
                                            </p:attrNameLst>
                                          </p:cBhvr>
                                          <p:tavLst>
                                            <p:tav tm="0">
                                              <p:val>
                                                <p:strVal val="4*#ppt_h"/>
                                              </p:val>
                                            </p:tav>
                                            <p:tav tm="100000">
                                              <p:val>
                                                <p:strVal val="#ppt_h"/>
                                              </p:val>
                                            </p:tav>
                                          </p:tavLst>
                                        </p:anim>
                                      </p:childTnLst>
                                    </p:cTn>
                                  </p:par>
                                  <p:par>
                                    <p:cTn id="18" presetID="6" presetClass="emph" presetSubtype="0" repeatCount="3000" autoRev="1" fill="hold" nodeType="withEffect">
                                      <p:stCondLst>
                                        <p:cond delay="0"/>
                                      </p:stCondLst>
                                      <p:childTnLst>
                                        <p:animScale>
                                          <p:cBhvr>
                                            <p:cTn id="19" dur="500" fill="hold"/>
                                            <p:tgtEl>
                                              <p:spTgt spid="4"/>
                                            </p:tgtEl>
                                          </p:cBhvr>
                                          <p:by x="110000" y="110000"/>
                                        </p:animScale>
                                      </p:childTnLst>
                                    </p:cTn>
                                  </p:par>
                                  <p:par>
                                    <p:cTn id="20" presetID="6" presetClass="emph" presetSubtype="0" repeatCount="3000" autoRev="1" fill="hold" nodeType="withEffect">
                                      <p:stCondLst>
                                        <p:cond delay="0"/>
                                      </p:stCondLst>
                                      <p:childTnLst>
                                        <p:animScale>
                                          <p:cBhvr>
                                            <p:cTn id="21" dur="500" fill="hold"/>
                                            <p:tgtEl>
                                              <p:spTgt spid="2050"/>
                                            </p:tgtEl>
                                          </p:cBhvr>
                                          <p:by x="110000" y="110000"/>
                                        </p:animScale>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200" fill="hold"/>
                                            <p:tgtEl>
                                              <p:spTgt spid="5"/>
                                            </p:tgtEl>
                                            <p:attrNameLst>
                                              <p:attrName>ppt_x</p:attrName>
                                            </p:attrNameLst>
                                          </p:cBhvr>
                                          <p:tavLst>
                                            <p:tav tm="0">
                                              <p:val>
                                                <p:strVal val="0-#ppt_w/2"/>
                                              </p:val>
                                            </p:tav>
                                            <p:tav tm="100000">
                                              <p:val>
                                                <p:strVal val="#ppt_x"/>
                                              </p:val>
                                            </p:tav>
                                          </p:tavLst>
                                        </p:anim>
                                        <p:anim calcmode="lin" valueType="num">
                                          <p:cBhvr additive="base">
                                            <p:cTn id="31" dur="2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par>
                              <p:cTn id="37" fill="hold">
                                <p:stCondLst>
                                  <p:cond delay="500"/>
                                </p:stCondLst>
                                <p:childTnLst>
                                  <p:par>
                                    <p:cTn id="38" presetID="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200" fill="hold"/>
                                            <p:tgtEl>
                                              <p:spTgt spid="12"/>
                                            </p:tgtEl>
                                            <p:attrNameLst>
                                              <p:attrName>ppt_x</p:attrName>
                                            </p:attrNameLst>
                                          </p:cBhvr>
                                          <p:tavLst>
                                            <p:tav tm="0">
                                              <p:val>
                                                <p:strVal val="0-#ppt_w/2"/>
                                              </p:val>
                                            </p:tav>
                                            <p:tav tm="100000">
                                              <p:val>
                                                <p:strVal val="#ppt_x"/>
                                              </p:val>
                                            </p:tav>
                                          </p:tavLst>
                                        </p:anim>
                                        <p:anim calcmode="lin" valueType="num">
                                          <p:cBhvr additive="base">
                                            <p:cTn id="41" dur="2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Vertical)">
                                          <p:cBhvr>
                                            <p:cTn id="46" dur="500"/>
                                            <p:tgtEl>
                                              <p:spTgt spid="13"/>
                                            </p:tgtEl>
                                          </p:cBhvr>
                                        </p:animEffect>
                                      </p:childTnLst>
                                    </p:cTn>
                                  </p:par>
                                </p:childTnLst>
                              </p:cTn>
                            </p:par>
                            <p:par>
                              <p:cTn id="47" fill="hold">
                                <p:stCondLst>
                                  <p:cond delay="500"/>
                                </p:stCondLst>
                                <p:childTnLst>
                                  <p:par>
                                    <p:cTn id="48" presetID="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200" fill="hold"/>
                                            <p:tgtEl>
                                              <p:spTgt spid="15"/>
                                            </p:tgtEl>
                                            <p:attrNameLst>
                                              <p:attrName>ppt_x</p:attrName>
                                            </p:attrNameLst>
                                          </p:cBhvr>
                                          <p:tavLst>
                                            <p:tav tm="0">
                                              <p:val>
                                                <p:strVal val="0-#ppt_w/2"/>
                                              </p:val>
                                            </p:tav>
                                            <p:tav tm="100000">
                                              <p:val>
                                                <p:strVal val="#ppt_x"/>
                                              </p:val>
                                            </p:tav>
                                          </p:tavLst>
                                        </p:anim>
                                        <p:anim calcmode="lin" valueType="num">
                                          <p:cBhvr additive="base">
                                            <p:cTn id="51" dur="2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barn(inVertical)">
                                          <p:cBhvr>
                                            <p:cTn id="56" dur="500"/>
                                            <p:tgtEl>
                                              <p:spTgt spid="14"/>
                                            </p:tgtEl>
                                          </p:cBhvr>
                                        </p:animEffect>
                                      </p:childTnLst>
                                    </p:cTn>
                                  </p:par>
                                </p:childTnLst>
                              </p:cTn>
                            </p:par>
                            <p:par>
                              <p:cTn id="57" fill="hold">
                                <p:stCondLst>
                                  <p:cond delay="500"/>
                                </p:stCondLst>
                                <p:childTnLst>
                                  <p:par>
                                    <p:cTn id="58" presetID="2" presetClass="entr" presetSubtype="8"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200" fill="hold"/>
                                            <p:tgtEl>
                                              <p:spTgt spid="16"/>
                                            </p:tgtEl>
                                            <p:attrNameLst>
                                              <p:attrName>ppt_x</p:attrName>
                                            </p:attrNameLst>
                                          </p:cBhvr>
                                          <p:tavLst>
                                            <p:tav tm="0">
                                              <p:val>
                                                <p:strVal val="0-#ppt_w/2"/>
                                              </p:val>
                                            </p:tav>
                                            <p:tav tm="100000">
                                              <p:val>
                                                <p:strVal val="#ppt_x"/>
                                              </p:val>
                                            </p:tav>
                                          </p:tavLst>
                                        </p:anim>
                                        <p:anim calcmode="lin" valueType="num">
                                          <p:cBhvr additive="base">
                                            <p:cTn id="61"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barn(inVertical)">
                                          <p:cBhvr>
                                            <p:cTn id="66" dur="500"/>
                                            <p:tgtEl>
                                              <p:spTgt spid="17"/>
                                            </p:tgtEl>
                                          </p:cBhvr>
                                        </p:animEffect>
                                      </p:childTnLst>
                                    </p:cTn>
                                  </p:par>
                                </p:childTnLst>
                              </p:cTn>
                            </p:par>
                            <p:par>
                              <p:cTn id="67" fill="hold">
                                <p:stCondLst>
                                  <p:cond delay="500"/>
                                </p:stCondLst>
                                <p:childTnLst>
                                  <p:par>
                                    <p:cTn id="68" presetID="2" presetClass="entr" presetSubtype="8"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200" fill="hold"/>
                                            <p:tgtEl>
                                              <p:spTgt spid="19"/>
                                            </p:tgtEl>
                                            <p:attrNameLst>
                                              <p:attrName>ppt_x</p:attrName>
                                            </p:attrNameLst>
                                          </p:cBhvr>
                                          <p:tavLst>
                                            <p:tav tm="0">
                                              <p:val>
                                                <p:strVal val="0-#ppt_w/2"/>
                                              </p:val>
                                            </p:tav>
                                            <p:tav tm="100000">
                                              <p:val>
                                                <p:strVal val="#ppt_x"/>
                                              </p:val>
                                            </p:tav>
                                          </p:tavLst>
                                        </p:anim>
                                        <p:anim calcmode="lin" valueType="num">
                                          <p:cBhvr additive="base">
                                            <p:cTn id="71" dur="2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barn(inVertical)">
                                          <p:cBhvr>
                                            <p:cTn id="76" dur="500"/>
                                            <p:tgtEl>
                                              <p:spTgt spid="18"/>
                                            </p:tgtEl>
                                          </p:cBhvr>
                                        </p:animEffect>
                                      </p:childTnLst>
                                    </p:cTn>
                                  </p:par>
                                </p:childTnLst>
                              </p:cTn>
                            </p:par>
                            <p:par>
                              <p:cTn id="77" fill="hold">
                                <p:stCondLst>
                                  <p:cond delay="500"/>
                                </p:stCondLst>
                                <p:childTnLst>
                                  <p:par>
                                    <p:cTn id="78" presetID="2" presetClass="entr" presetSubtype="8"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200" fill="hold"/>
                                            <p:tgtEl>
                                              <p:spTgt spid="20"/>
                                            </p:tgtEl>
                                            <p:attrNameLst>
                                              <p:attrName>ppt_x</p:attrName>
                                            </p:attrNameLst>
                                          </p:cBhvr>
                                          <p:tavLst>
                                            <p:tav tm="0">
                                              <p:val>
                                                <p:strVal val="0-#ppt_w/2"/>
                                              </p:val>
                                            </p:tav>
                                            <p:tav tm="100000">
                                              <p:val>
                                                <p:strVal val="#ppt_x"/>
                                              </p:val>
                                            </p:tav>
                                          </p:tavLst>
                                        </p:anim>
                                        <p:anim calcmode="lin" valueType="num">
                                          <p:cBhvr additive="base">
                                            <p:cTn id="81" dur="2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animBg="1"/>
          <p:bldP spid="10" grpId="0" animBg="1"/>
          <p:bldP spid="5" grpId="0"/>
          <p:bldP spid="12" grpId="0"/>
          <p:bldP spid="13" grpId="0" animBg="1"/>
          <p:bldP spid="14" grpId="0" animBg="1"/>
          <p:bldP spid="15" grpId="0"/>
          <p:bldP spid="16" grpId="0"/>
          <p:bldP spid="17" grpId="0" animBg="1"/>
          <p:bldP spid="18" grpId="0" animBg="1"/>
          <p:bldP spid="19" grpId="0"/>
          <p:bldP spid="20"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609600" y="2190750"/>
            <a:ext cx="690562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defTabSz="685460"/>
            <a:r>
              <a:rPr lang="en-US" sz="3600" dirty="0" smtClean="0">
                <a:solidFill>
                  <a:srgbClr val="034EA2"/>
                </a:solidFill>
                <a:latin typeface="Bookman Old Style" pitchFamily="18" charset="0"/>
              </a:rPr>
              <a:t>LAWS OF MOTION</a:t>
            </a:r>
            <a:endParaRPr lang="en-US" sz="3600" dirty="0">
              <a:solidFill>
                <a:srgbClr val="034EA2"/>
              </a:solidFill>
              <a:latin typeface="Bookman Old Style" pitchFamily="18" charset="0"/>
            </a:endParaRPr>
          </a:p>
        </p:txBody>
      </p:sp>
      <p:sp>
        <p:nvSpPr>
          <p:cNvPr id="6" name="Title 7"/>
          <p:cNvSpPr txBox="1">
            <a:spLocks/>
          </p:cNvSpPr>
          <p:nvPr/>
        </p:nvSpPr>
        <p:spPr bwMode="auto">
          <a:xfrm>
            <a:off x="606706" y="2705541"/>
            <a:ext cx="6819900"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713" indent="-342713" defTabSz="685460">
              <a:buFont typeface="Arial" pitchFamily="34" charset="0"/>
              <a:buChar char="•"/>
            </a:pPr>
            <a:r>
              <a:rPr lang="en-US" altLang="en-US" sz="2000" dirty="0" smtClean="0">
                <a:solidFill>
                  <a:srgbClr val="FF6600"/>
                </a:solidFill>
                <a:latin typeface="Bookman Old Style" pitchFamily="18" charset="0"/>
              </a:rPr>
              <a:t>Newton’s 3</a:t>
            </a:r>
            <a:r>
              <a:rPr lang="en-US" altLang="en-US" sz="2000" baseline="30000" dirty="0" smtClean="0">
                <a:solidFill>
                  <a:srgbClr val="FF6600"/>
                </a:solidFill>
                <a:latin typeface="Bookman Old Style" pitchFamily="18" charset="0"/>
              </a:rPr>
              <a:t>rd</a:t>
            </a:r>
            <a:r>
              <a:rPr lang="en-US" altLang="en-US" sz="2000" dirty="0" smtClean="0">
                <a:solidFill>
                  <a:srgbClr val="FF6600"/>
                </a:solidFill>
                <a:latin typeface="Bookman Old Style" pitchFamily="18" charset="0"/>
              </a:rPr>
              <a:t> law of motion</a:t>
            </a:r>
          </a:p>
        </p:txBody>
      </p:sp>
    </p:spTree>
    <p:extLst>
      <p:ext uri="{BB962C8B-B14F-4D97-AF65-F5344CB8AC3E}">
        <p14:creationId xmlns:p14="http://schemas.microsoft.com/office/powerpoint/2010/main" val="4063227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Rounded Rectangle 12"/>
          <p:cNvSpPr/>
          <p:nvPr/>
        </p:nvSpPr>
        <p:spPr>
          <a:xfrm>
            <a:off x="2292062" y="670456"/>
            <a:ext cx="4559877" cy="33908"/>
          </a:xfrm>
          <a:prstGeom prst="roundRect">
            <a:avLst/>
          </a:prstGeom>
          <a:gradFill>
            <a:gsLst>
              <a:gs pos="0">
                <a:srgbClr val="FFFF00"/>
              </a:gs>
              <a:gs pos="100000">
                <a:srgbClr val="FFFF00">
                  <a:shade val="100000"/>
                  <a:satMod val="115000"/>
                  <a:alpha val="0"/>
                </a:srgbClr>
              </a:gs>
            </a:gsLst>
            <a:path path="circle">
              <a:fillToRect l="50000" t="50000" r="50000" b="50000"/>
            </a:path>
          </a:gradFill>
          <a:ln w="12700">
            <a:no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grpSp>
        <p:nvGrpSpPr>
          <p:cNvPr id="15" name="Group 14"/>
          <p:cNvGrpSpPr/>
          <p:nvPr/>
        </p:nvGrpSpPr>
        <p:grpSpPr>
          <a:xfrm>
            <a:off x="501650" y="895350"/>
            <a:ext cx="6954227" cy="755839"/>
            <a:chOff x="1592061" y="4330511"/>
            <a:chExt cx="6954227" cy="755839"/>
          </a:xfrm>
        </p:grpSpPr>
        <p:sp>
          <p:nvSpPr>
            <p:cNvPr id="17" name="Isosceles Triangle 8"/>
            <p:cNvSpPr/>
            <p:nvPr/>
          </p:nvSpPr>
          <p:spPr>
            <a:xfrm>
              <a:off x="1592061" y="4330511"/>
              <a:ext cx="6954227" cy="755839"/>
            </a:xfrm>
            <a:prstGeom prst="rect">
              <a:avLst/>
            </a:prstGeom>
            <a:solidFill>
              <a:schemeClr val="bg1">
                <a:alpha val="20000"/>
              </a:schemeClr>
            </a:solidFill>
            <a:ln w="12700">
              <a:solidFill>
                <a:schemeClr val="bg1"/>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623811" y="4393315"/>
              <a:ext cx="6896100" cy="646331"/>
            </a:xfrm>
            <a:prstGeom prst="rect">
              <a:avLst/>
            </a:prstGeom>
            <a:noFill/>
          </p:spPr>
          <p:txBody>
            <a:bodyPr wrap="square" rtlCol="0">
              <a:spAutoFit/>
            </a:bodyPr>
            <a:lstStyle/>
            <a:p>
              <a:pPr>
                <a:tabLst>
                  <a:tab pos="2684463" algn="l"/>
                </a:tabLst>
              </a:pPr>
              <a:r>
                <a:rPr lang="en-US" b="1" dirty="0">
                  <a:solidFill>
                    <a:prstClr val="black"/>
                  </a:solidFill>
                  <a:effectLst>
                    <a:outerShdw blurRad="50800" dist="38100" dir="2700000" algn="tl" rotWithShape="0">
                      <a:schemeClr val="bg1">
                        <a:alpha val="40000"/>
                      </a:schemeClr>
                    </a:outerShdw>
                  </a:effectLst>
                  <a:latin typeface="Arial" panose="020B0604020202020204" pitchFamily="34" charset="0"/>
                  <a:cs typeface="Arial" panose="020B0604020202020204" pitchFamily="34" charset="0"/>
                </a:rPr>
                <a:t>The third law of motion states that </a:t>
              </a:r>
              <a:r>
                <a:rPr lang="en-US" b="1" dirty="0" smtClean="0">
                  <a:solidFill>
                    <a:prstClr val="black"/>
                  </a:solidFill>
                  <a:effectLst>
                    <a:outerShdw blurRad="50800" dist="38100" dir="2700000" algn="tl" rotWithShape="0">
                      <a:schemeClr val="bg1">
                        <a:alpha val="40000"/>
                      </a:schemeClr>
                    </a:outerShdw>
                  </a:effectLst>
                  <a:latin typeface="Arial" panose="020B0604020202020204" pitchFamily="34" charset="0"/>
                  <a:cs typeface="Arial" panose="020B0604020202020204" pitchFamily="34" charset="0"/>
                </a:rPr>
                <a:t>every </a:t>
              </a:r>
              <a:r>
                <a:rPr lang="en-US" b="1" dirty="0">
                  <a:solidFill>
                    <a:srgbClr val="FFC000"/>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action force </a:t>
              </a:r>
              <a:r>
                <a:rPr lang="en-US" b="1" dirty="0">
                  <a:solidFill>
                    <a:prstClr val="black"/>
                  </a:solidFill>
                  <a:effectLst>
                    <a:outerShdw blurRad="50800" dist="38100" dir="2700000" algn="tl" rotWithShape="0">
                      <a:schemeClr val="bg1">
                        <a:alpha val="40000"/>
                      </a:schemeClr>
                    </a:outerShdw>
                  </a:effectLst>
                  <a:latin typeface="Arial" panose="020B0604020202020204" pitchFamily="34" charset="0"/>
                  <a:cs typeface="Arial" panose="020B0604020202020204" pitchFamily="34" charset="0"/>
                </a:rPr>
                <a:t>has an equal and opposite</a:t>
              </a:r>
              <a:r>
                <a:rPr lang="en-US" b="1" dirty="0">
                  <a:solidFill>
                    <a:prstClr val="black"/>
                  </a:solidFill>
                  <a:latin typeface="Arial" panose="020B0604020202020204" pitchFamily="34" charset="0"/>
                  <a:cs typeface="Arial" panose="020B0604020202020204" pitchFamily="34" charset="0"/>
                </a:rPr>
                <a:t> </a:t>
              </a:r>
              <a:r>
                <a:rPr lang="en-US" b="1" dirty="0">
                  <a:solidFill>
                    <a:srgbClr val="FFC000"/>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reaction force </a:t>
              </a:r>
              <a:r>
                <a:rPr lang="en-US" b="1" dirty="0">
                  <a:solidFill>
                    <a:prstClr val="black"/>
                  </a:solidFill>
                  <a:effectLst>
                    <a:outerShdw blurRad="50800" dist="38100" dir="2700000" algn="tl" rotWithShape="0">
                      <a:schemeClr val="bg1">
                        <a:alpha val="40000"/>
                      </a:schemeClr>
                    </a:outerShdw>
                  </a:effectLst>
                  <a:latin typeface="Arial" panose="020B0604020202020204" pitchFamily="34" charset="0"/>
                  <a:cs typeface="Arial" panose="020B0604020202020204" pitchFamily="34" charset="0"/>
                </a:rPr>
                <a:t>which acts </a:t>
              </a:r>
              <a:r>
                <a:rPr lang="en-US" b="1" dirty="0" smtClean="0">
                  <a:solidFill>
                    <a:prstClr val="black"/>
                  </a:solidFill>
                  <a:effectLst>
                    <a:outerShdw blurRad="50800" dist="38100" dir="2700000" algn="tl" rotWithShape="0">
                      <a:schemeClr val="bg1">
                        <a:alpha val="40000"/>
                      </a:schemeClr>
                    </a:outerShdw>
                  </a:effectLst>
                  <a:latin typeface="Arial" panose="020B0604020202020204" pitchFamily="34" charset="0"/>
                  <a:cs typeface="Arial" panose="020B0604020202020204" pitchFamily="34" charset="0"/>
                </a:rPr>
                <a:t>simultaneously.</a:t>
              </a:r>
              <a:endParaRPr lang="en-US" b="1" dirty="0">
                <a:solidFill>
                  <a:prstClr val="black"/>
                </a:solidFill>
                <a:effectLst>
                  <a:outerShdw blurRad="50800" dist="38100" dir="2700000" algn="tl" rotWithShape="0">
                    <a:schemeClr val="bg1">
                      <a:alpha val="40000"/>
                    </a:schemeClr>
                  </a:outerShdw>
                </a:effectLst>
                <a:latin typeface="Arial" panose="020B0604020202020204" pitchFamily="34" charset="0"/>
                <a:cs typeface="Arial" panose="020B0604020202020204" pitchFamily="34" charset="0"/>
              </a:endParaRPr>
            </a:p>
          </p:txBody>
        </p:sp>
      </p:grpSp>
      <p:sp>
        <p:nvSpPr>
          <p:cNvPr id="14" name="Rectangle 13"/>
          <p:cNvSpPr/>
          <p:nvPr/>
        </p:nvSpPr>
        <p:spPr>
          <a:xfrm>
            <a:off x="2000369" y="295421"/>
            <a:ext cx="5143263" cy="430887"/>
          </a:xfrm>
          <a:prstGeom prst="rect">
            <a:avLst/>
          </a:prstGeom>
          <a:noFill/>
        </p:spPr>
        <p:txBody>
          <a:bodyPr wrap="square" rtlCol="0">
            <a:spAutoFit/>
          </a:bodyPr>
          <a:lstStyle/>
          <a:p>
            <a:pPr algn="ctr"/>
            <a:r>
              <a:rPr lang="en-US" sz="2200" b="1" dirty="0">
                <a:solidFill>
                  <a:schemeClr val="bg1"/>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NEWTON’S </a:t>
            </a:r>
            <a:r>
              <a:rPr lang="en-US" sz="2200" b="1" dirty="0" smtClean="0">
                <a:solidFill>
                  <a:schemeClr val="bg1"/>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THIRD LAW </a:t>
            </a:r>
            <a:r>
              <a:rPr lang="en-US" sz="2200" b="1" dirty="0">
                <a:solidFill>
                  <a:schemeClr val="bg1"/>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OF </a:t>
            </a:r>
            <a:r>
              <a:rPr lang="en-US" sz="2200" b="1" dirty="0" smtClean="0">
                <a:solidFill>
                  <a:schemeClr val="bg1"/>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MOTION </a:t>
            </a:r>
            <a:endParaRPr lang="en-US" sz="2200" b="1" dirty="0">
              <a:solidFill>
                <a:schemeClr val="bg1"/>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pic>
        <p:nvPicPr>
          <p:cNvPr id="4099" name="Picture 3" descr="D:\d drive\MJ WORK\Pooja mam (physics)\State board\STB 9th 17-18\rocket-blast_off.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28534" y="1932420"/>
            <a:ext cx="4219575" cy="2157377"/>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p:cNvSpPr/>
          <p:nvPr/>
        </p:nvSpPr>
        <p:spPr>
          <a:xfrm>
            <a:off x="337424" y="3534966"/>
            <a:ext cx="2982219" cy="1021556"/>
          </a:xfrm>
          <a:prstGeom prst="wedgeRoundRectCallout">
            <a:avLst>
              <a:gd name="adj1" fmla="val 37880"/>
              <a:gd name="adj2" fmla="val -108573"/>
              <a:gd name="adj3" fmla="val 16667"/>
            </a:avLst>
          </a:prstGeom>
          <a:solidFill>
            <a:srgbClr val="CC3399">
              <a:alpha val="6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effectLst>
                  <a:outerShdw blurRad="38100" dist="38100" dir="2700000" algn="tl">
                    <a:srgbClr val="000000">
                      <a:alpha val="43137"/>
                    </a:srgbClr>
                  </a:outerShdw>
                </a:effectLst>
                <a:latin typeface="Book Antiqua" pitchFamily="18" charset="0"/>
              </a:rPr>
              <a:t>The fuel gases of rocket exerts a downward force on surface of the earth</a:t>
            </a:r>
          </a:p>
        </p:txBody>
      </p:sp>
      <p:sp>
        <p:nvSpPr>
          <p:cNvPr id="16" name="Rounded Rectangular Callout 15"/>
          <p:cNvSpPr/>
          <p:nvPr/>
        </p:nvSpPr>
        <p:spPr>
          <a:xfrm>
            <a:off x="5226798" y="1803814"/>
            <a:ext cx="3808549" cy="1207294"/>
          </a:xfrm>
          <a:prstGeom prst="wedgeRoundRectCallout">
            <a:avLst>
              <a:gd name="adj1" fmla="val -42276"/>
              <a:gd name="adj2" fmla="val 88092"/>
              <a:gd name="adj3" fmla="val 16667"/>
            </a:avLst>
          </a:prstGeom>
          <a:solidFill>
            <a:srgbClr val="CC3399">
              <a:alpha val="6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lt1"/>
                </a:solidFill>
                <a:effectLst>
                  <a:outerShdw blurRad="38100" dist="38100" dir="2700000" algn="tl">
                    <a:srgbClr val="000000">
                      <a:alpha val="43137"/>
                    </a:srgbClr>
                  </a:outerShdw>
                </a:effectLst>
                <a:latin typeface="Book Antiqua" pitchFamily="18" charset="0"/>
              </a:rPr>
              <a:t>The earth in turn exerts an equal and opposite force which will propel the rocket </a:t>
            </a:r>
            <a:r>
              <a:rPr lang="en-US" b="1" dirty="0" smtClean="0">
                <a:solidFill>
                  <a:schemeClr val="lt1"/>
                </a:solidFill>
                <a:effectLst>
                  <a:outerShdw blurRad="38100" dist="38100" dir="2700000" algn="tl">
                    <a:srgbClr val="000000">
                      <a:alpha val="43137"/>
                    </a:srgbClr>
                  </a:outerShdw>
                </a:effectLst>
                <a:latin typeface="Book Antiqua" pitchFamily="18" charset="0"/>
              </a:rPr>
              <a:t>into </a:t>
            </a:r>
            <a:r>
              <a:rPr lang="en-US" b="1" dirty="0">
                <a:solidFill>
                  <a:schemeClr val="lt1"/>
                </a:solidFill>
                <a:effectLst>
                  <a:outerShdw blurRad="38100" dist="38100" dir="2700000" algn="tl">
                    <a:srgbClr val="000000">
                      <a:alpha val="43137"/>
                    </a:srgbClr>
                  </a:outerShdw>
                </a:effectLst>
                <a:latin typeface="Book Antiqua" pitchFamily="18" charset="0"/>
              </a:rPr>
              <a:t>space.</a:t>
            </a:r>
          </a:p>
        </p:txBody>
      </p:sp>
    </p:spTree>
    <p:extLst>
      <p:ext uri="{BB962C8B-B14F-4D97-AF65-F5344CB8AC3E}">
        <p14:creationId xmlns:p14="http://schemas.microsoft.com/office/powerpoint/2010/main" val="167404133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2" presetClass="entr" presetSubtype="2" fill="hold" grpId="0" nodeType="withEffect" p14:presetBounceEnd="54000">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14:bounceEnd="54000">
                                          <p:cBhvr additive="base">
                                            <p:cTn id="9" dur="500" fill="hold"/>
                                            <p:tgtEl>
                                              <p:spTgt spid="13"/>
                                            </p:tgtEl>
                                            <p:attrNameLst>
                                              <p:attrName>ppt_x</p:attrName>
                                            </p:attrNameLst>
                                          </p:cBhvr>
                                          <p:tavLst>
                                            <p:tav tm="0">
                                              <p:val>
                                                <p:strVal val="1+#ppt_w/2"/>
                                              </p:val>
                                            </p:tav>
                                            <p:tav tm="100000">
                                              <p:val>
                                                <p:strVal val="#ppt_x"/>
                                              </p:val>
                                            </p:tav>
                                          </p:tavLst>
                                        </p:anim>
                                        <p:anim calcmode="lin" valueType="num" p14:bounceEnd="54000">
                                          <p:cBhvr additive="base">
                                            <p:cTn id="10" dur="500" fill="hold"/>
                                            <p:tgtEl>
                                              <p:spTgt spid="13"/>
                                            </p:tgtEl>
                                            <p:attrNameLst>
                                              <p:attrName>ppt_y</p:attrName>
                                            </p:attrNameLst>
                                          </p:cBhvr>
                                          <p:tavLst>
                                            <p:tav tm="0">
                                              <p:val>
                                                <p:strVal val="#ppt_y"/>
                                              </p:val>
                                            </p:tav>
                                            <p:tav tm="100000">
                                              <p:val>
                                                <p:strVal val="#ppt_y"/>
                                              </p:val>
                                            </p:tav>
                                          </p:tavLst>
                                        </p:anim>
                                      </p:childTnLst>
                                    </p:cTn>
                                  </p:par>
                                  <p:par>
                                    <p:cTn id="11"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12" dur="500" fill="hold"/>
                                            <p:tgtEl>
                                              <p:spTgt spid="14"/>
                                            </p:tgtEl>
                                            <p:attrNameLst>
                                              <p:attrName>ppt_x</p:attrName>
                                              <p:attrName>ppt_y</p:attrName>
                                            </p:attrNameLst>
                                          </p:cBhvr>
                                          <p:rCtr x="26250" y="0"/>
                                        </p:animMotion>
                                      </p:childTnLst>
                                    </p:cTn>
                                  </p:par>
                                  <p:par>
                                    <p:cTn id="13" presetID="6" presetClass="emph" presetSubtype="0" repeatCount="3000" autoRev="1" fill="hold" grpId="0" nodeType="withEffect">
                                      <p:stCondLst>
                                        <p:cond delay="0"/>
                                      </p:stCondLst>
                                      <p:childTnLst>
                                        <p:animScale>
                                          <p:cBhvr>
                                            <p:cTn id="14" dur="500" fill="hold"/>
                                            <p:tgtEl>
                                              <p:spTgt spid="14"/>
                                            </p:tgtEl>
                                          </p:cBhvr>
                                          <p:by x="110000" y="110000"/>
                                        </p:animScale>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52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52000">
                                          <p:cBhvr additive="base">
                                            <p:cTn id="19" dur="500" fill="hold"/>
                                            <p:tgtEl>
                                              <p:spTgt spid="15"/>
                                            </p:tgtEl>
                                            <p:attrNameLst>
                                              <p:attrName>ppt_x</p:attrName>
                                            </p:attrNameLst>
                                          </p:cBhvr>
                                          <p:tavLst>
                                            <p:tav tm="0">
                                              <p:val>
                                                <p:strVal val="0-#ppt_w/2"/>
                                              </p:val>
                                            </p:tav>
                                            <p:tav tm="100000">
                                              <p:val>
                                                <p:strVal val="#ppt_x"/>
                                              </p:val>
                                            </p:tav>
                                          </p:tavLst>
                                        </p:anim>
                                        <p:anim calcmode="lin" valueType="num" p14:bounceEnd="52000">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4099"/>
                                            </p:tgtEl>
                                            <p:attrNameLst>
                                              <p:attrName>style.visibility</p:attrName>
                                            </p:attrNameLst>
                                          </p:cBhvr>
                                          <p:to>
                                            <p:strVal val="visible"/>
                                          </p:to>
                                        </p:set>
                                        <p:anim calcmode="lin" valueType="num">
                                          <p:cBhvr additive="base">
                                            <p:cTn id="25" dur="2000" fill="hold"/>
                                            <p:tgtEl>
                                              <p:spTgt spid="4099"/>
                                            </p:tgtEl>
                                            <p:attrNameLst>
                                              <p:attrName>ppt_x</p:attrName>
                                            </p:attrNameLst>
                                          </p:cBhvr>
                                          <p:tavLst>
                                            <p:tav tm="0">
                                              <p:val>
                                                <p:strVal val="1+#ppt_w/2"/>
                                              </p:val>
                                            </p:tav>
                                            <p:tav tm="100000">
                                              <p:val>
                                                <p:strVal val="#ppt_x"/>
                                              </p:val>
                                            </p:tav>
                                          </p:tavLst>
                                        </p:anim>
                                        <p:anim calcmode="lin" valueType="num">
                                          <p:cBhvr additive="base">
                                            <p:cTn id="26" dur="20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1"/>
                                            </p:tgtEl>
                                            <p:attrNameLst>
                                              <p:attrName>style.visibility</p:attrName>
                                            </p:attrNameLst>
                                          </p:cBhvr>
                                          <p:to>
                                            <p:strVal val="hidden"/>
                                          </p:to>
                                        </p:set>
                                      </p:childTnLst>
                                    </p:cTn>
                                  </p:par>
                                </p:childTnLst>
                              </p:cTn>
                            </p:par>
                            <p:par>
                              <p:cTn id="36" fill="hold">
                                <p:stCondLst>
                                  <p:cond delay="0"/>
                                </p:stCondLst>
                                <p:childTnLst>
                                  <p:par>
                                    <p:cTn id="37" presetID="16" presetClass="entr" presetSubtype="21"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inVertical)">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4" grpId="1"/>
          <p:bldP spid="14" grpId="2"/>
          <p:bldP spid="11" grpId="0" animBg="1"/>
          <p:bldP spid="11" grpId="1"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500" fill="hold"/>
                                            <p:tgtEl>
                                              <p:spTgt spid="13"/>
                                            </p:tgtEl>
                                            <p:attrNameLst>
                                              <p:attrName>ppt_x</p:attrName>
                                            </p:attrNameLst>
                                          </p:cBhvr>
                                          <p:tavLst>
                                            <p:tav tm="0">
                                              <p:val>
                                                <p:strVal val="1+#ppt_w/2"/>
                                              </p:val>
                                            </p:tav>
                                            <p:tav tm="100000">
                                              <p:val>
                                                <p:strVal val="#ppt_x"/>
                                              </p:val>
                                            </p:tav>
                                          </p:tavLst>
                                        </p:anim>
                                        <p:anim calcmode="lin" valueType="num">
                                          <p:cBhvr additive="base">
                                            <p:cTn id="10" dur="500" fill="hold"/>
                                            <p:tgtEl>
                                              <p:spTgt spid="13"/>
                                            </p:tgtEl>
                                            <p:attrNameLst>
                                              <p:attrName>ppt_y</p:attrName>
                                            </p:attrNameLst>
                                          </p:cBhvr>
                                          <p:tavLst>
                                            <p:tav tm="0">
                                              <p:val>
                                                <p:strVal val="#ppt_y"/>
                                              </p:val>
                                            </p:tav>
                                            <p:tav tm="100000">
                                              <p:val>
                                                <p:strVal val="#ppt_y"/>
                                              </p:val>
                                            </p:tav>
                                          </p:tavLst>
                                        </p:anim>
                                      </p:childTnLst>
                                    </p:cTn>
                                  </p:par>
                                  <p:par>
                                    <p:cTn id="11" presetID="63" presetClass="path" presetSubtype="0" accel="10000" fill="hold" grpId="1" nodeType="withEffect">
                                      <p:stCondLst>
                                        <p:cond delay="0"/>
                                      </p:stCondLst>
                                      <p:childTnLst>
                                        <p:animMotion origin="layout" path="M -0.525 -2.96296E-6 L 0 -2.96296E-6 " pathEditMode="relative" rAng="0" ptsTypes="AA">
                                          <p:cBhvr>
                                            <p:cTn id="12" dur="500" fill="hold"/>
                                            <p:tgtEl>
                                              <p:spTgt spid="14"/>
                                            </p:tgtEl>
                                            <p:attrNameLst>
                                              <p:attrName>ppt_x</p:attrName>
                                              <p:attrName>ppt_y</p:attrName>
                                            </p:attrNameLst>
                                          </p:cBhvr>
                                          <p:rCtr x="26250" y="0"/>
                                        </p:animMotion>
                                      </p:childTnLst>
                                    </p:cTn>
                                  </p:par>
                                  <p:par>
                                    <p:cTn id="13" presetID="6" presetClass="emph" presetSubtype="0" repeatCount="3000" autoRev="1" fill="hold" grpId="0" nodeType="withEffect">
                                      <p:stCondLst>
                                        <p:cond delay="0"/>
                                      </p:stCondLst>
                                      <p:childTnLst>
                                        <p:animScale>
                                          <p:cBhvr>
                                            <p:cTn id="14" dur="500" fill="hold"/>
                                            <p:tgtEl>
                                              <p:spTgt spid="14"/>
                                            </p:tgtEl>
                                          </p:cBhvr>
                                          <p:by x="110000" y="110000"/>
                                        </p:animScale>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4099"/>
                                            </p:tgtEl>
                                            <p:attrNameLst>
                                              <p:attrName>style.visibility</p:attrName>
                                            </p:attrNameLst>
                                          </p:cBhvr>
                                          <p:to>
                                            <p:strVal val="visible"/>
                                          </p:to>
                                        </p:set>
                                        <p:anim calcmode="lin" valueType="num">
                                          <p:cBhvr additive="base">
                                            <p:cTn id="25" dur="2000" fill="hold"/>
                                            <p:tgtEl>
                                              <p:spTgt spid="4099"/>
                                            </p:tgtEl>
                                            <p:attrNameLst>
                                              <p:attrName>ppt_x</p:attrName>
                                            </p:attrNameLst>
                                          </p:cBhvr>
                                          <p:tavLst>
                                            <p:tav tm="0">
                                              <p:val>
                                                <p:strVal val="1+#ppt_w/2"/>
                                              </p:val>
                                            </p:tav>
                                            <p:tav tm="100000">
                                              <p:val>
                                                <p:strVal val="#ppt_x"/>
                                              </p:val>
                                            </p:tav>
                                          </p:tavLst>
                                        </p:anim>
                                        <p:anim calcmode="lin" valueType="num">
                                          <p:cBhvr additive="base">
                                            <p:cTn id="26" dur="20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1"/>
                                            </p:tgtEl>
                                            <p:attrNameLst>
                                              <p:attrName>style.visibility</p:attrName>
                                            </p:attrNameLst>
                                          </p:cBhvr>
                                          <p:to>
                                            <p:strVal val="hidden"/>
                                          </p:to>
                                        </p:set>
                                      </p:childTnLst>
                                    </p:cTn>
                                  </p:par>
                                </p:childTnLst>
                              </p:cTn>
                            </p:par>
                            <p:par>
                              <p:cTn id="36" fill="hold">
                                <p:stCondLst>
                                  <p:cond delay="0"/>
                                </p:stCondLst>
                                <p:childTnLst>
                                  <p:par>
                                    <p:cTn id="37" presetID="16" presetClass="entr" presetSubtype="21"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inVertical)">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4" grpId="1"/>
          <p:bldP spid="14" grpId="2"/>
          <p:bldP spid="11" grpId="0" animBg="1"/>
          <p:bldP spid="11" grpId="1" animBg="1"/>
          <p:bldP spid="16"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0"/>
            <a:ext cx="9144000" cy="5143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 name="Picture 2" descr="C:\Users\ad\Desktop\boy\boy1.jpg"/>
          <p:cNvPicPr>
            <a:picLocks noChangeAspect="1" noChangeArrowheads="1"/>
          </p:cNvPicPr>
          <p:nvPr/>
        </p:nvPicPr>
        <p:blipFill rotWithShape="1">
          <a:blip r:embed="rId2">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 name="Picture 7" descr="C:\Users\ad\Desktop\boy\boy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4" name="Picture 8" descr="C:\Users\ad\Desktop\boy\boy3.jpg"/>
          <p:cNvPicPr>
            <a:picLocks noChangeAspect="1" noChangeArrowheads="1"/>
          </p:cNvPicPr>
          <p:nvPr/>
        </p:nvPicPr>
        <p:blipFill rotWithShape="1">
          <a:blip r:embed="rId4">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5" name="Picture 9" descr="C:\Users\ad\Desktop\boy\boy4.jpg"/>
          <p:cNvPicPr>
            <a:picLocks noChangeAspect="1" noChangeArrowheads="1"/>
          </p:cNvPicPr>
          <p:nvPr/>
        </p:nvPicPr>
        <p:blipFill rotWithShape="1">
          <a:blip r:embed="rId5">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6" name="Picture 10" descr="C:\Users\ad\Desktop\boy\boy5.jpg"/>
          <p:cNvPicPr>
            <a:picLocks noChangeAspect="1" noChangeArrowheads="1"/>
          </p:cNvPicPr>
          <p:nvPr/>
        </p:nvPicPr>
        <p:blipFill rotWithShape="1">
          <a:blip r:embed="rId6">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7" name="Picture 11" descr="C:\Users\ad\Desktop\boy\boy6.jpg"/>
          <p:cNvPicPr>
            <a:picLocks noChangeAspect="1" noChangeArrowheads="1"/>
          </p:cNvPicPr>
          <p:nvPr/>
        </p:nvPicPr>
        <p:blipFill rotWithShape="1">
          <a:blip r:embed="rId7">
            <a:extLst>
              <a:ext uri="{28A0092B-C50C-407E-A947-70E740481C1C}">
                <a14:useLocalDpi xmlns:a14="http://schemas.microsoft.com/office/drawing/2010/main" val="0"/>
              </a:ext>
            </a:extLst>
          </a:blip>
          <a:srcRect l="16866" t="6666" r="9722"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8" name="Picture 12" descr="C:\Users\ad\Desktop\boy\boy7.jpg"/>
          <p:cNvPicPr>
            <a:picLocks noChangeAspect="1" noChangeArrowheads="1"/>
          </p:cNvPicPr>
          <p:nvPr/>
        </p:nvPicPr>
        <p:blipFill rotWithShape="1">
          <a:blip r:embed="rId8">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9" name="Picture 13" descr="C:\Users\ad\Desktop\boy\boy8.jpg"/>
          <p:cNvPicPr>
            <a:picLocks noChangeAspect="1" noChangeArrowheads="1"/>
          </p:cNvPicPr>
          <p:nvPr/>
        </p:nvPicPr>
        <p:blipFill rotWithShape="1">
          <a:blip r:embed="rId9">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0" name="Picture 14" descr="C:\Users\ad\Desktop\boy\boy9.jpg"/>
          <p:cNvPicPr>
            <a:picLocks noChangeAspect="1" noChangeArrowheads="1"/>
          </p:cNvPicPr>
          <p:nvPr/>
        </p:nvPicPr>
        <p:blipFill rotWithShape="1">
          <a:blip r:embed="rId10">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1" name="Picture 18" descr="C:\Users\ad\Desktop\boy\boy10.jpg"/>
          <p:cNvPicPr>
            <a:picLocks noChangeAspect="1" noChangeArrowheads="1"/>
          </p:cNvPicPr>
          <p:nvPr/>
        </p:nvPicPr>
        <p:blipFill rotWithShape="1">
          <a:blip r:embed="rId11">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2" name="Picture 19" descr="C:\Users\ad\Desktop\boy\boy11.jpg"/>
          <p:cNvPicPr>
            <a:picLocks noChangeAspect="1" noChangeArrowheads="1"/>
          </p:cNvPicPr>
          <p:nvPr/>
        </p:nvPicPr>
        <p:blipFill rotWithShape="1">
          <a:blip r:embed="rId12">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3" name="Picture 20" descr="C:\Users\ad\Desktop\boy\boy12.jpg"/>
          <p:cNvPicPr>
            <a:picLocks noChangeAspect="1" noChangeArrowheads="1"/>
          </p:cNvPicPr>
          <p:nvPr/>
        </p:nvPicPr>
        <p:blipFill rotWithShape="1">
          <a:blip r:embed="rId13">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4" name="Picture 2" descr="C:\Users\ad\Desktop\boy\boy1.jpg"/>
          <p:cNvPicPr>
            <a:picLocks noChangeAspect="1" noChangeArrowheads="1"/>
          </p:cNvPicPr>
          <p:nvPr/>
        </p:nvPicPr>
        <p:blipFill rotWithShape="1">
          <a:blip r:embed="rId2">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5" name="Picture 7" descr="C:\Users\ad\Desktop\boy\boy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6" name="Picture 8" descr="C:\Users\ad\Desktop\boy\boy3.jpg"/>
          <p:cNvPicPr>
            <a:picLocks noChangeAspect="1" noChangeArrowheads="1"/>
          </p:cNvPicPr>
          <p:nvPr/>
        </p:nvPicPr>
        <p:blipFill rotWithShape="1">
          <a:blip r:embed="rId4">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7" name="Picture 9" descr="C:\Users\ad\Desktop\boy\boy4.jpg"/>
          <p:cNvPicPr>
            <a:picLocks noChangeAspect="1" noChangeArrowheads="1"/>
          </p:cNvPicPr>
          <p:nvPr/>
        </p:nvPicPr>
        <p:blipFill rotWithShape="1">
          <a:blip r:embed="rId5">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8" name="Picture 10" descr="C:\Users\ad\Desktop\boy\boy5.jpg"/>
          <p:cNvPicPr>
            <a:picLocks noChangeAspect="1" noChangeArrowheads="1"/>
          </p:cNvPicPr>
          <p:nvPr/>
        </p:nvPicPr>
        <p:blipFill rotWithShape="1">
          <a:blip r:embed="rId6">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9" name="Picture 11" descr="C:\Users\ad\Desktop\boy\boy6.jpg"/>
          <p:cNvPicPr>
            <a:picLocks noChangeAspect="1" noChangeArrowheads="1"/>
          </p:cNvPicPr>
          <p:nvPr/>
        </p:nvPicPr>
        <p:blipFill rotWithShape="1">
          <a:blip r:embed="rId7">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0" name="Picture 12" descr="C:\Users\ad\Desktop\boy\boy7.jpg"/>
          <p:cNvPicPr>
            <a:picLocks noChangeAspect="1" noChangeArrowheads="1"/>
          </p:cNvPicPr>
          <p:nvPr/>
        </p:nvPicPr>
        <p:blipFill rotWithShape="1">
          <a:blip r:embed="rId8">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1" name="Picture 13" descr="C:\Users\ad\Desktop\boy\boy8.jpg"/>
          <p:cNvPicPr>
            <a:picLocks noChangeAspect="1" noChangeArrowheads="1"/>
          </p:cNvPicPr>
          <p:nvPr/>
        </p:nvPicPr>
        <p:blipFill rotWithShape="1">
          <a:blip r:embed="rId9">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2" name="Picture 14" descr="C:\Users\ad\Desktop\boy\boy9.jpg"/>
          <p:cNvPicPr>
            <a:picLocks noChangeAspect="1" noChangeArrowheads="1"/>
          </p:cNvPicPr>
          <p:nvPr/>
        </p:nvPicPr>
        <p:blipFill rotWithShape="1">
          <a:blip r:embed="rId10">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3" name="Picture 18" descr="C:\Users\ad\Desktop\boy\boy10.jpg"/>
          <p:cNvPicPr>
            <a:picLocks noChangeAspect="1" noChangeArrowheads="1"/>
          </p:cNvPicPr>
          <p:nvPr/>
        </p:nvPicPr>
        <p:blipFill rotWithShape="1">
          <a:blip r:embed="rId11">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4" name="Picture 19" descr="C:\Users\ad\Desktop\boy\boy11.jpg"/>
          <p:cNvPicPr>
            <a:picLocks noChangeAspect="1" noChangeArrowheads="1"/>
          </p:cNvPicPr>
          <p:nvPr/>
        </p:nvPicPr>
        <p:blipFill rotWithShape="1">
          <a:blip r:embed="rId12">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5" name="Picture 20" descr="C:\Users\ad\Desktop\boy\boy12.jpg"/>
          <p:cNvPicPr>
            <a:picLocks noChangeAspect="1" noChangeArrowheads="1"/>
          </p:cNvPicPr>
          <p:nvPr/>
        </p:nvPicPr>
        <p:blipFill rotWithShape="1">
          <a:blip r:embed="rId13">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6" name="Picture 2" descr="C:\Users\ad\Desktop\boy\boy1.jpg"/>
          <p:cNvPicPr>
            <a:picLocks noChangeAspect="1" noChangeArrowheads="1"/>
          </p:cNvPicPr>
          <p:nvPr/>
        </p:nvPicPr>
        <p:blipFill rotWithShape="1">
          <a:blip r:embed="rId2">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7" name="Picture 7" descr="C:\Users\ad\Desktop\boy\boy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8" name="Picture 8" descr="C:\Users\ad\Desktop\boy\boy3.jpg"/>
          <p:cNvPicPr>
            <a:picLocks noChangeAspect="1" noChangeArrowheads="1"/>
          </p:cNvPicPr>
          <p:nvPr/>
        </p:nvPicPr>
        <p:blipFill rotWithShape="1">
          <a:blip r:embed="rId4">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29" name="Picture 9" descr="C:\Users\ad\Desktop\boy\boy4.jpg"/>
          <p:cNvPicPr>
            <a:picLocks noChangeAspect="1" noChangeArrowheads="1"/>
          </p:cNvPicPr>
          <p:nvPr/>
        </p:nvPicPr>
        <p:blipFill rotWithShape="1">
          <a:blip r:embed="rId5">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0" name="Picture 10" descr="C:\Users\ad\Desktop\boy\boy5.jpg"/>
          <p:cNvPicPr>
            <a:picLocks noChangeAspect="1" noChangeArrowheads="1"/>
          </p:cNvPicPr>
          <p:nvPr/>
        </p:nvPicPr>
        <p:blipFill rotWithShape="1">
          <a:blip r:embed="rId6">
            <a:extLst>
              <a:ext uri="{28A0092B-C50C-407E-A947-70E740481C1C}">
                <a14:useLocalDpi xmlns:a14="http://schemas.microsoft.com/office/drawing/2010/main" val="0"/>
              </a:ext>
            </a:extLst>
          </a:blip>
          <a:srcRect l="16865" t="6668" r="9723" b="14079"/>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1" name="Picture 11" descr="C:\Users\ad\Desktop\boy\boy6.jpg"/>
          <p:cNvPicPr>
            <a:picLocks noChangeAspect="1" noChangeArrowheads="1"/>
          </p:cNvPicPr>
          <p:nvPr/>
        </p:nvPicPr>
        <p:blipFill rotWithShape="1">
          <a:blip r:embed="rId7">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2" name="Picture 12" descr="C:\Users\ad\Desktop\boy\boy7.jpg"/>
          <p:cNvPicPr>
            <a:picLocks noChangeAspect="1" noChangeArrowheads="1"/>
          </p:cNvPicPr>
          <p:nvPr/>
        </p:nvPicPr>
        <p:blipFill rotWithShape="1">
          <a:blip r:embed="rId8">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3" name="Picture 13" descr="C:\Users\ad\Desktop\boy\boy8.jpg"/>
          <p:cNvPicPr>
            <a:picLocks noChangeAspect="1" noChangeArrowheads="1"/>
          </p:cNvPicPr>
          <p:nvPr/>
        </p:nvPicPr>
        <p:blipFill rotWithShape="1">
          <a:blip r:embed="rId9">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4" name="Picture 14" descr="C:\Users\ad\Desktop\boy\boy9.jpg"/>
          <p:cNvPicPr>
            <a:picLocks noChangeAspect="1" noChangeArrowheads="1"/>
          </p:cNvPicPr>
          <p:nvPr/>
        </p:nvPicPr>
        <p:blipFill rotWithShape="1">
          <a:blip r:embed="rId10">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5" name="Picture 18" descr="C:\Users\ad\Desktop\boy\boy10.jpg"/>
          <p:cNvPicPr>
            <a:picLocks noChangeAspect="1" noChangeArrowheads="1"/>
          </p:cNvPicPr>
          <p:nvPr/>
        </p:nvPicPr>
        <p:blipFill rotWithShape="1">
          <a:blip r:embed="rId11">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6" name="Picture 19" descr="C:\Users\ad\Desktop\boy\boy11.jpg"/>
          <p:cNvPicPr>
            <a:picLocks noChangeAspect="1" noChangeArrowheads="1"/>
          </p:cNvPicPr>
          <p:nvPr/>
        </p:nvPicPr>
        <p:blipFill rotWithShape="1">
          <a:blip r:embed="rId12">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37" name="Picture 20" descr="C:\Users\ad\Desktop\boy\boy12.jpg"/>
          <p:cNvPicPr>
            <a:picLocks noChangeAspect="1" noChangeArrowheads="1"/>
          </p:cNvPicPr>
          <p:nvPr/>
        </p:nvPicPr>
        <p:blipFill rotWithShape="1">
          <a:blip r:embed="rId13">
            <a:extLst>
              <a:ext uri="{28A0092B-C50C-407E-A947-70E740481C1C}">
                <a14:useLocalDpi xmlns:a14="http://schemas.microsoft.com/office/drawing/2010/main" val="0"/>
              </a:ext>
            </a:extLst>
          </a:blip>
          <a:srcRect l="16866" t="6666" r="9721" b="14080"/>
          <a:stretch/>
        </p:blipFill>
        <p:spPr bwMode="auto">
          <a:xfrm>
            <a:off x="482600" y="1277548"/>
            <a:ext cx="4699000" cy="3620117"/>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8" name="Rounded Rectangular Callout 47"/>
          <p:cNvSpPr/>
          <p:nvPr/>
        </p:nvSpPr>
        <p:spPr>
          <a:xfrm>
            <a:off x="3580141" y="751327"/>
            <a:ext cx="2576259" cy="1134623"/>
          </a:xfrm>
          <a:prstGeom prst="wedgeRoundRectCallout">
            <a:avLst>
              <a:gd name="adj1" fmla="val -70411"/>
              <a:gd name="adj2" fmla="val 61221"/>
              <a:gd name="adj3" fmla="val 16667"/>
            </a:avLst>
          </a:prstGeom>
          <a:solidFill>
            <a:srgbClr val="00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Lets us consider this example where the boy is on the trampoline. </a:t>
            </a:r>
          </a:p>
        </p:txBody>
      </p:sp>
      <p:sp>
        <p:nvSpPr>
          <p:cNvPr id="49" name="Rounded Rectangular Callout 48"/>
          <p:cNvSpPr/>
          <p:nvPr/>
        </p:nvSpPr>
        <p:spPr>
          <a:xfrm>
            <a:off x="3580141" y="835272"/>
            <a:ext cx="2896859" cy="937705"/>
          </a:xfrm>
          <a:prstGeom prst="wedgeRoundRectCallout">
            <a:avLst>
              <a:gd name="adj1" fmla="val -59914"/>
              <a:gd name="adj2" fmla="val 88813"/>
              <a:gd name="adj3" fmla="val 16667"/>
            </a:avLst>
          </a:prstGeom>
          <a:solidFill>
            <a:srgbClr val="00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Now </a:t>
            </a:r>
            <a:r>
              <a:rPr lang="en-US" b="1" dirty="0" smtClean="0">
                <a:solidFill>
                  <a:prstClr val="black"/>
                </a:solidFill>
              </a:rPr>
              <a:t>the trampoline </a:t>
            </a:r>
            <a:r>
              <a:rPr lang="en-US" b="1" dirty="0">
                <a:solidFill>
                  <a:prstClr val="black"/>
                </a:solidFill>
              </a:rPr>
              <a:t>will exert an equal </a:t>
            </a:r>
            <a:r>
              <a:rPr lang="en-US" b="1" dirty="0" smtClean="0">
                <a:solidFill>
                  <a:prstClr val="black"/>
                </a:solidFill>
              </a:rPr>
              <a:t>force but </a:t>
            </a:r>
            <a:r>
              <a:rPr lang="en-US" b="1" dirty="0">
                <a:solidFill>
                  <a:prstClr val="black"/>
                </a:solidFill>
              </a:rPr>
              <a:t>in the opposite direction. </a:t>
            </a:r>
          </a:p>
        </p:txBody>
      </p:sp>
      <p:sp>
        <p:nvSpPr>
          <p:cNvPr id="50" name="Rounded Rectangular Callout 49"/>
          <p:cNvSpPr/>
          <p:nvPr/>
        </p:nvSpPr>
        <p:spPr>
          <a:xfrm>
            <a:off x="3580141" y="751327"/>
            <a:ext cx="2833885" cy="1134623"/>
          </a:xfrm>
          <a:prstGeom prst="wedgeRoundRectCallout">
            <a:avLst>
              <a:gd name="adj1" fmla="val -67441"/>
              <a:gd name="adj2" fmla="val 60262"/>
              <a:gd name="adj3" fmla="val 16667"/>
            </a:avLst>
          </a:prstGeom>
          <a:solidFill>
            <a:srgbClr val="00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When he is jumping he is applying a downward force on the trampoline.</a:t>
            </a:r>
          </a:p>
        </p:txBody>
      </p:sp>
      <p:pic>
        <p:nvPicPr>
          <p:cNvPr id="58" name="Picture 3" descr="\\192.168.1.34\mt_school\2016_17\01_ENGLISH MEDIUM\8TH_Std\TAT_2016-17\Physics\03_Atmospheric Pressure\Images\Mj\32970681.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079711" y="570685"/>
            <a:ext cx="686391" cy="113978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a:off x="609600" y="829138"/>
            <a:ext cx="2698711" cy="584775"/>
          </a:xfrm>
          <a:prstGeom prst="rect">
            <a:avLst/>
          </a:prstGeom>
        </p:spPr>
        <p:txBody>
          <a:bodyPr wrap="square">
            <a:spAutoFit/>
          </a:bodyPr>
          <a:lstStyle/>
          <a:p>
            <a:r>
              <a:rPr lang="en-US" sz="1600" b="1" dirty="0">
                <a:latin typeface="Book Antiqua" pitchFamily="18" charset="0"/>
              </a:rPr>
              <a:t>What does Newton want to say in his Third Law</a:t>
            </a:r>
            <a:r>
              <a:rPr lang="en-US" sz="1600" b="1" dirty="0" smtClean="0">
                <a:latin typeface="Book Antiqua" pitchFamily="18" charset="0"/>
              </a:rPr>
              <a:t>?</a:t>
            </a:r>
            <a:endParaRPr lang="en-US" sz="1600" b="1" dirty="0">
              <a:latin typeface="Book Antiqua" pitchFamily="18" charset="0"/>
            </a:endParaRPr>
          </a:p>
        </p:txBody>
      </p:sp>
    </p:spTree>
    <p:extLst>
      <p:ext uri="{BB962C8B-B14F-4D97-AF65-F5344CB8AC3E}">
        <p14:creationId xmlns:p14="http://schemas.microsoft.com/office/powerpoint/2010/main" val="228007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p:cTn id="10" dur="500" fill="hold"/>
                                        <p:tgtEl>
                                          <p:spTgt spid="48"/>
                                        </p:tgtEl>
                                        <p:attrNameLst>
                                          <p:attrName>ppt_w</p:attrName>
                                        </p:attrNameLst>
                                      </p:cBhvr>
                                      <p:tavLst>
                                        <p:tav tm="0">
                                          <p:val>
                                            <p:fltVal val="0"/>
                                          </p:val>
                                        </p:tav>
                                        <p:tav tm="100000">
                                          <p:val>
                                            <p:strVal val="#ppt_w"/>
                                          </p:val>
                                        </p:tav>
                                      </p:tavLst>
                                    </p:anim>
                                    <p:anim calcmode="lin" valueType="num">
                                      <p:cBhvr>
                                        <p:cTn id="11" dur="500" fill="hold"/>
                                        <p:tgtEl>
                                          <p:spTgt spid="48"/>
                                        </p:tgtEl>
                                        <p:attrNameLst>
                                          <p:attrName>ppt_h</p:attrName>
                                        </p:attrNameLst>
                                      </p:cBhvr>
                                      <p:tavLst>
                                        <p:tav tm="0">
                                          <p:val>
                                            <p:fltVal val="0"/>
                                          </p:val>
                                        </p:tav>
                                        <p:tav tm="100000">
                                          <p:val>
                                            <p:strVal val="#ppt_h"/>
                                          </p:val>
                                        </p:tav>
                                      </p:tavLst>
                                    </p:anim>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
                                        <p:tgtEl>
                                          <p:spTgt spid="3"/>
                                        </p:tgtEl>
                                      </p:cBhvr>
                                    </p:animEffect>
                                  </p:childTnLst>
                                </p:cTn>
                              </p:par>
                            </p:childTnLst>
                          </p:cTn>
                        </p:par>
                        <p:par>
                          <p:cTn id="22" fill="hold">
                            <p:stCondLst>
                              <p:cond delay="10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
                                        <p:tgtEl>
                                          <p:spTgt spid="4"/>
                                        </p:tgtEl>
                                      </p:cBhvr>
                                    </p:animEffect>
                                  </p:childTnLst>
                                </p:cTn>
                              </p:par>
                            </p:childTnLst>
                          </p:cTn>
                        </p:par>
                        <p:par>
                          <p:cTn id="26" fill="hold">
                            <p:stCondLst>
                              <p:cond delay="200"/>
                            </p:stCondLst>
                            <p:childTnLst>
                              <p:par>
                                <p:cTn id="27" presetID="16" presetClass="entr" presetSubtype="21"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barn(inVertical)">
                                      <p:cBhvr>
                                        <p:cTn id="29" dur="500"/>
                                        <p:tgtEl>
                                          <p:spTgt spid="5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50"/>
                                        </p:tgtEl>
                                        <p:attrNameLst>
                                          <p:attrName>style.visibility</p:attrName>
                                        </p:attrNameLst>
                                      </p:cBhvr>
                                      <p:to>
                                        <p:strVal val="hidden"/>
                                      </p:to>
                                    </p:set>
                                  </p:childTnLst>
                                </p:cTn>
                              </p:par>
                            </p:childTnLst>
                          </p:cTn>
                        </p:par>
                        <p:par>
                          <p:cTn id="34" fill="hold">
                            <p:stCondLst>
                              <p:cond delay="0"/>
                            </p:stCondLst>
                            <p:childTnLst>
                              <p:par>
                                <p:cTn id="35" presetID="10"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
                                        <p:tgtEl>
                                          <p:spTgt spid="5"/>
                                        </p:tgtEl>
                                      </p:cBhvr>
                                    </p:animEffect>
                                  </p:childTnLst>
                                </p:cTn>
                              </p:par>
                            </p:childTnLst>
                          </p:cTn>
                        </p:par>
                        <p:par>
                          <p:cTn id="38" fill="hold">
                            <p:stCondLst>
                              <p:cond delay="100"/>
                            </p:stCondLst>
                            <p:childTnLst>
                              <p:par>
                                <p:cTn id="39" presetID="10"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
                                        <p:tgtEl>
                                          <p:spTgt spid="6"/>
                                        </p:tgtEl>
                                      </p:cBhvr>
                                    </p:animEffect>
                                  </p:childTnLst>
                                </p:cTn>
                              </p:par>
                            </p:childTnLst>
                          </p:cTn>
                        </p:par>
                        <p:par>
                          <p:cTn id="42" fill="hold">
                            <p:stCondLst>
                              <p:cond delay="200"/>
                            </p:stCondLst>
                            <p:childTnLst>
                              <p:par>
                                <p:cTn id="43" presetID="10" presetClass="entr" presetSubtype="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
                                        <p:tgtEl>
                                          <p:spTgt spid="7"/>
                                        </p:tgtEl>
                                      </p:cBhvr>
                                    </p:animEffect>
                                  </p:childTnLst>
                                </p:cTn>
                              </p:par>
                            </p:childTnLst>
                          </p:cTn>
                        </p:par>
                        <p:par>
                          <p:cTn id="46" fill="hold">
                            <p:stCondLst>
                              <p:cond delay="300"/>
                            </p:stCondLst>
                            <p:childTnLst>
                              <p:par>
                                <p:cTn id="47" presetID="16" presetClass="entr" presetSubtype="21"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barn(inVertical)">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49"/>
                                        </p:tgtEl>
                                        <p:attrNameLst>
                                          <p:attrName>style.visibility</p:attrName>
                                        </p:attrNameLst>
                                      </p:cBhvr>
                                      <p:to>
                                        <p:strVal val="hidden"/>
                                      </p:to>
                                    </p:set>
                                  </p:childTnLst>
                                </p:cTn>
                              </p:par>
                            </p:childTnLst>
                          </p:cTn>
                        </p:par>
                        <p:par>
                          <p:cTn id="54" fill="hold">
                            <p:stCondLst>
                              <p:cond delay="0"/>
                            </p:stCondLst>
                            <p:childTnLst>
                              <p:par>
                                <p:cTn id="55" presetID="10" presetClass="entr" presetSubtype="0"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
                                        <p:tgtEl>
                                          <p:spTgt spid="8"/>
                                        </p:tgtEl>
                                      </p:cBhvr>
                                    </p:animEffect>
                                  </p:childTnLst>
                                </p:cTn>
                              </p:par>
                            </p:childTnLst>
                          </p:cTn>
                        </p:par>
                        <p:par>
                          <p:cTn id="58" fill="hold">
                            <p:stCondLst>
                              <p:cond delay="100"/>
                            </p:stCondLst>
                            <p:childTnLst>
                              <p:par>
                                <p:cTn id="59" presetID="10" presetClass="entr" presetSubtype="0"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00"/>
                                        <p:tgtEl>
                                          <p:spTgt spid="9"/>
                                        </p:tgtEl>
                                      </p:cBhvr>
                                    </p:animEffect>
                                  </p:childTnLst>
                                </p:cTn>
                              </p:par>
                            </p:childTnLst>
                          </p:cTn>
                        </p:par>
                        <p:par>
                          <p:cTn id="62" fill="hold">
                            <p:stCondLst>
                              <p:cond delay="200"/>
                            </p:stCondLst>
                            <p:childTnLst>
                              <p:par>
                                <p:cTn id="63" presetID="10" presetClass="entr" presetSubtype="0"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
                                        <p:tgtEl>
                                          <p:spTgt spid="10"/>
                                        </p:tgtEl>
                                      </p:cBhvr>
                                    </p:animEffect>
                                  </p:childTnLst>
                                </p:cTn>
                              </p:par>
                            </p:childTnLst>
                          </p:cTn>
                        </p:par>
                        <p:par>
                          <p:cTn id="66" fill="hold">
                            <p:stCondLst>
                              <p:cond delay="300"/>
                            </p:stCondLst>
                            <p:childTnLst>
                              <p:par>
                                <p:cTn id="67" presetID="10" presetClass="entr" presetSubtype="0" fill="hold"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100"/>
                                        <p:tgtEl>
                                          <p:spTgt spid="11"/>
                                        </p:tgtEl>
                                      </p:cBhvr>
                                    </p:animEffect>
                                  </p:childTnLst>
                                </p:cTn>
                              </p:par>
                            </p:childTnLst>
                          </p:cTn>
                        </p:par>
                        <p:par>
                          <p:cTn id="70" fill="hold">
                            <p:stCondLst>
                              <p:cond delay="400"/>
                            </p:stCondLst>
                            <p:childTnLst>
                              <p:par>
                                <p:cTn id="71" presetID="10" presetClass="entr" presetSubtype="0" fill="hold" nodeType="after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100"/>
                                        <p:tgtEl>
                                          <p:spTgt spid="12"/>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100"/>
                                        <p:tgtEl>
                                          <p:spTgt spid="13"/>
                                        </p:tgtEl>
                                      </p:cBhvr>
                                    </p:animEffect>
                                  </p:childTnLst>
                                </p:cTn>
                              </p:par>
                            </p:childTnLst>
                          </p:cTn>
                        </p:par>
                        <p:par>
                          <p:cTn id="78" fill="hold">
                            <p:stCondLst>
                              <p:cond delay="600"/>
                            </p:stCondLst>
                            <p:childTnLst>
                              <p:par>
                                <p:cTn id="79" presetID="10" presetClass="entr" presetSubtype="0" fill="hold" nodeType="after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
                                        <p:tgtEl>
                                          <p:spTgt spid="14"/>
                                        </p:tgtEl>
                                      </p:cBhvr>
                                    </p:animEffect>
                                  </p:childTnLst>
                                </p:cTn>
                              </p:par>
                            </p:childTnLst>
                          </p:cTn>
                        </p:par>
                        <p:par>
                          <p:cTn id="82" fill="hold">
                            <p:stCondLst>
                              <p:cond delay="700"/>
                            </p:stCondLst>
                            <p:childTnLst>
                              <p:par>
                                <p:cTn id="83" presetID="10" presetClass="entr" presetSubtype="0" fill="hold" nodeType="after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100"/>
                                        <p:tgtEl>
                                          <p:spTgt spid="15"/>
                                        </p:tgtEl>
                                      </p:cBhvr>
                                    </p:animEffect>
                                  </p:childTnLst>
                                </p:cTn>
                              </p:par>
                            </p:childTnLst>
                          </p:cTn>
                        </p:par>
                        <p:par>
                          <p:cTn id="86" fill="hold">
                            <p:stCondLst>
                              <p:cond delay="800"/>
                            </p:stCondLst>
                            <p:childTnLst>
                              <p:par>
                                <p:cTn id="87" presetID="10" presetClass="entr" presetSubtype="0" fill="hold" nodeType="after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100"/>
                                        <p:tgtEl>
                                          <p:spTgt spid="16"/>
                                        </p:tgtEl>
                                      </p:cBhvr>
                                    </p:animEffect>
                                  </p:childTnLst>
                                </p:cTn>
                              </p:par>
                            </p:childTnLst>
                          </p:cTn>
                        </p:par>
                        <p:par>
                          <p:cTn id="90" fill="hold">
                            <p:stCondLst>
                              <p:cond delay="900"/>
                            </p:stCondLst>
                            <p:childTnLst>
                              <p:par>
                                <p:cTn id="91" presetID="10" presetClass="entr" presetSubtype="0" fill="hold" nodeType="after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100"/>
                                        <p:tgtEl>
                                          <p:spTgt spid="17"/>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100"/>
                                        <p:tgtEl>
                                          <p:spTgt spid="18"/>
                                        </p:tgtEl>
                                      </p:cBhvr>
                                    </p:animEffect>
                                  </p:childTnLst>
                                </p:cTn>
                              </p:par>
                            </p:childTnLst>
                          </p:cTn>
                        </p:par>
                        <p:par>
                          <p:cTn id="98" fill="hold">
                            <p:stCondLst>
                              <p:cond delay="1100"/>
                            </p:stCondLst>
                            <p:childTnLst>
                              <p:par>
                                <p:cTn id="99" presetID="10" presetClass="entr" presetSubtype="0" fill="hold" nodeType="after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100"/>
                                        <p:tgtEl>
                                          <p:spTgt spid="19"/>
                                        </p:tgtEl>
                                      </p:cBhvr>
                                    </p:animEffect>
                                  </p:childTnLst>
                                </p:cTn>
                              </p:par>
                            </p:childTnLst>
                          </p:cTn>
                        </p:par>
                        <p:par>
                          <p:cTn id="102" fill="hold">
                            <p:stCondLst>
                              <p:cond delay="1200"/>
                            </p:stCondLst>
                            <p:childTnLst>
                              <p:par>
                                <p:cTn id="103" presetID="10" presetClass="entr" presetSubtype="0" fill="hold" nodeType="after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
                                        <p:tgtEl>
                                          <p:spTgt spid="20"/>
                                        </p:tgtEl>
                                      </p:cBhvr>
                                    </p:animEffect>
                                  </p:childTnLst>
                                </p:cTn>
                              </p:par>
                            </p:childTnLst>
                          </p:cTn>
                        </p:par>
                        <p:par>
                          <p:cTn id="106" fill="hold">
                            <p:stCondLst>
                              <p:cond delay="1300"/>
                            </p:stCondLst>
                            <p:childTnLst>
                              <p:par>
                                <p:cTn id="107" presetID="10" presetClass="entr" presetSubtype="0" fill="hold" nodeType="after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100"/>
                                        <p:tgtEl>
                                          <p:spTgt spid="21"/>
                                        </p:tgtEl>
                                      </p:cBhvr>
                                    </p:animEffect>
                                  </p:childTnLst>
                                </p:cTn>
                              </p:par>
                            </p:childTnLst>
                          </p:cTn>
                        </p:par>
                        <p:par>
                          <p:cTn id="110" fill="hold">
                            <p:stCondLst>
                              <p:cond delay="1400"/>
                            </p:stCondLst>
                            <p:childTnLst>
                              <p:par>
                                <p:cTn id="111" presetID="10" presetClass="entr" presetSubtype="0" fill="hold"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100"/>
                                        <p:tgtEl>
                                          <p:spTgt spid="22"/>
                                        </p:tgtEl>
                                      </p:cBhvr>
                                    </p:animEffect>
                                  </p:childTnLst>
                                </p:cTn>
                              </p:par>
                            </p:childTnLst>
                          </p:cTn>
                        </p:par>
                        <p:par>
                          <p:cTn id="114" fill="hold">
                            <p:stCondLst>
                              <p:cond delay="1500"/>
                            </p:stCondLst>
                            <p:childTnLst>
                              <p:par>
                                <p:cTn id="115" presetID="10" presetClass="entr" presetSubtype="0" fill="hold" nodeType="after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100"/>
                                        <p:tgtEl>
                                          <p:spTgt spid="23"/>
                                        </p:tgtEl>
                                      </p:cBhvr>
                                    </p:animEffect>
                                  </p:childTnLst>
                                </p:cTn>
                              </p:par>
                            </p:childTnLst>
                          </p:cTn>
                        </p:par>
                        <p:par>
                          <p:cTn id="118" fill="hold">
                            <p:stCondLst>
                              <p:cond delay="1600"/>
                            </p:stCondLst>
                            <p:childTnLst>
                              <p:par>
                                <p:cTn id="119" presetID="10" presetClass="entr" presetSubtype="0" fill="hold" nodeType="after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fade">
                                      <p:cBhvr>
                                        <p:cTn id="121" dur="100"/>
                                        <p:tgtEl>
                                          <p:spTgt spid="24"/>
                                        </p:tgtEl>
                                      </p:cBhvr>
                                    </p:animEffect>
                                  </p:childTnLst>
                                </p:cTn>
                              </p:par>
                            </p:childTnLst>
                          </p:cTn>
                        </p:par>
                        <p:par>
                          <p:cTn id="122" fill="hold">
                            <p:stCondLst>
                              <p:cond delay="1700"/>
                            </p:stCondLst>
                            <p:childTnLst>
                              <p:par>
                                <p:cTn id="123" presetID="10" presetClass="entr" presetSubtype="0" fill="hold" nodeType="after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fade">
                                      <p:cBhvr>
                                        <p:cTn id="125" dur="100"/>
                                        <p:tgtEl>
                                          <p:spTgt spid="25"/>
                                        </p:tgtEl>
                                      </p:cBhvr>
                                    </p:animEffect>
                                  </p:childTnLst>
                                </p:cTn>
                              </p:par>
                            </p:childTnLst>
                          </p:cTn>
                        </p:par>
                        <p:par>
                          <p:cTn id="126" fill="hold">
                            <p:stCondLst>
                              <p:cond delay="1800"/>
                            </p:stCondLst>
                            <p:childTnLst>
                              <p:par>
                                <p:cTn id="127" presetID="10" presetClass="entr" presetSubtype="0" fill="hold" nodeType="after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fade">
                                      <p:cBhvr>
                                        <p:cTn id="129" dur="100"/>
                                        <p:tgtEl>
                                          <p:spTgt spid="26"/>
                                        </p:tgtEl>
                                      </p:cBhvr>
                                    </p:animEffect>
                                  </p:childTnLst>
                                </p:cTn>
                              </p:par>
                            </p:childTnLst>
                          </p:cTn>
                        </p:par>
                        <p:par>
                          <p:cTn id="130" fill="hold">
                            <p:stCondLst>
                              <p:cond delay="1900"/>
                            </p:stCondLst>
                            <p:childTnLst>
                              <p:par>
                                <p:cTn id="131" presetID="10" presetClass="entr" presetSubtype="0" fill="hold" nodeType="after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100"/>
                                        <p:tgtEl>
                                          <p:spTgt spid="27"/>
                                        </p:tgtEl>
                                      </p:cBhvr>
                                    </p:animEffect>
                                  </p:childTnLst>
                                </p:cTn>
                              </p:par>
                            </p:childTnLst>
                          </p:cTn>
                        </p:par>
                        <p:par>
                          <p:cTn id="134" fill="hold">
                            <p:stCondLst>
                              <p:cond delay="2000"/>
                            </p:stCondLst>
                            <p:childTnLst>
                              <p:par>
                                <p:cTn id="135" presetID="10" presetClass="entr" presetSubtype="0" fill="hold" nodeType="after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100"/>
                                        <p:tgtEl>
                                          <p:spTgt spid="28"/>
                                        </p:tgtEl>
                                      </p:cBhvr>
                                    </p:animEffect>
                                  </p:childTnLst>
                                </p:cTn>
                              </p:par>
                            </p:childTnLst>
                          </p:cTn>
                        </p:par>
                        <p:par>
                          <p:cTn id="138" fill="hold">
                            <p:stCondLst>
                              <p:cond delay="2100"/>
                            </p:stCondLst>
                            <p:childTnLst>
                              <p:par>
                                <p:cTn id="139" presetID="10" presetClass="entr" presetSubtype="0" fill="hold"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100"/>
                                        <p:tgtEl>
                                          <p:spTgt spid="29"/>
                                        </p:tgtEl>
                                      </p:cBhvr>
                                    </p:animEffect>
                                  </p:childTnLst>
                                </p:cTn>
                              </p:par>
                            </p:childTnLst>
                          </p:cTn>
                        </p:par>
                        <p:par>
                          <p:cTn id="142" fill="hold">
                            <p:stCondLst>
                              <p:cond delay="2200"/>
                            </p:stCondLst>
                            <p:childTnLst>
                              <p:par>
                                <p:cTn id="143" presetID="10" presetClass="entr" presetSubtype="0" fill="hold" nodeType="after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100"/>
                                        <p:tgtEl>
                                          <p:spTgt spid="30"/>
                                        </p:tgtEl>
                                      </p:cBhvr>
                                    </p:animEffect>
                                  </p:childTnLst>
                                </p:cTn>
                              </p:par>
                            </p:childTnLst>
                          </p:cTn>
                        </p:par>
                        <p:par>
                          <p:cTn id="146" fill="hold">
                            <p:stCondLst>
                              <p:cond delay="2300"/>
                            </p:stCondLst>
                            <p:childTnLst>
                              <p:par>
                                <p:cTn id="147" presetID="10" presetClass="entr" presetSubtype="0" fill="hold" nodeType="afterEffect">
                                  <p:stCondLst>
                                    <p:cond delay="0"/>
                                  </p:stCondLst>
                                  <p:childTnLst>
                                    <p:set>
                                      <p:cBhvr>
                                        <p:cTn id="148" dur="1" fill="hold">
                                          <p:stCondLst>
                                            <p:cond delay="0"/>
                                          </p:stCondLst>
                                        </p:cTn>
                                        <p:tgtEl>
                                          <p:spTgt spid="31"/>
                                        </p:tgtEl>
                                        <p:attrNameLst>
                                          <p:attrName>style.visibility</p:attrName>
                                        </p:attrNameLst>
                                      </p:cBhvr>
                                      <p:to>
                                        <p:strVal val="visible"/>
                                      </p:to>
                                    </p:set>
                                    <p:animEffect transition="in" filter="fade">
                                      <p:cBhvr>
                                        <p:cTn id="149" dur="100"/>
                                        <p:tgtEl>
                                          <p:spTgt spid="31"/>
                                        </p:tgtEl>
                                      </p:cBhvr>
                                    </p:animEffect>
                                  </p:childTnLst>
                                </p:cTn>
                              </p:par>
                            </p:childTnLst>
                          </p:cTn>
                        </p:par>
                        <p:par>
                          <p:cTn id="150" fill="hold">
                            <p:stCondLst>
                              <p:cond delay="2400"/>
                            </p:stCondLst>
                            <p:childTnLst>
                              <p:par>
                                <p:cTn id="151" presetID="10" presetClass="entr" presetSubtype="0" fill="hold" nodeType="afterEffect">
                                  <p:stCondLst>
                                    <p:cond delay="0"/>
                                  </p:stCondLst>
                                  <p:childTnLst>
                                    <p:set>
                                      <p:cBhvr>
                                        <p:cTn id="152" dur="1" fill="hold">
                                          <p:stCondLst>
                                            <p:cond delay="0"/>
                                          </p:stCondLst>
                                        </p:cTn>
                                        <p:tgtEl>
                                          <p:spTgt spid="32"/>
                                        </p:tgtEl>
                                        <p:attrNameLst>
                                          <p:attrName>style.visibility</p:attrName>
                                        </p:attrNameLst>
                                      </p:cBhvr>
                                      <p:to>
                                        <p:strVal val="visible"/>
                                      </p:to>
                                    </p:set>
                                    <p:animEffect transition="in" filter="fade">
                                      <p:cBhvr>
                                        <p:cTn id="153" dur="100"/>
                                        <p:tgtEl>
                                          <p:spTgt spid="32"/>
                                        </p:tgtEl>
                                      </p:cBhvr>
                                    </p:animEffect>
                                  </p:childTnLst>
                                </p:cTn>
                              </p:par>
                            </p:childTnLst>
                          </p:cTn>
                        </p:par>
                        <p:par>
                          <p:cTn id="154" fill="hold">
                            <p:stCondLst>
                              <p:cond delay="2500"/>
                            </p:stCondLst>
                            <p:childTnLst>
                              <p:par>
                                <p:cTn id="155" presetID="10" presetClass="entr" presetSubtype="0" fill="hold" nodeType="afterEffect">
                                  <p:stCondLst>
                                    <p:cond delay="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100"/>
                                        <p:tgtEl>
                                          <p:spTgt spid="33"/>
                                        </p:tgtEl>
                                      </p:cBhvr>
                                    </p:animEffect>
                                  </p:childTnLst>
                                </p:cTn>
                              </p:par>
                            </p:childTnLst>
                          </p:cTn>
                        </p:par>
                        <p:par>
                          <p:cTn id="158" fill="hold">
                            <p:stCondLst>
                              <p:cond delay="2600"/>
                            </p:stCondLst>
                            <p:childTnLst>
                              <p:par>
                                <p:cTn id="159" presetID="10" presetClass="entr" presetSubtype="0" fill="hold" nodeType="afterEffect">
                                  <p:stCondLst>
                                    <p:cond delay="0"/>
                                  </p:stCondLst>
                                  <p:childTnLst>
                                    <p:set>
                                      <p:cBhvr>
                                        <p:cTn id="160" dur="1" fill="hold">
                                          <p:stCondLst>
                                            <p:cond delay="0"/>
                                          </p:stCondLst>
                                        </p:cTn>
                                        <p:tgtEl>
                                          <p:spTgt spid="34"/>
                                        </p:tgtEl>
                                        <p:attrNameLst>
                                          <p:attrName>style.visibility</p:attrName>
                                        </p:attrNameLst>
                                      </p:cBhvr>
                                      <p:to>
                                        <p:strVal val="visible"/>
                                      </p:to>
                                    </p:set>
                                    <p:animEffect transition="in" filter="fade">
                                      <p:cBhvr>
                                        <p:cTn id="161" dur="100"/>
                                        <p:tgtEl>
                                          <p:spTgt spid="34"/>
                                        </p:tgtEl>
                                      </p:cBhvr>
                                    </p:animEffect>
                                  </p:childTnLst>
                                </p:cTn>
                              </p:par>
                            </p:childTnLst>
                          </p:cTn>
                        </p:par>
                        <p:par>
                          <p:cTn id="162" fill="hold">
                            <p:stCondLst>
                              <p:cond delay="2700"/>
                            </p:stCondLst>
                            <p:childTnLst>
                              <p:par>
                                <p:cTn id="163" presetID="10" presetClass="entr" presetSubtype="0" fill="hold" nodeType="after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100"/>
                                        <p:tgtEl>
                                          <p:spTgt spid="35"/>
                                        </p:tgtEl>
                                      </p:cBhvr>
                                    </p:animEffect>
                                  </p:childTnLst>
                                </p:cTn>
                              </p:par>
                            </p:childTnLst>
                          </p:cTn>
                        </p:par>
                        <p:par>
                          <p:cTn id="166" fill="hold">
                            <p:stCondLst>
                              <p:cond delay="2800"/>
                            </p:stCondLst>
                            <p:childTnLst>
                              <p:par>
                                <p:cTn id="167" presetID="10" presetClass="entr" presetSubtype="0" fill="hold" nodeType="afterEffect">
                                  <p:stCondLst>
                                    <p:cond delay="0"/>
                                  </p:stCondLst>
                                  <p:childTnLst>
                                    <p:set>
                                      <p:cBhvr>
                                        <p:cTn id="168" dur="1" fill="hold">
                                          <p:stCondLst>
                                            <p:cond delay="0"/>
                                          </p:stCondLst>
                                        </p:cTn>
                                        <p:tgtEl>
                                          <p:spTgt spid="36"/>
                                        </p:tgtEl>
                                        <p:attrNameLst>
                                          <p:attrName>style.visibility</p:attrName>
                                        </p:attrNameLst>
                                      </p:cBhvr>
                                      <p:to>
                                        <p:strVal val="visible"/>
                                      </p:to>
                                    </p:set>
                                    <p:animEffect transition="in" filter="fade">
                                      <p:cBhvr>
                                        <p:cTn id="169" dur="100"/>
                                        <p:tgtEl>
                                          <p:spTgt spid="36"/>
                                        </p:tgtEl>
                                      </p:cBhvr>
                                    </p:animEffect>
                                  </p:childTnLst>
                                </p:cTn>
                              </p:par>
                            </p:childTnLst>
                          </p:cTn>
                        </p:par>
                        <p:par>
                          <p:cTn id="170" fill="hold">
                            <p:stCondLst>
                              <p:cond delay="2900"/>
                            </p:stCondLst>
                            <p:childTnLst>
                              <p:par>
                                <p:cTn id="171" presetID="10" presetClass="entr" presetSubtype="0" fill="hold" nodeType="afterEffect">
                                  <p:stCondLst>
                                    <p:cond delay="0"/>
                                  </p:stCondLst>
                                  <p:childTnLst>
                                    <p:set>
                                      <p:cBhvr>
                                        <p:cTn id="172" dur="1" fill="hold">
                                          <p:stCondLst>
                                            <p:cond delay="0"/>
                                          </p:stCondLst>
                                        </p:cTn>
                                        <p:tgtEl>
                                          <p:spTgt spid="37"/>
                                        </p:tgtEl>
                                        <p:attrNameLst>
                                          <p:attrName>style.visibility</p:attrName>
                                        </p:attrNameLst>
                                      </p:cBhvr>
                                      <p:to>
                                        <p:strVal val="visible"/>
                                      </p:to>
                                    </p:set>
                                    <p:animEffect transition="in" filter="fade">
                                      <p:cBhvr>
                                        <p:cTn id="173" dur="100"/>
                                        <p:tgtEl>
                                          <p:spTgt spid="37"/>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nodeType="clickEffect">
                                  <p:stCondLst>
                                    <p:cond delay="0"/>
                                  </p:stCondLst>
                                  <p:childTnLst>
                                    <p:set>
                                      <p:cBhvr>
                                        <p:cTn id="177" dur="1" fill="hold">
                                          <p:stCondLst>
                                            <p:cond delay="0"/>
                                          </p:stCondLst>
                                        </p:cTn>
                                        <p:tgtEl>
                                          <p:spTgt spid="2"/>
                                        </p:tgtEl>
                                        <p:attrNameLst>
                                          <p:attrName>style.visibility</p:attrName>
                                        </p:attrNameLst>
                                      </p:cBhvr>
                                      <p:to>
                                        <p:strVal val="hidden"/>
                                      </p:to>
                                    </p:set>
                                  </p:childTnLst>
                                </p:cTn>
                              </p:par>
                              <p:par>
                                <p:cTn id="178" presetID="1" presetClass="exit" presetSubtype="0" fill="hold" nodeType="withEffect">
                                  <p:stCondLst>
                                    <p:cond delay="0"/>
                                  </p:stCondLst>
                                  <p:childTnLst>
                                    <p:set>
                                      <p:cBhvr>
                                        <p:cTn id="179" dur="1" fill="hold">
                                          <p:stCondLst>
                                            <p:cond delay="0"/>
                                          </p:stCondLst>
                                        </p:cTn>
                                        <p:tgtEl>
                                          <p:spTgt spid="3"/>
                                        </p:tgtEl>
                                        <p:attrNameLst>
                                          <p:attrName>style.visibility</p:attrName>
                                        </p:attrNameLst>
                                      </p:cBhvr>
                                      <p:to>
                                        <p:strVal val="hidden"/>
                                      </p:to>
                                    </p:set>
                                  </p:childTnLst>
                                </p:cTn>
                              </p:par>
                              <p:par>
                                <p:cTn id="180" presetID="1" presetClass="exit" presetSubtype="0" fill="hold" nodeType="withEffect">
                                  <p:stCondLst>
                                    <p:cond delay="0"/>
                                  </p:stCondLst>
                                  <p:childTnLst>
                                    <p:set>
                                      <p:cBhvr>
                                        <p:cTn id="181" dur="1" fill="hold">
                                          <p:stCondLst>
                                            <p:cond delay="0"/>
                                          </p:stCondLst>
                                        </p:cTn>
                                        <p:tgtEl>
                                          <p:spTgt spid="4"/>
                                        </p:tgtEl>
                                        <p:attrNameLst>
                                          <p:attrName>style.visibility</p:attrName>
                                        </p:attrNameLst>
                                      </p:cBhvr>
                                      <p:to>
                                        <p:strVal val="hidden"/>
                                      </p:to>
                                    </p:set>
                                  </p:childTnLst>
                                </p:cTn>
                              </p:par>
                              <p:par>
                                <p:cTn id="182" presetID="1" presetClass="exit" presetSubtype="0" fill="hold" nodeType="withEffect">
                                  <p:stCondLst>
                                    <p:cond delay="0"/>
                                  </p:stCondLst>
                                  <p:childTnLst>
                                    <p:set>
                                      <p:cBhvr>
                                        <p:cTn id="183" dur="1" fill="hold">
                                          <p:stCondLst>
                                            <p:cond delay="0"/>
                                          </p:stCondLst>
                                        </p:cTn>
                                        <p:tgtEl>
                                          <p:spTgt spid="5"/>
                                        </p:tgtEl>
                                        <p:attrNameLst>
                                          <p:attrName>style.visibility</p:attrName>
                                        </p:attrNameLst>
                                      </p:cBhvr>
                                      <p:to>
                                        <p:strVal val="hidden"/>
                                      </p:to>
                                    </p:set>
                                  </p:childTnLst>
                                </p:cTn>
                              </p:par>
                              <p:par>
                                <p:cTn id="184" presetID="1" presetClass="exit" presetSubtype="0" fill="hold" nodeType="withEffect">
                                  <p:stCondLst>
                                    <p:cond delay="0"/>
                                  </p:stCondLst>
                                  <p:childTnLst>
                                    <p:set>
                                      <p:cBhvr>
                                        <p:cTn id="185" dur="1" fill="hold">
                                          <p:stCondLst>
                                            <p:cond delay="0"/>
                                          </p:stCondLst>
                                        </p:cTn>
                                        <p:tgtEl>
                                          <p:spTgt spid="6"/>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7"/>
                                        </p:tgtEl>
                                        <p:attrNameLst>
                                          <p:attrName>style.visibility</p:attrName>
                                        </p:attrNameLst>
                                      </p:cBhvr>
                                      <p:to>
                                        <p:strVal val="hidden"/>
                                      </p:to>
                                    </p:set>
                                  </p:childTnLst>
                                </p:cTn>
                              </p:par>
                              <p:par>
                                <p:cTn id="188" presetID="1" presetClass="exit" presetSubtype="0" fill="hold" nodeType="withEffect">
                                  <p:stCondLst>
                                    <p:cond delay="0"/>
                                  </p:stCondLst>
                                  <p:childTnLst>
                                    <p:set>
                                      <p:cBhvr>
                                        <p:cTn id="189" dur="1" fill="hold">
                                          <p:stCondLst>
                                            <p:cond delay="0"/>
                                          </p:stCondLst>
                                        </p:cTn>
                                        <p:tgtEl>
                                          <p:spTgt spid="8"/>
                                        </p:tgtEl>
                                        <p:attrNameLst>
                                          <p:attrName>style.visibility</p:attrName>
                                        </p:attrNameLst>
                                      </p:cBhvr>
                                      <p:to>
                                        <p:strVal val="hidden"/>
                                      </p:to>
                                    </p:set>
                                  </p:childTnLst>
                                </p:cTn>
                              </p:par>
                              <p:par>
                                <p:cTn id="190" presetID="1" presetClass="exit" presetSubtype="0" fill="hold" nodeType="withEffect">
                                  <p:stCondLst>
                                    <p:cond delay="0"/>
                                  </p:stCondLst>
                                  <p:childTnLst>
                                    <p:set>
                                      <p:cBhvr>
                                        <p:cTn id="191" dur="1" fill="hold">
                                          <p:stCondLst>
                                            <p:cond delay="0"/>
                                          </p:stCondLst>
                                        </p:cTn>
                                        <p:tgtEl>
                                          <p:spTgt spid="9"/>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10"/>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11"/>
                                        </p:tgtEl>
                                        <p:attrNameLst>
                                          <p:attrName>style.visibility</p:attrName>
                                        </p:attrNameLst>
                                      </p:cBhvr>
                                      <p:to>
                                        <p:strVal val="hidden"/>
                                      </p:to>
                                    </p:set>
                                  </p:childTnLst>
                                </p:cTn>
                              </p:par>
                              <p:par>
                                <p:cTn id="196" presetID="1" presetClass="exit" presetSubtype="0" fill="hold" nodeType="withEffect">
                                  <p:stCondLst>
                                    <p:cond delay="0"/>
                                  </p:stCondLst>
                                  <p:childTnLst>
                                    <p:set>
                                      <p:cBhvr>
                                        <p:cTn id="197" dur="1" fill="hold">
                                          <p:stCondLst>
                                            <p:cond delay="0"/>
                                          </p:stCondLst>
                                        </p:cTn>
                                        <p:tgtEl>
                                          <p:spTgt spid="1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13"/>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14"/>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15"/>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1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17"/>
                                        </p:tgtEl>
                                        <p:attrNameLst>
                                          <p:attrName>style.visibility</p:attrName>
                                        </p:attrNameLst>
                                      </p:cBhvr>
                                      <p:to>
                                        <p:strVal val="hidden"/>
                                      </p:to>
                                    </p:set>
                                  </p:childTnLst>
                                </p:cTn>
                              </p:par>
                              <p:par>
                                <p:cTn id="208" presetID="1" presetClass="exit" presetSubtype="0" fill="hold" nodeType="withEffect">
                                  <p:stCondLst>
                                    <p:cond delay="0"/>
                                  </p:stCondLst>
                                  <p:childTnLst>
                                    <p:set>
                                      <p:cBhvr>
                                        <p:cTn id="209" dur="1" fill="hold">
                                          <p:stCondLst>
                                            <p:cond delay="0"/>
                                          </p:stCondLst>
                                        </p:cTn>
                                        <p:tgtEl>
                                          <p:spTgt spid="18"/>
                                        </p:tgtEl>
                                        <p:attrNameLst>
                                          <p:attrName>style.visibility</p:attrName>
                                        </p:attrNameLst>
                                      </p:cBhvr>
                                      <p:to>
                                        <p:strVal val="hidden"/>
                                      </p:to>
                                    </p:set>
                                  </p:childTnLst>
                                </p:cTn>
                              </p:par>
                              <p:par>
                                <p:cTn id="210" presetID="1" presetClass="exit" presetSubtype="0" fill="hold" nodeType="withEffect">
                                  <p:stCondLst>
                                    <p:cond delay="0"/>
                                  </p:stCondLst>
                                  <p:childTnLst>
                                    <p:set>
                                      <p:cBhvr>
                                        <p:cTn id="211" dur="1" fill="hold">
                                          <p:stCondLst>
                                            <p:cond delay="0"/>
                                          </p:stCondLst>
                                        </p:cTn>
                                        <p:tgtEl>
                                          <p:spTgt spid="19"/>
                                        </p:tgtEl>
                                        <p:attrNameLst>
                                          <p:attrName>style.visibility</p:attrName>
                                        </p:attrNameLst>
                                      </p:cBhvr>
                                      <p:to>
                                        <p:strVal val="hidden"/>
                                      </p:to>
                                    </p:set>
                                  </p:childTnLst>
                                </p:cTn>
                              </p:par>
                              <p:par>
                                <p:cTn id="212" presetID="1" presetClass="exit" presetSubtype="0" fill="hold" nodeType="withEffect">
                                  <p:stCondLst>
                                    <p:cond delay="0"/>
                                  </p:stCondLst>
                                  <p:childTnLst>
                                    <p:set>
                                      <p:cBhvr>
                                        <p:cTn id="213" dur="1" fill="hold">
                                          <p:stCondLst>
                                            <p:cond delay="0"/>
                                          </p:stCondLst>
                                        </p:cTn>
                                        <p:tgtEl>
                                          <p:spTgt spid="20"/>
                                        </p:tgtEl>
                                        <p:attrNameLst>
                                          <p:attrName>style.visibility</p:attrName>
                                        </p:attrNameLst>
                                      </p:cBhvr>
                                      <p:to>
                                        <p:strVal val="hidden"/>
                                      </p:to>
                                    </p:set>
                                  </p:childTnLst>
                                </p:cTn>
                              </p:par>
                              <p:par>
                                <p:cTn id="214" presetID="1" presetClass="exit" presetSubtype="0" fill="hold" nodeType="withEffect">
                                  <p:stCondLst>
                                    <p:cond delay="0"/>
                                  </p:stCondLst>
                                  <p:childTnLst>
                                    <p:set>
                                      <p:cBhvr>
                                        <p:cTn id="215" dur="1" fill="hold">
                                          <p:stCondLst>
                                            <p:cond delay="0"/>
                                          </p:stCondLst>
                                        </p:cTn>
                                        <p:tgtEl>
                                          <p:spTgt spid="21"/>
                                        </p:tgtEl>
                                        <p:attrNameLst>
                                          <p:attrName>style.visibility</p:attrName>
                                        </p:attrNameLst>
                                      </p:cBhvr>
                                      <p:to>
                                        <p:strVal val="hidden"/>
                                      </p:to>
                                    </p:set>
                                  </p:childTnLst>
                                </p:cTn>
                              </p:par>
                              <p:par>
                                <p:cTn id="216" presetID="1" presetClass="exit" presetSubtype="0" fill="hold" nodeType="withEffect">
                                  <p:stCondLst>
                                    <p:cond delay="0"/>
                                  </p:stCondLst>
                                  <p:childTnLst>
                                    <p:set>
                                      <p:cBhvr>
                                        <p:cTn id="217" dur="1" fill="hold">
                                          <p:stCondLst>
                                            <p:cond delay="0"/>
                                          </p:stCondLst>
                                        </p:cTn>
                                        <p:tgtEl>
                                          <p:spTgt spid="22"/>
                                        </p:tgtEl>
                                        <p:attrNameLst>
                                          <p:attrName>style.visibility</p:attrName>
                                        </p:attrNameLst>
                                      </p:cBhvr>
                                      <p:to>
                                        <p:strVal val="hidden"/>
                                      </p:to>
                                    </p:set>
                                  </p:childTnLst>
                                </p:cTn>
                              </p:par>
                              <p:par>
                                <p:cTn id="218" presetID="1" presetClass="exit" presetSubtype="0" fill="hold" nodeType="withEffect">
                                  <p:stCondLst>
                                    <p:cond delay="0"/>
                                  </p:stCondLst>
                                  <p:childTnLst>
                                    <p:set>
                                      <p:cBhvr>
                                        <p:cTn id="219" dur="1" fill="hold">
                                          <p:stCondLst>
                                            <p:cond delay="0"/>
                                          </p:stCondLst>
                                        </p:cTn>
                                        <p:tgtEl>
                                          <p:spTgt spid="23"/>
                                        </p:tgtEl>
                                        <p:attrNameLst>
                                          <p:attrName>style.visibility</p:attrName>
                                        </p:attrNameLst>
                                      </p:cBhvr>
                                      <p:to>
                                        <p:strVal val="hidden"/>
                                      </p:to>
                                    </p:set>
                                  </p:childTnLst>
                                </p:cTn>
                              </p:par>
                              <p:par>
                                <p:cTn id="220" presetID="1" presetClass="exit" presetSubtype="0" fill="hold" nodeType="withEffect">
                                  <p:stCondLst>
                                    <p:cond delay="0"/>
                                  </p:stCondLst>
                                  <p:childTnLst>
                                    <p:set>
                                      <p:cBhvr>
                                        <p:cTn id="221" dur="1" fill="hold">
                                          <p:stCondLst>
                                            <p:cond delay="0"/>
                                          </p:stCondLst>
                                        </p:cTn>
                                        <p:tgtEl>
                                          <p:spTgt spid="24"/>
                                        </p:tgtEl>
                                        <p:attrNameLst>
                                          <p:attrName>style.visibility</p:attrName>
                                        </p:attrNameLst>
                                      </p:cBhvr>
                                      <p:to>
                                        <p:strVal val="hidden"/>
                                      </p:to>
                                    </p:set>
                                  </p:childTnLst>
                                </p:cTn>
                              </p:par>
                              <p:par>
                                <p:cTn id="222" presetID="1" presetClass="exit" presetSubtype="0" fill="hold" nodeType="withEffect">
                                  <p:stCondLst>
                                    <p:cond delay="0"/>
                                  </p:stCondLst>
                                  <p:childTnLst>
                                    <p:set>
                                      <p:cBhvr>
                                        <p:cTn id="223" dur="1" fill="hold">
                                          <p:stCondLst>
                                            <p:cond delay="0"/>
                                          </p:stCondLst>
                                        </p:cTn>
                                        <p:tgtEl>
                                          <p:spTgt spid="25"/>
                                        </p:tgtEl>
                                        <p:attrNameLst>
                                          <p:attrName>style.visibility</p:attrName>
                                        </p:attrNameLst>
                                      </p:cBhvr>
                                      <p:to>
                                        <p:strVal val="hidden"/>
                                      </p:to>
                                    </p:set>
                                  </p:childTnLst>
                                </p:cTn>
                              </p:par>
                              <p:par>
                                <p:cTn id="224" presetID="1" presetClass="exit" presetSubtype="0" fill="hold" nodeType="withEffect">
                                  <p:stCondLst>
                                    <p:cond delay="0"/>
                                  </p:stCondLst>
                                  <p:childTnLst>
                                    <p:set>
                                      <p:cBhvr>
                                        <p:cTn id="225" dur="1" fill="hold">
                                          <p:stCondLst>
                                            <p:cond delay="0"/>
                                          </p:stCondLst>
                                        </p:cTn>
                                        <p:tgtEl>
                                          <p:spTgt spid="26"/>
                                        </p:tgtEl>
                                        <p:attrNameLst>
                                          <p:attrName>style.visibility</p:attrName>
                                        </p:attrNameLst>
                                      </p:cBhvr>
                                      <p:to>
                                        <p:strVal val="hidden"/>
                                      </p:to>
                                    </p:set>
                                  </p:childTnLst>
                                </p:cTn>
                              </p:par>
                              <p:par>
                                <p:cTn id="226" presetID="1" presetClass="exit" presetSubtype="0" fill="hold" nodeType="withEffect">
                                  <p:stCondLst>
                                    <p:cond delay="0"/>
                                  </p:stCondLst>
                                  <p:childTnLst>
                                    <p:set>
                                      <p:cBhvr>
                                        <p:cTn id="227" dur="1" fill="hold">
                                          <p:stCondLst>
                                            <p:cond delay="0"/>
                                          </p:stCondLst>
                                        </p:cTn>
                                        <p:tgtEl>
                                          <p:spTgt spid="27"/>
                                        </p:tgtEl>
                                        <p:attrNameLst>
                                          <p:attrName>style.visibility</p:attrName>
                                        </p:attrNameLst>
                                      </p:cBhvr>
                                      <p:to>
                                        <p:strVal val="hidden"/>
                                      </p:to>
                                    </p:set>
                                  </p:childTnLst>
                                </p:cTn>
                              </p:par>
                              <p:par>
                                <p:cTn id="228" presetID="1" presetClass="exit" presetSubtype="0" fill="hold" nodeType="withEffect">
                                  <p:stCondLst>
                                    <p:cond delay="0"/>
                                  </p:stCondLst>
                                  <p:childTnLst>
                                    <p:set>
                                      <p:cBhvr>
                                        <p:cTn id="229" dur="1" fill="hold">
                                          <p:stCondLst>
                                            <p:cond delay="0"/>
                                          </p:stCondLst>
                                        </p:cTn>
                                        <p:tgtEl>
                                          <p:spTgt spid="28"/>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29"/>
                                        </p:tgtEl>
                                        <p:attrNameLst>
                                          <p:attrName>style.visibility</p:attrName>
                                        </p:attrNameLst>
                                      </p:cBhvr>
                                      <p:to>
                                        <p:strVal val="hidden"/>
                                      </p:to>
                                    </p:set>
                                  </p:childTnLst>
                                </p:cTn>
                              </p:par>
                              <p:par>
                                <p:cTn id="232" presetID="1" presetClass="exit" presetSubtype="0" fill="hold" nodeType="withEffect">
                                  <p:stCondLst>
                                    <p:cond delay="0"/>
                                  </p:stCondLst>
                                  <p:childTnLst>
                                    <p:set>
                                      <p:cBhvr>
                                        <p:cTn id="233" dur="1" fill="hold">
                                          <p:stCondLst>
                                            <p:cond delay="0"/>
                                          </p:stCondLst>
                                        </p:cTn>
                                        <p:tgtEl>
                                          <p:spTgt spid="30"/>
                                        </p:tgtEl>
                                        <p:attrNameLst>
                                          <p:attrName>style.visibility</p:attrName>
                                        </p:attrNameLst>
                                      </p:cBhvr>
                                      <p:to>
                                        <p:strVal val="hidden"/>
                                      </p:to>
                                    </p:set>
                                  </p:childTnLst>
                                </p:cTn>
                              </p:par>
                              <p:par>
                                <p:cTn id="234" presetID="1" presetClass="exit" presetSubtype="0" fill="hold" nodeType="withEffect">
                                  <p:stCondLst>
                                    <p:cond delay="0"/>
                                  </p:stCondLst>
                                  <p:childTnLst>
                                    <p:set>
                                      <p:cBhvr>
                                        <p:cTn id="235" dur="1" fill="hold">
                                          <p:stCondLst>
                                            <p:cond delay="0"/>
                                          </p:stCondLst>
                                        </p:cTn>
                                        <p:tgtEl>
                                          <p:spTgt spid="31"/>
                                        </p:tgtEl>
                                        <p:attrNameLst>
                                          <p:attrName>style.visibility</p:attrName>
                                        </p:attrNameLst>
                                      </p:cBhvr>
                                      <p:to>
                                        <p:strVal val="hidden"/>
                                      </p:to>
                                    </p:set>
                                  </p:childTnLst>
                                </p:cTn>
                              </p:par>
                              <p:par>
                                <p:cTn id="236" presetID="1" presetClass="exit" presetSubtype="0" fill="hold" nodeType="withEffect">
                                  <p:stCondLst>
                                    <p:cond delay="0"/>
                                  </p:stCondLst>
                                  <p:childTnLst>
                                    <p:set>
                                      <p:cBhvr>
                                        <p:cTn id="237" dur="1" fill="hold">
                                          <p:stCondLst>
                                            <p:cond delay="0"/>
                                          </p:stCondLst>
                                        </p:cTn>
                                        <p:tgtEl>
                                          <p:spTgt spid="32"/>
                                        </p:tgtEl>
                                        <p:attrNameLst>
                                          <p:attrName>style.visibility</p:attrName>
                                        </p:attrNameLst>
                                      </p:cBhvr>
                                      <p:to>
                                        <p:strVal val="hidden"/>
                                      </p:to>
                                    </p:set>
                                  </p:childTnLst>
                                </p:cTn>
                              </p:par>
                              <p:par>
                                <p:cTn id="238" presetID="1" presetClass="exit" presetSubtype="0" fill="hold" nodeType="withEffect">
                                  <p:stCondLst>
                                    <p:cond delay="0"/>
                                  </p:stCondLst>
                                  <p:childTnLst>
                                    <p:set>
                                      <p:cBhvr>
                                        <p:cTn id="239" dur="1" fill="hold">
                                          <p:stCondLst>
                                            <p:cond delay="0"/>
                                          </p:stCondLst>
                                        </p:cTn>
                                        <p:tgtEl>
                                          <p:spTgt spid="33"/>
                                        </p:tgtEl>
                                        <p:attrNameLst>
                                          <p:attrName>style.visibility</p:attrName>
                                        </p:attrNameLst>
                                      </p:cBhvr>
                                      <p:to>
                                        <p:strVal val="hidden"/>
                                      </p:to>
                                    </p:set>
                                  </p:childTnLst>
                                </p:cTn>
                              </p:par>
                              <p:par>
                                <p:cTn id="240" presetID="1" presetClass="exit" presetSubtype="0" fill="hold" nodeType="withEffect">
                                  <p:stCondLst>
                                    <p:cond delay="0"/>
                                  </p:stCondLst>
                                  <p:childTnLst>
                                    <p:set>
                                      <p:cBhvr>
                                        <p:cTn id="241" dur="1" fill="hold">
                                          <p:stCondLst>
                                            <p:cond delay="0"/>
                                          </p:stCondLst>
                                        </p:cTn>
                                        <p:tgtEl>
                                          <p:spTgt spid="34"/>
                                        </p:tgtEl>
                                        <p:attrNameLst>
                                          <p:attrName>style.visibility</p:attrName>
                                        </p:attrNameLst>
                                      </p:cBhvr>
                                      <p:to>
                                        <p:strVal val="hidden"/>
                                      </p:to>
                                    </p:set>
                                  </p:childTnLst>
                                </p:cTn>
                              </p:par>
                              <p:par>
                                <p:cTn id="242" presetID="1" presetClass="exit" presetSubtype="0" fill="hold" nodeType="withEffect">
                                  <p:stCondLst>
                                    <p:cond delay="0"/>
                                  </p:stCondLst>
                                  <p:childTnLst>
                                    <p:set>
                                      <p:cBhvr>
                                        <p:cTn id="243" dur="1" fill="hold">
                                          <p:stCondLst>
                                            <p:cond delay="0"/>
                                          </p:stCondLst>
                                        </p:cTn>
                                        <p:tgtEl>
                                          <p:spTgt spid="35"/>
                                        </p:tgtEl>
                                        <p:attrNameLst>
                                          <p:attrName>style.visibility</p:attrName>
                                        </p:attrNameLst>
                                      </p:cBhvr>
                                      <p:to>
                                        <p:strVal val="hidden"/>
                                      </p:to>
                                    </p:set>
                                  </p:childTnLst>
                                </p:cTn>
                              </p:par>
                              <p:par>
                                <p:cTn id="244" presetID="1" presetClass="exit" presetSubtype="0" fill="hold" nodeType="withEffect">
                                  <p:stCondLst>
                                    <p:cond delay="0"/>
                                  </p:stCondLst>
                                  <p:childTnLst>
                                    <p:set>
                                      <p:cBhvr>
                                        <p:cTn id="245" dur="1" fill="hold">
                                          <p:stCondLst>
                                            <p:cond delay="0"/>
                                          </p:stCondLst>
                                        </p:cTn>
                                        <p:tgtEl>
                                          <p:spTgt spid="36"/>
                                        </p:tgtEl>
                                        <p:attrNameLst>
                                          <p:attrName>style.visibility</p:attrName>
                                        </p:attrNameLst>
                                      </p:cBhvr>
                                      <p:to>
                                        <p:strVal val="hidden"/>
                                      </p:to>
                                    </p:set>
                                  </p:childTnLst>
                                </p:cTn>
                              </p:par>
                              <p:par>
                                <p:cTn id="246" presetID="1" presetClass="exit" presetSubtype="0" fill="hold" nodeType="withEffect">
                                  <p:stCondLst>
                                    <p:cond delay="0"/>
                                  </p:stCondLst>
                                  <p:childTnLst>
                                    <p:set>
                                      <p:cBhvr>
                                        <p:cTn id="247" dur="1" fill="hold">
                                          <p:stCondLst>
                                            <p:cond delay="0"/>
                                          </p:stCondLst>
                                        </p:cTn>
                                        <p:tgtEl>
                                          <p:spTgt spid="37"/>
                                        </p:tgtEl>
                                        <p:attrNameLst>
                                          <p:attrName>style.visibility</p:attrName>
                                        </p:attrNameLst>
                                      </p:cBhvr>
                                      <p:to>
                                        <p:strVal val="hidden"/>
                                      </p:to>
                                    </p:set>
                                  </p:childTnLst>
                                </p:cTn>
                              </p:par>
                            </p:childTnLst>
                          </p:cTn>
                        </p:par>
                        <p:par>
                          <p:cTn id="248" fill="hold">
                            <p:stCondLst>
                              <p:cond delay="0"/>
                            </p:stCondLst>
                            <p:childTnLst>
                              <p:par>
                                <p:cTn id="249" presetID="23" presetClass="entr" presetSubtype="528" fill="hold" nodeType="afterEffect">
                                  <p:stCondLst>
                                    <p:cond delay="0"/>
                                  </p:stCondLst>
                                  <p:childTnLst>
                                    <p:set>
                                      <p:cBhvr>
                                        <p:cTn id="250" dur="1" fill="hold">
                                          <p:stCondLst>
                                            <p:cond delay="0"/>
                                          </p:stCondLst>
                                        </p:cTn>
                                        <p:tgtEl>
                                          <p:spTgt spid="58"/>
                                        </p:tgtEl>
                                        <p:attrNameLst>
                                          <p:attrName>style.visibility</p:attrName>
                                        </p:attrNameLst>
                                      </p:cBhvr>
                                      <p:to>
                                        <p:strVal val="visible"/>
                                      </p:to>
                                    </p:set>
                                    <p:anim calcmode="lin" valueType="num">
                                      <p:cBhvr>
                                        <p:cTn id="251" dur="500" fill="hold"/>
                                        <p:tgtEl>
                                          <p:spTgt spid="58"/>
                                        </p:tgtEl>
                                        <p:attrNameLst>
                                          <p:attrName>ppt_w</p:attrName>
                                        </p:attrNameLst>
                                      </p:cBhvr>
                                      <p:tavLst>
                                        <p:tav tm="0">
                                          <p:val>
                                            <p:fltVal val="0"/>
                                          </p:val>
                                        </p:tav>
                                        <p:tav tm="100000">
                                          <p:val>
                                            <p:strVal val="#ppt_w"/>
                                          </p:val>
                                        </p:tav>
                                      </p:tavLst>
                                    </p:anim>
                                    <p:anim calcmode="lin" valueType="num">
                                      <p:cBhvr>
                                        <p:cTn id="252" dur="500" fill="hold"/>
                                        <p:tgtEl>
                                          <p:spTgt spid="58"/>
                                        </p:tgtEl>
                                        <p:attrNameLst>
                                          <p:attrName>ppt_h</p:attrName>
                                        </p:attrNameLst>
                                      </p:cBhvr>
                                      <p:tavLst>
                                        <p:tav tm="0">
                                          <p:val>
                                            <p:fltVal val="0"/>
                                          </p:val>
                                        </p:tav>
                                        <p:tav tm="100000">
                                          <p:val>
                                            <p:strVal val="#ppt_h"/>
                                          </p:val>
                                        </p:tav>
                                      </p:tavLst>
                                    </p:anim>
                                    <p:anim calcmode="lin" valueType="num">
                                      <p:cBhvr>
                                        <p:cTn id="253" dur="500" fill="hold"/>
                                        <p:tgtEl>
                                          <p:spTgt spid="58"/>
                                        </p:tgtEl>
                                        <p:attrNameLst>
                                          <p:attrName>ppt_x</p:attrName>
                                        </p:attrNameLst>
                                      </p:cBhvr>
                                      <p:tavLst>
                                        <p:tav tm="0">
                                          <p:val>
                                            <p:fltVal val="0.5"/>
                                          </p:val>
                                        </p:tav>
                                        <p:tav tm="100000">
                                          <p:val>
                                            <p:strVal val="#ppt_x"/>
                                          </p:val>
                                        </p:tav>
                                      </p:tavLst>
                                    </p:anim>
                                    <p:anim calcmode="lin" valueType="num">
                                      <p:cBhvr>
                                        <p:cTn id="254" dur="500" fill="hold"/>
                                        <p:tgtEl>
                                          <p:spTgt spid="58"/>
                                        </p:tgtEl>
                                        <p:attrNameLst>
                                          <p:attrName>ppt_y</p:attrName>
                                        </p:attrNameLst>
                                      </p:cBhvr>
                                      <p:tavLst>
                                        <p:tav tm="0">
                                          <p:val>
                                            <p:fltVal val="0.5"/>
                                          </p:val>
                                        </p:tav>
                                        <p:tav tm="100000">
                                          <p:val>
                                            <p:strVal val="#ppt_y"/>
                                          </p:val>
                                        </p:tav>
                                      </p:tavLst>
                                    </p:anim>
                                  </p:childTnLst>
                                </p:cTn>
                              </p:par>
                            </p:childTnLst>
                          </p:cTn>
                        </p:par>
                        <p:par>
                          <p:cTn id="255" fill="hold">
                            <p:stCondLst>
                              <p:cond delay="500"/>
                            </p:stCondLst>
                            <p:childTnLst>
                              <p:par>
                                <p:cTn id="256" presetID="16" presetClass="entr" presetSubtype="21" fill="hold" grpId="0" nodeType="afterEffect">
                                  <p:stCondLst>
                                    <p:cond delay="0"/>
                                  </p:stCondLst>
                                  <p:childTnLst>
                                    <p:set>
                                      <p:cBhvr>
                                        <p:cTn id="257" dur="1" fill="hold">
                                          <p:stCondLst>
                                            <p:cond delay="0"/>
                                          </p:stCondLst>
                                        </p:cTn>
                                        <p:tgtEl>
                                          <p:spTgt spid="59"/>
                                        </p:tgtEl>
                                        <p:attrNameLst>
                                          <p:attrName>style.visibility</p:attrName>
                                        </p:attrNameLst>
                                      </p:cBhvr>
                                      <p:to>
                                        <p:strVal val="visible"/>
                                      </p:to>
                                    </p:set>
                                    <p:animEffect transition="in" filter="barn(inVertical)">
                                      <p:cBhvr>
                                        <p:cTn id="258" dur="500"/>
                                        <p:tgtEl>
                                          <p:spTgt spid="59"/>
                                        </p:tgtEl>
                                      </p:cBhvr>
                                    </p:animEffect>
                                  </p:childTnLst>
                                </p:cTn>
                              </p:par>
                            </p:childTnLst>
                          </p:cTn>
                        </p:par>
                      </p:childTnLst>
                    </p:cTn>
                  </p:par>
                  <p:par>
                    <p:cTn id="259" fill="hold">
                      <p:stCondLst>
                        <p:cond delay="indefinite"/>
                      </p:stCondLst>
                      <p:childTnLst>
                        <p:par>
                          <p:cTn id="260" fill="hold">
                            <p:stCondLst>
                              <p:cond delay="0"/>
                            </p:stCondLst>
                            <p:childTnLst>
                              <p:par>
                                <p:cTn id="261" presetID="1" presetClass="exit" presetSubtype="0" fill="hold" nodeType="clickEffect">
                                  <p:stCondLst>
                                    <p:cond delay="0"/>
                                  </p:stCondLst>
                                  <p:childTnLst>
                                    <p:set>
                                      <p:cBhvr>
                                        <p:cTn id="262" dur="1" fill="hold">
                                          <p:stCondLst>
                                            <p:cond delay="0"/>
                                          </p:stCondLst>
                                        </p:cTn>
                                        <p:tgtEl>
                                          <p:spTgt spid="58"/>
                                        </p:tgtEl>
                                        <p:attrNameLst>
                                          <p:attrName>style.visibility</p:attrName>
                                        </p:attrNameLst>
                                      </p:cBhvr>
                                      <p:to>
                                        <p:strVal val="hidden"/>
                                      </p:to>
                                    </p:set>
                                  </p:childTnLst>
                                </p:cTn>
                              </p:par>
                              <p:par>
                                <p:cTn id="263" presetID="1" presetClass="exit" presetSubtype="0" fill="hold" grpId="1" nodeType="withEffect">
                                  <p:stCondLst>
                                    <p:cond delay="0"/>
                                  </p:stCondLst>
                                  <p:childTnLst>
                                    <p:set>
                                      <p:cBhvr>
                                        <p:cTn id="264"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50" grpId="0" animBg="1"/>
      <p:bldP spid="50" grpId="1" animBg="1"/>
      <p:bldP spid="59" grpId="0"/>
      <p:bldP spid="59"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0" y="0"/>
            <a:ext cx="914400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 name="TextBox 37"/>
          <p:cNvSpPr txBox="1"/>
          <p:nvPr/>
        </p:nvSpPr>
        <p:spPr>
          <a:xfrm>
            <a:off x="529772" y="262535"/>
            <a:ext cx="2971799" cy="369332"/>
          </a:xfrm>
          <a:prstGeom prst="rect">
            <a:avLst/>
          </a:prstGeom>
          <a:noFill/>
        </p:spPr>
        <p:txBody>
          <a:bodyPr wrap="square" rtlCol="0">
            <a:spAutoFit/>
          </a:bodyPr>
          <a:lstStyle/>
          <a:p>
            <a:r>
              <a:rPr lang="en-US" b="1" dirty="0" smtClean="0">
                <a:solidFill>
                  <a:srgbClr val="0000CC"/>
                </a:solidFill>
                <a:latin typeface="Book Antiqua" pitchFamily="18" charset="0"/>
              </a:rPr>
              <a:t>The Law speaks about : </a:t>
            </a:r>
            <a:endParaRPr lang="en-US" b="1" dirty="0">
              <a:solidFill>
                <a:srgbClr val="0000CC"/>
              </a:solidFill>
              <a:latin typeface="Book Antiqua" pitchFamily="18" charset="0"/>
            </a:endParaRPr>
          </a:p>
        </p:txBody>
      </p:sp>
      <p:sp>
        <p:nvSpPr>
          <p:cNvPr id="39" name="TextBox 38"/>
          <p:cNvSpPr txBox="1"/>
          <p:nvPr/>
        </p:nvSpPr>
        <p:spPr>
          <a:xfrm>
            <a:off x="529772" y="668512"/>
            <a:ext cx="4668176" cy="368990"/>
          </a:xfrm>
          <a:prstGeom prst="rect">
            <a:avLst/>
          </a:prstGeom>
          <a:solidFill>
            <a:srgbClr val="FFFF00">
              <a:alpha val="55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b="1">
                <a:latin typeface="Book Antiqua"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tabLst>
                <a:tab pos="457200" algn="l"/>
              </a:tabLst>
            </a:pPr>
            <a:r>
              <a:rPr lang="en-US" dirty="0" smtClean="0">
                <a:solidFill>
                  <a:schemeClr val="tx1"/>
                </a:solidFill>
              </a:rPr>
              <a:t>1.	Interaction between bodies.</a:t>
            </a:r>
            <a:endParaRPr lang="en-US" dirty="0">
              <a:solidFill>
                <a:schemeClr val="tx1"/>
              </a:solidFill>
            </a:endParaRPr>
          </a:p>
        </p:txBody>
      </p:sp>
      <p:sp>
        <p:nvSpPr>
          <p:cNvPr id="40" name="TextBox 39"/>
          <p:cNvSpPr txBox="1"/>
          <p:nvPr/>
        </p:nvSpPr>
        <p:spPr>
          <a:xfrm>
            <a:off x="540839" y="1184865"/>
            <a:ext cx="6793411" cy="401321"/>
          </a:xfrm>
          <a:prstGeom prst="rect">
            <a:avLst/>
          </a:prstGeom>
          <a:solidFill>
            <a:srgbClr val="FFFF00">
              <a:alpha val="55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tabLst>
                <a:tab pos="457200" algn="l"/>
              </a:tabLst>
              <a:defRPr b="1">
                <a:solidFill>
                  <a:schemeClr val="tx1"/>
                </a:solidFill>
                <a:latin typeface="Book Antiqua" pitchFamily="18" charset="0"/>
              </a:defRPr>
            </a:lvl1pPr>
          </a:lstStyle>
          <a:p>
            <a:r>
              <a:rPr lang="en-US" dirty="0"/>
              <a:t>2. </a:t>
            </a:r>
            <a:r>
              <a:rPr lang="en-US" dirty="0" smtClean="0"/>
              <a:t>	These </a:t>
            </a:r>
            <a:r>
              <a:rPr lang="en-US" dirty="0"/>
              <a:t>forces act in pairs. One force cannot exist by itself. </a:t>
            </a:r>
          </a:p>
        </p:txBody>
      </p:sp>
      <p:sp>
        <p:nvSpPr>
          <p:cNvPr id="41" name="TextBox 40"/>
          <p:cNvSpPr txBox="1"/>
          <p:nvPr/>
        </p:nvSpPr>
        <p:spPr>
          <a:xfrm>
            <a:off x="538586" y="1733550"/>
            <a:ext cx="5519314" cy="369332"/>
          </a:xfrm>
          <a:prstGeom prst="rect">
            <a:avLst/>
          </a:prstGeom>
          <a:solidFill>
            <a:srgbClr val="FFFF00">
              <a:alpha val="55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tabLst>
                <a:tab pos="457200" algn="l"/>
              </a:tabLst>
              <a:defRPr b="1">
                <a:solidFill>
                  <a:schemeClr val="tx1"/>
                </a:solidFill>
                <a:latin typeface="Book Antiqua" pitchFamily="18" charset="0"/>
              </a:defRPr>
            </a:lvl1pPr>
          </a:lstStyle>
          <a:p>
            <a:r>
              <a:rPr lang="en-US" dirty="0"/>
              <a:t>3. </a:t>
            </a:r>
            <a:r>
              <a:rPr lang="en-US" dirty="0" smtClean="0"/>
              <a:t>	Action </a:t>
            </a:r>
            <a:r>
              <a:rPr lang="en-US" dirty="0"/>
              <a:t>and reaction forces act simultaneously. </a:t>
            </a:r>
          </a:p>
        </p:txBody>
      </p:sp>
      <p:sp>
        <p:nvSpPr>
          <p:cNvPr id="53" name="Rounded Rectangular Callout 52"/>
          <p:cNvSpPr/>
          <p:nvPr/>
        </p:nvSpPr>
        <p:spPr>
          <a:xfrm>
            <a:off x="3058281" y="1819274"/>
            <a:ext cx="2519008" cy="1148271"/>
          </a:xfrm>
          <a:prstGeom prst="wedgeRoundRectCallout">
            <a:avLst>
              <a:gd name="adj1" fmla="val -48436"/>
              <a:gd name="adj2" fmla="val -76857"/>
              <a:gd name="adj3" fmla="val 16667"/>
            </a:avLst>
          </a:prstGeom>
          <a:solidFill>
            <a:srgbClr val="00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For every action there is a reaction which is equal and opposite.</a:t>
            </a:r>
          </a:p>
        </p:txBody>
      </p:sp>
      <p:grpSp>
        <p:nvGrpSpPr>
          <p:cNvPr id="54" name="Group 53"/>
          <p:cNvGrpSpPr/>
          <p:nvPr/>
        </p:nvGrpSpPr>
        <p:grpSpPr>
          <a:xfrm>
            <a:off x="3058281" y="1849753"/>
            <a:ext cx="2953218" cy="2192059"/>
            <a:chOff x="2264593" y="2217614"/>
            <a:chExt cx="2953218" cy="2194089"/>
          </a:xfrm>
        </p:grpSpPr>
        <p:sp>
          <p:nvSpPr>
            <p:cNvPr id="55" name="Rounded Rectangle 54"/>
            <p:cNvSpPr/>
            <p:nvPr/>
          </p:nvSpPr>
          <p:spPr>
            <a:xfrm>
              <a:off x="2264593" y="2217614"/>
              <a:ext cx="2953218" cy="2194089"/>
            </a:xfrm>
            <a:prstGeom prst="roundRect">
              <a:avLst/>
            </a:prstGeom>
            <a:solidFill>
              <a:schemeClr val="bg1"/>
            </a:solidFill>
            <a:ln w="28575"/>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endParaRPr>
            </a:p>
          </p:txBody>
        </p:sp>
        <p:pic>
          <p:nvPicPr>
            <p:cNvPr id="56" name="Picture 20" descr="C:\Users\ad\Desktop\boy\boy12.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4167" b="85833" l="16270" r="88492">
                          <a14:foregroundMark x1="26786" y1="72500" x2="26786" y2="78056"/>
                          <a14:foregroundMark x1="32540" y1="77500" x2="76389" y2="73333"/>
                          <a14:foregroundMark x1="79762" y1="69444" x2="80952" y2="71667"/>
                          <a14:foregroundMark x1="80754" y1="70000" x2="82540" y2="71389"/>
                        </a14:backgroundRemoval>
                      </a14:imgEffect>
                    </a14:imgLayer>
                  </a14:imgProps>
                </a:ext>
                <a:ext uri="{28A0092B-C50C-407E-A947-70E740481C1C}">
                  <a14:useLocalDpi xmlns:a14="http://schemas.microsoft.com/office/drawing/2010/main" val="0"/>
                </a:ext>
              </a:extLst>
            </a:blip>
            <a:srcRect l="16866" t="21173" r="14017" b="14080"/>
            <a:stretch/>
          </p:blipFill>
          <p:spPr bwMode="auto">
            <a:xfrm>
              <a:off x="2579633" y="2439974"/>
              <a:ext cx="2430334" cy="1626197"/>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52" name="Rounded Rectangular Callout 51"/>
          <p:cNvSpPr/>
          <p:nvPr/>
        </p:nvSpPr>
        <p:spPr>
          <a:xfrm>
            <a:off x="5678032" y="1062490"/>
            <a:ext cx="1391826" cy="716360"/>
          </a:xfrm>
          <a:prstGeom prst="wedgeRoundRectCallout">
            <a:avLst>
              <a:gd name="adj1" fmla="val -52313"/>
              <a:gd name="adj2" fmla="val 95298"/>
              <a:gd name="adj3" fmla="val 16667"/>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Boy and trampoline.</a:t>
            </a:r>
          </a:p>
        </p:txBody>
      </p:sp>
      <p:pic>
        <p:nvPicPr>
          <p:cNvPr id="60" name="Picture 3" descr="F:\scratch-head0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586" y="2102882"/>
            <a:ext cx="1168400" cy="110907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529772" y="2272783"/>
            <a:ext cx="8080828" cy="611469"/>
          </a:xfrm>
          <a:prstGeom prst="rect">
            <a:avLst/>
          </a:prstGeom>
          <a:solidFill>
            <a:srgbClr val="FFFF00">
              <a:alpha val="55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tabLst>
                <a:tab pos="457200" algn="l"/>
              </a:tabLst>
              <a:defRPr b="1">
                <a:solidFill>
                  <a:schemeClr val="tx1"/>
                </a:solidFill>
                <a:latin typeface="Book Antiqua" pitchFamily="18" charset="0"/>
              </a:defRPr>
            </a:lvl1pPr>
          </a:lstStyle>
          <a:p>
            <a:r>
              <a:rPr lang="en-US" dirty="0"/>
              <a:t>4. </a:t>
            </a:r>
            <a:r>
              <a:rPr lang="en-US" dirty="0" smtClean="0"/>
              <a:t>	Force</a:t>
            </a:r>
            <a:r>
              <a:rPr lang="en-US" dirty="0"/>
              <a:t>, though they are equal and opposite, they never cancel each other.</a:t>
            </a:r>
          </a:p>
        </p:txBody>
      </p:sp>
      <p:sp>
        <p:nvSpPr>
          <p:cNvPr id="62" name="Rounded Rectangular Callout 61"/>
          <p:cNvSpPr/>
          <p:nvPr/>
        </p:nvSpPr>
        <p:spPr>
          <a:xfrm>
            <a:off x="5745931" y="2258564"/>
            <a:ext cx="2081825" cy="712986"/>
          </a:xfrm>
          <a:prstGeom prst="wedgeRoundRectCallout">
            <a:avLst>
              <a:gd name="adj1" fmla="val -48436"/>
              <a:gd name="adj2" fmla="val -76857"/>
              <a:gd name="adj3" fmla="val 16667"/>
            </a:avLst>
          </a:prstGeom>
          <a:solidFill>
            <a:srgbClr val="00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rPr>
              <a:t>At the same time. There is no delay</a:t>
            </a:r>
            <a:endParaRPr lang="en-US" b="1" dirty="0">
              <a:solidFill>
                <a:prstClr val="black"/>
              </a:solidFill>
            </a:endParaRPr>
          </a:p>
        </p:txBody>
      </p:sp>
      <p:sp>
        <p:nvSpPr>
          <p:cNvPr id="63" name="Rounded Rectangular Callout 62"/>
          <p:cNvSpPr/>
          <p:nvPr/>
        </p:nvSpPr>
        <p:spPr>
          <a:xfrm>
            <a:off x="1522185" y="3253842"/>
            <a:ext cx="3048001" cy="948985"/>
          </a:xfrm>
          <a:prstGeom prst="wedgeRoundRectCallout">
            <a:avLst>
              <a:gd name="adj1" fmla="val -48436"/>
              <a:gd name="adj2" fmla="val -76857"/>
              <a:gd name="adj3" fmla="val 16667"/>
            </a:avLst>
          </a:prstGeom>
          <a:solidFill>
            <a:srgbClr val="00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If the forces are equal and opposite they should cancel each other.</a:t>
            </a:r>
          </a:p>
        </p:txBody>
      </p:sp>
      <p:sp>
        <p:nvSpPr>
          <p:cNvPr id="64" name="Rounded Rectangular Callout 63"/>
          <p:cNvSpPr/>
          <p:nvPr/>
        </p:nvSpPr>
        <p:spPr>
          <a:xfrm>
            <a:off x="1747526" y="4023610"/>
            <a:ext cx="3086100" cy="948985"/>
          </a:xfrm>
          <a:prstGeom prst="wedgeRoundRectCallout">
            <a:avLst>
              <a:gd name="adj1" fmla="val -48436"/>
              <a:gd name="adj2" fmla="val -76857"/>
              <a:gd name="adj3" fmla="val 16667"/>
            </a:avLst>
          </a:prstGeom>
          <a:solidFill>
            <a:srgbClr val="00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They do not </a:t>
            </a:r>
            <a:r>
              <a:rPr lang="en-US" b="1" dirty="0" smtClean="0">
                <a:solidFill>
                  <a:prstClr val="black"/>
                </a:solidFill>
              </a:rPr>
              <a:t>act on </a:t>
            </a:r>
            <a:r>
              <a:rPr lang="en-US" b="1" dirty="0">
                <a:solidFill>
                  <a:prstClr val="black"/>
                </a:solidFill>
              </a:rPr>
              <a:t>the same object and </a:t>
            </a:r>
            <a:r>
              <a:rPr lang="en-US" b="1" dirty="0" smtClean="0">
                <a:solidFill>
                  <a:prstClr val="black"/>
                </a:solidFill>
              </a:rPr>
              <a:t>hence cannot </a:t>
            </a:r>
            <a:r>
              <a:rPr lang="en-US" b="1" dirty="0">
                <a:solidFill>
                  <a:prstClr val="black"/>
                </a:solidFill>
              </a:rPr>
              <a:t>cancel each other’s effect.</a:t>
            </a:r>
          </a:p>
        </p:txBody>
      </p:sp>
      <p:pic>
        <p:nvPicPr>
          <p:cNvPr id="65" name="Picture 8" descr="https://t1.pixers.pics/img/fototapety-palec-nahoru-smajlik.png?H4sIAAAAAAAAAyWKUQrCMBAFr6MgfZtNJdkeoL89QjF1oxGR0k1BPL0Rv2Z487C_7JIVuTyrbjZsauWjh0B0oiPuta42AOa7tbxbb1gMf0c7YZzQBzThAHG_aR6nvoGDuJlZrhSjLNGfYxZWpiyaJCRHnpJ2j_X2BeO0kfuCAAAA"/>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80212" y="2547166"/>
            <a:ext cx="1319130" cy="129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54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barn(inVertical)">
                                      <p:cBhvr>
                                        <p:cTn id="16" dur="500"/>
                                        <p:tgtEl>
                                          <p:spTgt spid="5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2"/>
                                        </p:tgtEl>
                                        <p:attrNameLst>
                                          <p:attrName>style.visibility</p:attrName>
                                        </p:attrNameLst>
                                      </p:cBhvr>
                                      <p:to>
                                        <p:strVal val="hidden"/>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left)">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barn(inVertical)">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53"/>
                                        </p:tgtEl>
                                        <p:attrNameLst>
                                          <p:attrName>style.visibility</p:attrName>
                                        </p:attrNameLst>
                                      </p:cBhvr>
                                      <p:to>
                                        <p:strVal val="hidden"/>
                                      </p:to>
                                    </p:set>
                                  </p:childTnLst>
                                </p:cTn>
                              </p:par>
                            </p:childTnLst>
                          </p:cTn>
                        </p:par>
                        <p:par>
                          <p:cTn id="40" fill="hold">
                            <p:stCondLst>
                              <p:cond delay="0"/>
                            </p:stCondLst>
                            <p:childTnLst>
                              <p:par>
                                <p:cTn id="41" presetID="22" presetClass="entr" presetSubtype="8"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barn(inVertical)">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6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63"/>
                                        </p:tgtEl>
                                        <p:attrNameLst>
                                          <p:attrName>style.visibility</p:attrName>
                                        </p:attrNameLst>
                                      </p:cBhvr>
                                      <p:to>
                                        <p:strVal val="visible"/>
                                      </p:to>
                                    </p:set>
                                    <p:animEffect transition="in" filter="barn(inVertical)">
                                      <p:cBhvr>
                                        <p:cTn id="60" dur="500"/>
                                        <p:tgtEl>
                                          <p:spTgt spid="6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63"/>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60"/>
                                        </p:tgtEl>
                                      </p:cBhvr>
                                    </p:animEffect>
                                    <p:set>
                                      <p:cBhvr>
                                        <p:cTn id="67" dur="1" fill="hold">
                                          <p:stCondLst>
                                            <p:cond delay="499"/>
                                          </p:stCondLst>
                                        </p:cTn>
                                        <p:tgtEl>
                                          <p:spTgt spid="60"/>
                                        </p:tgtEl>
                                        <p:attrNameLst>
                                          <p:attrName>style.visibility</p:attrName>
                                        </p:attrNameLst>
                                      </p:cBhvr>
                                      <p:to>
                                        <p:strVal val="hidden"/>
                                      </p:to>
                                    </p:se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500"/>
                                        <p:tgtEl>
                                          <p:spTgt spid="61"/>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barn(inVertical)">
                                      <p:cBhvr>
                                        <p:cTn id="76" dur="500"/>
                                        <p:tgtEl>
                                          <p:spTgt spid="64"/>
                                        </p:tgtEl>
                                      </p:cBhvr>
                                    </p:animEffect>
                                  </p:childTnLst>
                                </p:cTn>
                              </p:par>
                              <p:par>
                                <p:cTn id="77" presetID="16" presetClass="entr" presetSubtype="21" fill="hold" nodeType="withEffect">
                                  <p:stCondLst>
                                    <p:cond delay="0"/>
                                  </p:stCondLst>
                                  <p:childTnLst>
                                    <p:set>
                                      <p:cBhvr>
                                        <p:cTn id="78" dur="1" fill="hold">
                                          <p:stCondLst>
                                            <p:cond delay="0"/>
                                          </p:stCondLst>
                                        </p:cTn>
                                        <p:tgtEl>
                                          <p:spTgt spid="65"/>
                                        </p:tgtEl>
                                        <p:attrNameLst>
                                          <p:attrName>style.visibility</p:attrName>
                                        </p:attrNameLst>
                                      </p:cBhvr>
                                      <p:to>
                                        <p:strVal val="visible"/>
                                      </p:to>
                                    </p:set>
                                    <p:animEffect transition="in" filter="barn(inVertical)">
                                      <p:cBhvr>
                                        <p:cTn id="79" dur="500"/>
                                        <p:tgtEl>
                                          <p:spTgt spid="65"/>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4"/>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animBg="1"/>
      <p:bldP spid="41" grpId="0" animBg="1"/>
      <p:bldP spid="53" grpId="0" animBg="1"/>
      <p:bldP spid="53" grpId="1" animBg="1"/>
      <p:bldP spid="52" grpId="0" animBg="1"/>
      <p:bldP spid="52" grpId="1" animBg="1"/>
      <p:bldP spid="61" grpId="0" animBg="1"/>
      <p:bldP spid="62" grpId="0" animBg="1"/>
      <p:bldP spid="62" grpId="1" animBg="1"/>
      <p:bldP spid="63" grpId="0" animBg="1"/>
      <p:bldP spid="63" grpId="1" animBg="1"/>
      <p:bldP spid="64" grpId="0" animBg="1"/>
      <p:bldP spid="6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VIII) Physics\New work\04 -Energy\Raw\simple-blue-background.jpg"/>
          <p:cNvPicPr>
            <a:picLocks noChangeAspect="1" noChangeArrowheads="1"/>
          </p:cNvPicPr>
          <p:nvPr/>
        </p:nvPicPr>
        <p:blipFill>
          <a:blip r:embed="rId2" cstate="emai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0" y="0"/>
            <a:ext cx="9144000" cy="51562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55228" y="855926"/>
            <a:ext cx="5183572" cy="0"/>
          </a:xfrm>
          <a:prstGeom prst="line">
            <a:avLst/>
          </a:prstGeom>
          <a:ln w="19050">
            <a:gradFill flip="none" rotWithShape="1">
              <a:gsLst>
                <a:gs pos="0">
                  <a:srgbClr val="FFFF00">
                    <a:alpha val="0"/>
                  </a:srgbClr>
                </a:gs>
                <a:gs pos="50000">
                  <a:schemeClr val="bg1"/>
                </a:gs>
                <a:gs pos="100000">
                  <a:srgbClr val="FFFF0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81737" y="347940"/>
            <a:ext cx="5453737" cy="461665"/>
          </a:xfrm>
          <a:prstGeom prst="rect">
            <a:avLst/>
          </a:prstGeom>
        </p:spPr>
        <p:txBody>
          <a:bodyPr wrap="none">
            <a:spAutoFit/>
          </a:bodyPr>
          <a:lstStyle/>
          <a:p>
            <a:pPr algn="ctr">
              <a:tabLst>
                <a:tab pos="3482975" algn="l"/>
              </a:tabLst>
            </a:pPr>
            <a:r>
              <a:rPr lang="en-US" sz="2400" b="1" dirty="0">
                <a:solidFill>
                  <a:schemeClr val="bg1"/>
                </a:solidFill>
                <a:effectLst>
                  <a:outerShdw blurRad="50800" dist="38100" dir="5400000" algn="t" rotWithShape="0">
                    <a:prstClr val="black">
                      <a:alpha val="40000"/>
                    </a:prstClr>
                  </a:outerShdw>
                </a:effectLst>
                <a:latin typeface="Book Antiqua" pitchFamily="18" charset="0"/>
                <a:cs typeface="Aharoni" pitchFamily="2" charset="-79"/>
              </a:rPr>
              <a:t>LET US REVISE THE</a:t>
            </a:r>
            <a:r>
              <a:rPr lang="en-US" sz="2400" b="1" dirty="0">
                <a:effectLst>
                  <a:outerShdw blurRad="50800" dist="38100" dir="5400000" algn="t" rotWithShape="0">
                    <a:prstClr val="black">
                      <a:alpha val="40000"/>
                    </a:prstClr>
                  </a:outerShdw>
                </a:effectLst>
                <a:latin typeface="Book Antiqua" pitchFamily="18" charset="0"/>
                <a:cs typeface="Aharoni" pitchFamily="2" charset="-79"/>
              </a:rPr>
              <a:t> </a:t>
            </a:r>
            <a:r>
              <a:rPr lang="en-US" sz="2400" b="1" dirty="0">
                <a:ln>
                  <a:solidFill>
                    <a:sysClr val="windowText" lastClr="000000"/>
                  </a:solidFill>
                </a:ln>
                <a:solidFill>
                  <a:srgbClr val="FF0000"/>
                </a:solidFill>
                <a:effectLst>
                  <a:outerShdw blurRad="50800" dist="38100" dir="5400000" algn="t" rotWithShape="0">
                    <a:prstClr val="black">
                      <a:alpha val="40000"/>
                    </a:prstClr>
                  </a:outerShdw>
                </a:effectLst>
                <a:latin typeface="Book Antiqua" pitchFamily="18" charset="0"/>
                <a:cs typeface="Aharoni" pitchFamily="2" charset="-79"/>
              </a:rPr>
              <a:t>THREE RULES</a:t>
            </a:r>
          </a:p>
        </p:txBody>
      </p:sp>
      <p:sp>
        <p:nvSpPr>
          <p:cNvPr id="7" name="TextBox 6"/>
          <p:cNvSpPr txBox="1"/>
          <p:nvPr/>
        </p:nvSpPr>
        <p:spPr>
          <a:xfrm>
            <a:off x="402770" y="900918"/>
            <a:ext cx="1595309" cy="369332"/>
          </a:xfrm>
          <a:prstGeom prst="rect">
            <a:avLst/>
          </a:prstGeom>
          <a:noFill/>
        </p:spPr>
        <p:txBody>
          <a:bodyPr wrap="none" rtlCol="0">
            <a:spAutoFit/>
          </a:bodyPr>
          <a:lstStyle/>
          <a:p>
            <a:r>
              <a:rPr lang="en-US" b="1" dirty="0">
                <a:solidFill>
                  <a:srgbClr val="FFFF00"/>
                </a:solidFill>
                <a:latin typeface="Book Antiqua" pitchFamily="18" charset="0"/>
              </a:rPr>
              <a:t>COLUMN - </a:t>
            </a:r>
            <a:r>
              <a:rPr lang="en-US" b="1" dirty="0" smtClean="0">
                <a:solidFill>
                  <a:srgbClr val="FFFF00"/>
                </a:solidFill>
                <a:latin typeface="Book Antiqua" pitchFamily="18" charset="0"/>
              </a:rPr>
              <a:t>1</a:t>
            </a:r>
            <a:endParaRPr lang="en-US" dirty="0">
              <a:solidFill>
                <a:srgbClr val="FFFF00"/>
              </a:solidFill>
              <a:latin typeface="Book Antiqua" pitchFamily="18" charset="0"/>
            </a:endParaRPr>
          </a:p>
        </p:txBody>
      </p:sp>
      <p:sp>
        <p:nvSpPr>
          <p:cNvPr id="8" name="TextBox 7"/>
          <p:cNvSpPr txBox="1"/>
          <p:nvPr/>
        </p:nvSpPr>
        <p:spPr>
          <a:xfrm>
            <a:off x="3538831" y="900918"/>
            <a:ext cx="1595309" cy="369332"/>
          </a:xfrm>
          <a:prstGeom prst="rect">
            <a:avLst/>
          </a:prstGeom>
          <a:noFill/>
        </p:spPr>
        <p:txBody>
          <a:bodyPr wrap="none" rtlCol="0">
            <a:spAutoFit/>
          </a:bodyPr>
          <a:lstStyle/>
          <a:p>
            <a:r>
              <a:rPr lang="en-US" b="1" dirty="0">
                <a:solidFill>
                  <a:srgbClr val="FFFF00"/>
                </a:solidFill>
                <a:latin typeface="Book Antiqua" pitchFamily="18" charset="0"/>
              </a:rPr>
              <a:t>COLUMN - </a:t>
            </a:r>
            <a:r>
              <a:rPr lang="en-US" b="1" dirty="0" smtClean="0">
                <a:solidFill>
                  <a:srgbClr val="FFFF00"/>
                </a:solidFill>
                <a:latin typeface="Book Antiqua" pitchFamily="18" charset="0"/>
              </a:rPr>
              <a:t>2</a:t>
            </a:r>
            <a:endParaRPr lang="en-US" dirty="0">
              <a:solidFill>
                <a:srgbClr val="FFFF00"/>
              </a:solidFill>
              <a:latin typeface="Book Antiqua" pitchFamily="18" charset="0"/>
            </a:endParaRPr>
          </a:p>
        </p:txBody>
      </p:sp>
      <p:sp>
        <p:nvSpPr>
          <p:cNvPr id="9" name="TextBox 8"/>
          <p:cNvSpPr txBox="1"/>
          <p:nvPr/>
        </p:nvSpPr>
        <p:spPr>
          <a:xfrm>
            <a:off x="6674892" y="900918"/>
            <a:ext cx="1595309" cy="369332"/>
          </a:xfrm>
          <a:prstGeom prst="rect">
            <a:avLst/>
          </a:prstGeom>
          <a:noFill/>
        </p:spPr>
        <p:txBody>
          <a:bodyPr wrap="none" rtlCol="0">
            <a:spAutoFit/>
          </a:bodyPr>
          <a:lstStyle/>
          <a:p>
            <a:r>
              <a:rPr lang="en-US" b="1" dirty="0">
                <a:solidFill>
                  <a:srgbClr val="FFFF00"/>
                </a:solidFill>
                <a:latin typeface="Book Antiqua" pitchFamily="18" charset="0"/>
              </a:rPr>
              <a:t>COLUMN - </a:t>
            </a:r>
            <a:r>
              <a:rPr lang="en-US" b="1" dirty="0" smtClean="0">
                <a:solidFill>
                  <a:srgbClr val="FFFF00"/>
                </a:solidFill>
                <a:latin typeface="Book Antiqua" pitchFamily="18" charset="0"/>
              </a:rPr>
              <a:t>3</a:t>
            </a:r>
            <a:endParaRPr lang="en-US" dirty="0">
              <a:solidFill>
                <a:srgbClr val="FFFF00"/>
              </a:solidFill>
              <a:latin typeface="Book Antiqua" pitchFamily="18" charset="0"/>
            </a:endParaRPr>
          </a:p>
        </p:txBody>
      </p:sp>
      <p:cxnSp>
        <p:nvCxnSpPr>
          <p:cNvPr id="10" name="Straight Connector 9"/>
          <p:cNvCxnSpPr/>
          <p:nvPr/>
        </p:nvCxnSpPr>
        <p:spPr>
          <a:xfrm>
            <a:off x="414390" y="1301750"/>
            <a:ext cx="1501496" cy="0"/>
          </a:xfrm>
          <a:prstGeom prst="line">
            <a:avLst/>
          </a:prstGeom>
          <a:ln w="19050">
            <a:gradFill flip="none" rotWithShape="1">
              <a:gsLst>
                <a:gs pos="0">
                  <a:srgbClr val="FFFF00">
                    <a:alpha val="0"/>
                  </a:srgbClr>
                </a:gs>
                <a:gs pos="50000">
                  <a:schemeClr val="bg1"/>
                </a:gs>
                <a:gs pos="100000">
                  <a:srgbClr val="FFFF0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603904" y="1301750"/>
            <a:ext cx="1501496" cy="0"/>
          </a:xfrm>
          <a:prstGeom prst="line">
            <a:avLst/>
          </a:prstGeom>
          <a:ln w="19050">
            <a:gradFill flip="none" rotWithShape="1">
              <a:gsLst>
                <a:gs pos="0">
                  <a:srgbClr val="FFFF00">
                    <a:alpha val="0"/>
                  </a:srgbClr>
                </a:gs>
                <a:gs pos="50000">
                  <a:schemeClr val="bg1"/>
                </a:gs>
                <a:gs pos="100000">
                  <a:srgbClr val="FFFF0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749874" y="1301750"/>
            <a:ext cx="1501496" cy="0"/>
          </a:xfrm>
          <a:prstGeom prst="line">
            <a:avLst/>
          </a:prstGeom>
          <a:ln w="19050">
            <a:gradFill flip="none" rotWithShape="1">
              <a:gsLst>
                <a:gs pos="0">
                  <a:srgbClr val="FFFF00">
                    <a:alpha val="0"/>
                  </a:srgbClr>
                </a:gs>
                <a:gs pos="50000">
                  <a:schemeClr val="bg1"/>
                </a:gs>
                <a:gs pos="100000">
                  <a:srgbClr val="FFFF00">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95152" y="1800183"/>
            <a:ext cx="1938020" cy="584234"/>
          </a:xfrm>
          <a:prstGeom prst="rect">
            <a:avLst/>
          </a:prstGeom>
          <a:noFill/>
          <a:ln w="19050">
            <a:solidFill>
              <a:srgbClr val="FFFF00"/>
            </a:solidFill>
          </a:ln>
          <a:effectLst/>
        </p:spPr>
        <p:txBody>
          <a:bodyPr wrap="square" rtlCol="0">
            <a:spAutoFit/>
          </a:bodyPr>
          <a:lstStyle/>
          <a:p>
            <a:pPr algn="ctr"/>
            <a:r>
              <a:rPr lang="en-US" sz="1600" b="1" dirty="0">
                <a:solidFill>
                  <a:schemeClr val="bg1"/>
                </a:solidFill>
                <a:latin typeface="Book Antiqua" pitchFamily="18" charset="0"/>
              </a:rPr>
              <a:t>Newton's first law of </a:t>
            </a:r>
            <a:r>
              <a:rPr lang="en-US" sz="1600" b="1" dirty="0" smtClean="0">
                <a:solidFill>
                  <a:schemeClr val="bg1"/>
                </a:solidFill>
                <a:latin typeface="Book Antiqua" pitchFamily="18" charset="0"/>
              </a:rPr>
              <a:t>motion</a:t>
            </a:r>
            <a:endParaRPr lang="en-US" sz="1600" b="1" dirty="0">
              <a:solidFill>
                <a:schemeClr val="bg1"/>
              </a:solidFill>
              <a:latin typeface="Book Antiqua" pitchFamily="18" charset="0"/>
            </a:endParaRPr>
          </a:p>
        </p:txBody>
      </p:sp>
      <p:sp>
        <p:nvSpPr>
          <p:cNvPr id="23" name="Rounded Rectangle 3"/>
          <p:cNvSpPr/>
          <p:nvPr/>
        </p:nvSpPr>
        <p:spPr>
          <a:xfrm>
            <a:off x="2920533" y="3994906"/>
            <a:ext cx="2610828" cy="830997"/>
          </a:xfrm>
          <a:prstGeom prst="rect">
            <a:avLst/>
          </a:prstGeom>
          <a:solidFill>
            <a:schemeClr val="bg1">
              <a:alpha val="28000"/>
            </a:scheme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24" name="Rounded Rectangle 3"/>
          <p:cNvSpPr/>
          <p:nvPr/>
        </p:nvSpPr>
        <p:spPr>
          <a:xfrm>
            <a:off x="5791200" y="3875976"/>
            <a:ext cx="2819400" cy="1068858"/>
          </a:xfrm>
          <a:prstGeom prst="rect">
            <a:avLst/>
          </a:prstGeom>
          <a:solidFill>
            <a:schemeClr val="bg1">
              <a:alpha val="28000"/>
            </a:scheme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14" name="TextBox 13"/>
          <p:cNvSpPr txBox="1"/>
          <p:nvPr/>
        </p:nvSpPr>
        <p:spPr>
          <a:xfrm>
            <a:off x="2945933" y="4118288"/>
            <a:ext cx="2482666" cy="584234"/>
          </a:xfrm>
          <a:prstGeom prst="rect">
            <a:avLst/>
          </a:prstGeom>
          <a:noFill/>
          <a:ln>
            <a:noFill/>
          </a:ln>
          <a:effectLst/>
        </p:spPr>
        <p:txBody>
          <a:bodyPr wrap="square" rtlCol="0">
            <a:spAutoFit/>
          </a:bodyPr>
          <a:lstStyle/>
          <a:p>
            <a:pPr algn="ctr"/>
            <a:r>
              <a:rPr lang="en-US" sz="1600" b="1" dirty="0">
                <a:latin typeface="Book Antiqua" pitchFamily="18" charset="0"/>
              </a:rPr>
              <a:t>Also called as law of inertia.</a:t>
            </a:r>
          </a:p>
        </p:txBody>
      </p:sp>
      <p:sp>
        <p:nvSpPr>
          <p:cNvPr id="30" name="Rounded Rectangle 3"/>
          <p:cNvSpPr/>
          <p:nvPr/>
        </p:nvSpPr>
        <p:spPr>
          <a:xfrm>
            <a:off x="2881852" y="1634373"/>
            <a:ext cx="2610828" cy="943727"/>
          </a:xfrm>
          <a:prstGeom prst="rect">
            <a:avLst/>
          </a:prstGeom>
          <a:solidFill>
            <a:srgbClr val="CC3399">
              <a:alpha val="2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31" name="Rounded Rectangle 3"/>
          <p:cNvSpPr/>
          <p:nvPr/>
        </p:nvSpPr>
        <p:spPr>
          <a:xfrm>
            <a:off x="5785317" y="2895662"/>
            <a:ext cx="2819400" cy="663677"/>
          </a:xfrm>
          <a:prstGeom prst="rect">
            <a:avLst/>
          </a:prstGeom>
          <a:solidFill>
            <a:srgbClr val="CC3399">
              <a:alpha val="2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15" name="TextBox 14"/>
          <p:cNvSpPr txBox="1"/>
          <p:nvPr/>
        </p:nvSpPr>
        <p:spPr>
          <a:xfrm>
            <a:off x="5846618" y="3882326"/>
            <a:ext cx="2632364" cy="1068858"/>
          </a:xfrm>
          <a:prstGeom prst="rect">
            <a:avLst/>
          </a:prstGeom>
          <a:noFill/>
          <a:ln>
            <a:noFill/>
          </a:ln>
          <a:effectLst/>
        </p:spPr>
        <p:txBody>
          <a:bodyPr wrap="square" rtlCol="0">
            <a:spAutoFit/>
          </a:bodyPr>
          <a:lstStyle/>
          <a:p>
            <a:pPr algn="ctr"/>
            <a:r>
              <a:rPr lang="en-US" sz="1600" b="1" dirty="0">
                <a:latin typeface="Book Antiqua" pitchFamily="18" charset="0"/>
              </a:rPr>
              <a:t>Only the carom coin at the bottom of a pile is removed when a fast moving striker hits it.</a:t>
            </a:r>
          </a:p>
        </p:txBody>
      </p:sp>
      <p:sp>
        <p:nvSpPr>
          <p:cNvPr id="16" name="TextBox 15"/>
          <p:cNvSpPr txBox="1"/>
          <p:nvPr/>
        </p:nvSpPr>
        <p:spPr>
          <a:xfrm>
            <a:off x="395152" y="2968591"/>
            <a:ext cx="1938020" cy="584234"/>
          </a:xfrm>
          <a:prstGeom prst="rect">
            <a:avLst/>
          </a:prstGeom>
          <a:noFill/>
          <a:ln w="19050">
            <a:solidFill>
              <a:srgbClr val="FFFF00"/>
            </a:solidFill>
          </a:ln>
          <a:effectLst/>
        </p:spPr>
        <p:txBody>
          <a:bodyPr wrap="square" rtlCol="0">
            <a:spAutoFit/>
          </a:bodyPr>
          <a:lstStyle/>
          <a:p>
            <a:pPr algn="ctr"/>
            <a:r>
              <a:rPr lang="en-US" sz="1600" b="1" dirty="0">
                <a:solidFill>
                  <a:schemeClr val="bg1"/>
                </a:solidFill>
                <a:latin typeface="Book Antiqua" pitchFamily="18" charset="0"/>
              </a:rPr>
              <a:t>Newton's second law of motion</a:t>
            </a:r>
          </a:p>
        </p:txBody>
      </p:sp>
      <p:sp>
        <p:nvSpPr>
          <p:cNvPr id="27" name="Rounded Rectangle 3"/>
          <p:cNvSpPr/>
          <p:nvPr/>
        </p:nvSpPr>
        <p:spPr>
          <a:xfrm>
            <a:off x="2932652" y="2825330"/>
            <a:ext cx="2610828" cy="830997"/>
          </a:xfrm>
          <a:prstGeom prst="rect">
            <a:avLst/>
          </a:prstGeom>
          <a:solidFill>
            <a:srgbClr val="FFFF00">
              <a:alpha val="2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17" name="TextBox 16"/>
          <p:cNvSpPr txBox="1"/>
          <p:nvPr/>
        </p:nvSpPr>
        <p:spPr>
          <a:xfrm>
            <a:off x="3098333" y="2978116"/>
            <a:ext cx="2279466" cy="584234"/>
          </a:xfrm>
          <a:prstGeom prst="rect">
            <a:avLst/>
          </a:prstGeom>
          <a:noFill/>
          <a:ln>
            <a:noFill/>
          </a:ln>
          <a:effectLst/>
        </p:spPr>
        <p:txBody>
          <a:bodyPr wrap="square" rtlCol="0">
            <a:spAutoFit/>
          </a:bodyPr>
          <a:lstStyle/>
          <a:p>
            <a:pPr algn="ctr"/>
            <a:r>
              <a:rPr lang="en-US" sz="1600" b="1" dirty="0">
                <a:latin typeface="Book Antiqua" pitchFamily="18" charset="0"/>
              </a:rPr>
              <a:t>Gives an idea of the effects of force.</a:t>
            </a:r>
          </a:p>
        </p:txBody>
      </p:sp>
      <p:sp>
        <p:nvSpPr>
          <p:cNvPr id="28" name="Rounded Rectangle 3"/>
          <p:cNvSpPr/>
          <p:nvPr/>
        </p:nvSpPr>
        <p:spPr>
          <a:xfrm>
            <a:off x="5791200" y="1571174"/>
            <a:ext cx="2819400" cy="1068858"/>
          </a:xfrm>
          <a:prstGeom prst="rect">
            <a:avLst/>
          </a:prstGeom>
          <a:solidFill>
            <a:srgbClr val="FFFF00">
              <a:alpha val="28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18" name="TextBox 17"/>
          <p:cNvSpPr txBox="1"/>
          <p:nvPr/>
        </p:nvSpPr>
        <p:spPr>
          <a:xfrm>
            <a:off x="5835650" y="1686327"/>
            <a:ext cx="2743200" cy="830997"/>
          </a:xfrm>
          <a:prstGeom prst="rect">
            <a:avLst/>
          </a:prstGeom>
          <a:noFill/>
          <a:ln>
            <a:noFill/>
          </a:ln>
          <a:effectLst/>
        </p:spPr>
        <p:txBody>
          <a:bodyPr wrap="square" rtlCol="0">
            <a:spAutoFit/>
          </a:bodyPr>
          <a:lstStyle/>
          <a:p>
            <a:pPr algn="ctr"/>
            <a:r>
              <a:rPr lang="en-US" sz="1600" b="1" dirty="0">
                <a:latin typeface="Book Antiqua" pitchFamily="18" charset="0"/>
              </a:rPr>
              <a:t>In a high jump athletic event, the athletes are made to fall on a sand bed.</a:t>
            </a:r>
          </a:p>
        </p:txBody>
      </p:sp>
      <p:sp>
        <p:nvSpPr>
          <p:cNvPr id="19" name="TextBox 18"/>
          <p:cNvSpPr txBox="1"/>
          <p:nvPr/>
        </p:nvSpPr>
        <p:spPr>
          <a:xfrm>
            <a:off x="395152" y="4108763"/>
            <a:ext cx="1938020" cy="584234"/>
          </a:xfrm>
          <a:prstGeom prst="rect">
            <a:avLst/>
          </a:prstGeom>
          <a:noFill/>
          <a:ln w="19050">
            <a:solidFill>
              <a:srgbClr val="FFFF00"/>
            </a:solidFill>
          </a:ln>
          <a:effectLst/>
        </p:spPr>
        <p:txBody>
          <a:bodyPr wrap="square" rtlCol="0">
            <a:spAutoFit/>
          </a:bodyPr>
          <a:lstStyle/>
          <a:p>
            <a:pPr algn="ctr"/>
            <a:r>
              <a:rPr lang="en-US" sz="1600" b="1" dirty="0">
                <a:solidFill>
                  <a:schemeClr val="bg1"/>
                </a:solidFill>
                <a:latin typeface="Book Antiqua" pitchFamily="18" charset="0"/>
              </a:rPr>
              <a:t>Newton's third law of motion</a:t>
            </a:r>
          </a:p>
        </p:txBody>
      </p:sp>
      <p:sp>
        <p:nvSpPr>
          <p:cNvPr id="20" name="TextBox 19"/>
          <p:cNvSpPr txBox="1"/>
          <p:nvPr/>
        </p:nvSpPr>
        <p:spPr>
          <a:xfrm>
            <a:off x="2909026" y="1686327"/>
            <a:ext cx="2594580" cy="830997"/>
          </a:xfrm>
          <a:prstGeom prst="rect">
            <a:avLst/>
          </a:prstGeom>
          <a:noFill/>
          <a:ln>
            <a:noFill/>
          </a:ln>
          <a:effectLst/>
        </p:spPr>
        <p:txBody>
          <a:bodyPr wrap="square" rtlCol="0">
            <a:spAutoFit/>
          </a:bodyPr>
          <a:lstStyle/>
          <a:p>
            <a:pPr algn="ctr"/>
            <a:r>
              <a:rPr lang="en-US" sz="1600" b="1" dirty="0">
                <a:latin typeface="Book Antiqua" pitchFamily="18" charset="0"/>
              </a:rPr>
              <a:t>Describe the relationship between the forces on two interacting objects.</a:t>
            </a:r>
          </a:p>
        </p:txBody>
      </p:sp>
      <p:sp>
        <p:nvSpPr>
          <p:cNvPr id="21" name="TextBox 20"/>
          <p:cNvSpPr txBox="1"/>
          <p:nvPr/>
        </p:nvSpPr>
        <p:spPr>
          <a:xfrm>
            <a:off x="6019800" y="3071709"/>
            <a:ext cx="2286000" cy="338241"/>
          </a:xfrm>
          <a:prstGeom prst="rect">
            <a:avLst/>
          </a:prstGeom>
          <a:noFill/>
          <a:ln>
            <a:noFill/>
          </a:ln>
          <a:effectLst/>
        </p:spPr>
        <p:txBody>
          <a:bodyPr wrap="square" rtlCol="0">
            <a:spAutoFit/>
          </a:bodyPr>
          <a:lstStyle/>
          <a:p>
            <a:pPr algn="ctr"/>
            <a:r>
              <a:rPr lang="en-US" sz="1600" b="1" dirty="0">
                <a:latin typeface="Book Antiqua" pitchFamily="18" charset="0"/>
              </a:rPr>
              <a:t>M</a:t>
            </a:r>
            <a:r>
              <a:rPr lang="en-US" sz="1600" b="1" dirty="0" smtClean="0">
                <a:latin typeface="Book Antiqua" pitchFamily="18" charset="0"/>
              </a:rPr>
              <a:t>otion </a:t>
            </a:r>
            <a:r>
              <a:rPr lang="en-US" sz="1600" b="1" dirty="0">
                <a:latin typeface="Book Antiqua" pitchFamily="18" charset="0"/>
              </a:rPr>
              <a:t>of rocket</a:t>
            </a:r>
          </a:p>
        </p:txBody>
      </p:sp>
      <p:sp>
        <p:nvSpPr>
          <p:cNvPr id="22" name="Down Arrow 21"/>
          <p:cNvSpPr/>
          <p:nvPr/>
        </p:nvSpPr>
        <p:spPr>
          <a:xfrm>
            <a:off x="1221037" y="1333049"/>
            <a:ext cx="286251" cy="457200"/>
          </a:xfrm>
          <a:prstGeom prst="downArrow">
            <a:avLst>
              <a:gd name="adj1" fmla="val 50000"/>
              <a:gd name="adj2" fmla="val 60000"/>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d drive\MJ WORK\Pooja mam (physics)\State board\STB 9th 17-18\aid151421-v4-900px-Play-Carrom-Step-11.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702300" y="1442709"/>
            <a:ext cx="3048000" cy="219584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6" name="Down Arrow 25"/>
          <p:cNvSpPr/>
          <p:nvPr/>
        </p:nvSpPr>
        <p:spPr>
          <a:xfrm>
            <a:off x="1219200" y="2500539"/>
            <a:ext cx="286251" cy="457200"/>
          </a:xfrm>
          <a:prstGeom prst="downArrow">
            <a:avLst>
              <a:gd name="adj1" fmla="val 50000"/>
              <a:gd name="adj2" fmla="val 60000"/>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5753100" y="3083879"/>
            <a:ext cx="3048000" cy="185007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2" name="Down Arrow 31"/>
          <p:cNvSpPr/>
          <p:nvPr/>
        </p:nvSpPr>
        <p:spPr>
          <a:xfrm>
            <a:off x="1219200" y="3631634"/>
            <a:ext cx="286251" cy="457200"/>
          </a:xfrm>
          <a:prstGeom prst="downArrow">
            <a:avLst>
              <a:gd name="adj1" fmla="val 50000"/>
              <a:gd name="adj2" fmla="val 60000"/>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5702300" y="620797"/>
            <a:ext cx="3124200" cy="202715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4964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0" presetClass="path" presetSubtype="0" fill="hold" grpId="1" nodeType="withEffect" p14:presetBounceEnd="46667">
                                      <p:stCondLst>
                                        <p:cond delay="0"/>
                                      </p:stCondLst>
                                      <p:childTnLst>
                                        <p:animMotion origin="layout" path="M -0.09341 2.00803E-7 L 0.11684 0.00031 " pathEditMode="relative" rAng="0" ptsTypes="AA" p14:bounceEnd="46667">
                                          <p:cBhvr>
                                            <p:cTn id="8" dur="300" fill="hold"/>
                                            <p:tgtEl>
                                              <p:spTgt spid="5"/>
                                            </p:tgtEl>
                                            <p:attrNameLst>
                                              <p:attrName>ppt_x</p:attrName>
                                              <p:attrName>ppt_y</p:attrName>
                                            </p:attrNameLst>
                                          </p:cBhvr>
                                          <p:rCtr x="10503" y="0"/>
                                        </p:animMotion>
                                      </p:childTnLst>
                                    </p:cTn>
                                  </p:par>
                                  <p:par>
                                    <p:cTn id="9" presetID="22" presetClass="entr" presetSubtype="8"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1000"/>
                                </p:stCondLst>
                                <p:childTnLst>
                                  <p:par>
                                    <p:cTn id="30" presetID="2"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0-#ppt_h/2"/>
                                              </p:val>
                                            </p:tav>
                                            <p:tav tm="100000">
                                              <p:val>
                                                <p:strVal val="#ppt_y"/>
                                              </p:val>
                                            </p:tav>
                                          </p:tavLst>
                                        </p:anim>
                                      </p:childTnLst>
                                    </p:cTn>
                                  </p:par>
                                  <p:par>
                                    <p:cTn id="34" presetID="22" presetClass="entr" presetSubtype="8"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500"/>
                                            <p:tgtEl>
                                              <p:spTgt spid="2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repeatCount="indefinite" fill="hold" grpId="0" nodeType="clickEffect">
                                      <p:stCondLst>
                                        <p:cond delay="0"/>
                                      </p:stCondLst>
                                      <p:endCondLst>
                                        <p:cond evt="onNext" delay="0">
                                          <p:tgtEl>
                                            <p:sldTgt/>
                                          </p:tgtEl>
                                        </p:cond>
                                      </p:end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p:tgtEl>
                                              <p:spTgt spid="22"/>
                                            </p:tgtEl>
                                            <p:attrNameLst>
                                              <p:attrName>ppt_y</p:attrName>
                                            </p:attrNameLst>
                                          </p:cBhvr>
                                          <p:tavLst>
                                            <p:tav tm="0">
                                              <p:val>
                                                <p:strVal val="#ppt_y-#ppt_h*1.125000"/>
                                              </p:val>
                                            </p:tav>
                                            <p:tav tm="100000">
                                              <p:val>
                                                <p:strVal val="#ppt_y"/>
                                              </p:val>
                                            </p:tav>
                                          </p:tavLst>
                                        </p:anim>
                                        <p:animEffect transition="in" filter="wipe(down)">
                                          <p:cBhvr>
                                            <p:cTn id="71" dur="500"/>
                                            <p:tgtEl>
                                              <p:spTgt spid="22"/>
                                            </p:tgtEl>
                                          </p:cBhvr>
                                        </p:animEffect>
                                      </p:childTnLst>
                                    </p:cTn>
                                  </p:par>
                                  <p:par>
                                    <p:cTn id="72" presetID="26" presetClass="emph" presetSubtype="0" repeatCount="3000" fill="hold" grpId="1" nodeType="withEffect">
                                      <p:stCondLst>
                                        <p:cond delay="0"/>
                                      </p:stCondLst>
                                      <p:childTnLst>
                                        <p:animEffect transition="out" filter="fade">
                                          <p:cBhvr>
                                            <p:cTn id="73" dur="500" tmFilter="0, 0; .2, .5; .8, .5; 1, 0"/>
                                            <p:tgtEl>
                                              <p:spTgt spid="13"/>
                                            </p:tgtEl>
                                          </p:cBhvr>
                                        </p:animEffect>
                                        <p:animScale>
                                          <p:cBhvr>
                                            <p:cTn id="74" dur="250" autoRev="1" fill="hold"/>
                                            <p:tgtEl>
                                              <p:spTgt spid="13"/>
                                            </p:tgtEl>
                                          </p:cBhvr>
                                          <p:by x="105000" y="105000"/>
                                        </p:animScale>
                                      </p:childTnLst>
                                    </p:cTn>
                                  </p:par>
                                </p:childTnLst>
                              </p:cTn>
                            </p:par>
                            <p:par>
                              <p:cTn id="75" fill="hold">
                                <p:stCondLst>
                                  <p:cond delay="1500"/>
                                </p:stCondLst>
                                <p:childTnLst>
                                  <p:par>
                                    <p:cTn id="76" presetID="23" presetClass="entr" presetSubtype="32"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p:cTn id="78" dur="500" fill="hold"/>
                                            <p:tgtEl>
                                              <p:spTgt spid="23"/>
                                            </p:tgtEl>
                                            <p:attrNameLst>
                                              <p:attrName>ppt_w</p:attrName>
                                            </p:attrNameLst>
                                          </p:cBhvr>
                                          <p:tavLst>
                                            <p:tav tm="0">
                                              <p:val>
                                                <p:strVal val="4*#ppt_w"/>
                                              </p:val>
                                            </p:tav>
                                            <p:tav tm="100000">
                                              <p:val>
                                                <p:strVal val="#ppt_w"/>
                                              </p:val>
                                            </p:tav>
                                          </p:tavLst>
                                        </p:anim>
                                        <p:anim calcmode="lin" valueType="num">
                                          <p:cBhvr>
                                            <p:cTn id="79" dur="500" fill="hold"/>
                                            <p:tgtEl>
                                              <p:spTgt spid="23"/>
                                            </p:tgtEl>
                                            <p:attrNameLst>
                                              <p:attrName>ppt_h</p:attrName>
                                            </p:attrNameLst>
                                          </p:cBhvr>
                                          <p:tavLst>
                                            <p:tav tm="0">
                                              <p:val>
                                                <p:strVal val="4*#ppt_h"/>
                                              </p:val>
                                            </p:tav>
                                            <p:tav tm="100000">
                                              <p:val>
                                                <p:strVal val="#ppt_h"/>
                                              </p:val>
                                            </p:tav>
                                          </p:tavLst>
                                        </p:anim>
                                      </p:childTnLst>
                                    </p:cTn>
                                  </p:par>
                                  <p:par>
                                    <p:cTn id="80" presetID="6" presetClass="emph" presetSubtype="0" repeatCount="3000" autoRev="1" fill="hold" grpId="1" nodeType="withEffect">
                                      <p:stCondLst>
                                        <p:cond delay="0"/>
                                      </p:stCondLst>
                                      <p:childTnLst>
                                        <p:animScale>
                                          <p:cBhvr>
                                            <p:cTn id="81" dur="500" fill="hold"/>
                                            <p:tgtEl>
                                              <p:spTgt spid="23"/>
                                            </p:tgtEl>
                                          </p:cBhvr>
                                          <p:by x="110000" y="110000"/>
                                        </p:animScale>
                                      </p:childTnLst>
                                    </p:cTn>
                                  </p:par>
                                  <p:par>
                                    <p:cTn id="82" presetID="23" presetClass="entr" presetSubtype="32"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strVal val="4*#ppt_w"/>
                                              </p:val>
                                            </p:tav>
                                            <p:tav tm="100000">
                                              <p:val>
                                                <p:strVal val="#ppt_w"/>
                                              </p:val>
                                            </p:tav>
                                          </p:tavLst>
                                        </p:anim>
                                        <p:anim calcmode="lin" valueType="num">
                                          <p:cBhvr>
                                            <p:cTn id="85" dur="500" fill="hold"/>
                                            <p:tgtEl>
                                              <p:spTgt spid="24"/>
                                            </p:tgtEl>
                                            <p:attrNameLst>
                                              <p:attrName>ppt_h</p:attrName>
                                            </p:attrNameLst>
                                          </p:cBhvr>
                                          <p:tavLst>
                                            <p:tav tm="0">
                                              <p:val>
                                                <p:strVal val="4*#ppt_h"/>
                                              </p:val>
                                            </p:tav>
                                            <p:tav tm="100000">
                                              <p:val>
                                                <p:strVal val="#ppt_h"/>
                                              </p:val>
                                            </p:tav>
                                          </p:tavLst>
                                        </p:anim>
                                      </p:childTnLst>
                                    </p:cTn>
                                  </p:par>
                                  <p:par>
                                    <p:cTn id="86" presetID="6" presetClass="emph" presetSubtype="0" repeatCount="3000" autoRev="1" fill="hold" grpId="1" nodeType="withEffect">
                                      <p:stCondLst>
                                        <p:cond delay="0"/>
                                      </p:stCondLst>
                                      <p:childTnLst>
                                        <p:animScale>
                                          <p:cBhvr>
                                            <p:cTn id="87" dur="500" fill="hold"/>
                                            <p:tgtEl>
                                              <p:spTgt spid="24"/>
                                            </p:tgtEl>
                                          </p:cBhvr>
                                          <p:by x="110000" y="110000"/>
                                        </p:animScale>
                                      </p:childTnLst>
                                    </p:cTn>
                                  </p:par>
                                  <p:par>
                                    <p:cTn id="88" presetID="47" presetClass="entr" presetSubtype="0" fill="hold" nodeType="withEffect">
                                      <p:stCondLst>
                                        <p:cond delay="300"/>
                                      </p:stCondLst>
                                      <p:childTnLst>
                                        <p:set>
                                          <p:cBhvr>
                                            <p:cTn id="89" dur="1" fill="hold">
                                              <p:stCondLst>
                                                <p:cond delay="0"/>
                                              </p:stCondLst>
                                            </p:cTn>
                                            <p:tgtEl>
                                              <p:spTgt spid="4098"/>
                                            </p:tgtEl>
                                            <p:attrNameLst>
                                              <p:attrName>style.visibility</p:attrName>
                                            </p:attrNameLst>
                                          </p:cBhvr>
                                          <p:to>
                                            <p:strVal val="visible"/>
                                          </p:to>
                                        </p:set>
                                        <p:animEffect transition="in" filter="fade">
                                          <p:cBhvr>
                                            <p:cTn id="90" dur="1000"/>
                                            <p:tgtEl>
                                              <p:spTgt spid="4098"/>
                                            </p:tgtEl>
                                          </p:cBhvr>
                                        </p:animEffect>
                                        <p:anim calcmode="lin" valueType="num">
                                          <p:cBhvr>
                                            <p:cTn id="91" dur="1000" fill="hold"/>
                                            <p:tgtEl>
                                              <p:spTgt spid="4098"/>
                                            </p:tgtEl>
                                            <p:attrNameLst>
                                              <p:attrName>ppt_x</p:attrName>
                                            </p:attrNameLst>
                                          </p:cBhvr>
                                          <p:tavLst>
                                            <p:tav tm="0">
                                              <p:val>
                                                <p:strVal val="#ppt_x"/>
                                              </p:val>
                                            </p:tav>
                                            <p:tav tm="100000">
                                              <p:val>
                                                <p:strVal val="#ppt_x"/>
                                              </p:val>
                                            </p:tav>
                                          </p:tavLst>
                                        </p:anim>
                                        <p:anim calcmode="lin" valueType="num">
                                          <p:cBhvr>
                                            <p:cTn id="92"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xit" presetSubtype="0" fill="hold" nodeType="clickEffect">
                                      <p:stCondLst>
                                        <p:cond delay="0"/>
                                      </p:stCondLst>
                                      <p:childTnLst>
                                        <p:animEffect transition="out" filter="fade">
                                          <p:cBhvr>
                                            <p:cTn id="96" dur="1000"/>
                                            <p:tgtEl>
                                              <p:spTgt spid="4098"/>
                                            </p:tgtEl>
                                          </p:cBhvr>
                                        </p:animEffect>
                                        <p:anim calcmode="lin" valueType="num">
                                          <p:cBhvr>
                                            <p:cTn id="97" dur="1000"/>
                                            <p:tgtEl>
                                              <p:spTgt spid="4098"/>
                                            </p:tgtEl>
                                            <p:attrNameLst>
                                              <p:attrName>ppt_x</p:attrName>
                                            </p:attrNameLst>
                                          </p:cBhvr>
                                          <p:tavLst>
                                            <p:tav tm="0">
                                              <p:val>
                                                <p:strVal val="ppt_x"/>
                                              </p:val>
                                            </p:tav>
                                            <p:tav tm="100000">
                                              <p:val>
                                                <p:strVal val="ppt_x"/>
                                              </p:val>
                                            </p:tav>
                                          </p:tavLst>
                                        </p:anim>
                                        <p:anim calcmode="lin" valueType="num">
                                          <p:cBhvr>
                                            <p:cTn id="98" dur="1000"/>
                                            <p:tgtEl>
                                              <p:spTgt spid="4098"/>
                                            </p:tgtEl>
                                            <p:attrNameLst>
                                              <p:attrName>ppt_y</p:attrName>
                                            </p:attrNameLst>
                                          </p:cBhvr>
                                          <p:tavLst>
                                            <p:tav tm="0">
                                              <p:val>
                                                <p:strVal val="ppt_y"/>
                                              </p:val>
                                            </p:tav>
                                            <p:tav tm="100000">
                                              <p:val>
                                                <p:strVal val="ppt_y+.1"/>
                                              </p:val>
                                            </p:tav>
                                          </p:tavLst>
                                        </p:anim>
                                        <p:set>
                                          <p:cBhvr>
                                            <p:cTn id="99" dur="1" fill="hold">
                                              <p:stCondLst>
                                                <p:cond delay="999"/>
                                              </p:stCondLst>
                                            </p:cTn>
                                            <p:tgtEl>
                                              <p:spTgt spid="4098"/>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2"/>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2" presetClass="entr" presetSubtype="1" repeatCount="indefinite" fill="hold" grpId="0" nodeType="clickEffect">
                                      <p:stCondLst>
                                        <p:cond delay="0"/>
                                      </p:stCondLst>
                                      <p:endCondLst>
                                        <p:cond evt="onNext" delay="0">
                                          <p:tgtEl>
                                            <p:sldTgt/>
                                          </p:tgtEl>
                                        </p:cond>
                                      </p:end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p:tgtEl>
                                              <p:spTgt spid="26"/>
                                            </p:tgtEl>
                                            <p:attrNameLst>
                                              <p:attrName>ppt_y</p:attrName>
                                            </p:attrNameLst>
                                          </p:cBhvr>
                                          <p:tavLst>
                                            <p:tav tm="0">
                                              <p:val>
                                                <p:strVal val="#ppt_y-#ppt_h*1.125000"/>
                                              </p:val>
                                            </p:tav>
                                            <p:tav tm="100000">
                                              <p:val>
                                                <p:strVal val="#ppt_y"/>
                                              </p:val>
                                            </p:tav>
                                          </p:tavLst>
                                        </p:anim>
                                        <p:animEffect transition="in" filter="wipe(down)">
                                          <p:cBhvr>
                                            <p:cTn id="107" dur="500"/>
                                            <p:tgtEl>
                                              <p:spTgt spid="26"/>
                                            </p:tgtEl>
                                          </p:cBhvr>
                                        </p:animEffect>
                                      </p:childTnLst>
                                    </p:cTn>
                                  </p:par>
                                  <p:par>
                                    <p:cTn id="108" presetID="26" presetClass="emph" presetSubtype="0" repeatCount="3000" fill="hold" grpId="1" nodeType="withEffect">
                                      <p:stCondLst>
                                        <p:cond delay="0"/>
                                      </p:stCondLst>
                                      <p:childTnLst>
                                        <p:animEffect transition="out" filter="fade">
                                          <p:cBhvr>
                                            <p:cTn id="109" dur="500" tmFilter="0, 0; .2, .5; .8, .5; 1, 0"/>
                                            <p:tgtEl>
                                              <p:spTgt spid="16"/>
                                            </p:tgtEl>
                                          </p:cBhvr>
                                        </p:animEffect>
                                        <p:animScale>
                                          <p:cBhvr>
                                            <p:cTn id="110" dur="250" autoRev="1" fill="hold"/>
                                            <p:tgtEl>
                                              <p:spTgt spid="16"/>
                                            </p:tgtEl>
                                          </p:cBhvr>
                                          <p:by x="105000" y="105000"/>
                                        </p:animScale>
                                      </p:childTnLst>
                                    </p:cTn>
                                  </p:par>
                                </p:childTnLst>
                              </p:cTn>
                            </p:par>
                            <p:par>
                              <p:cTn id="111" fill="hold">
                                <p:stCondLst>
                                  <p:cond delay="1500"/>
                                </p:stCondLst>
                                <p:childTnLst>
                                  <p:par>
                                    <p:cTn id="112" presetID="23" presetClass="entr" presetSubtype="32" fill="hold" grpId="0" nodeType="afterEffect">
                                      <p:stCondLst>
                                        <p:cond delay="0"/>
                                      </p:stCondLst>
                                      <p:childTnLst>
                                        <p:set>
                                          <p:cBhvr>
                                            <p:cTn id="113" dur="1" fill="hold">
                                              <p:stCondLst>
                                                <p:cond delay="0"/>
                                              </p:stCondLst>
                                            </p:cTn>
                                            <p:tgtEl>
                                              <p:spTgt spid="27"/>
                                            </p:tgtEl>
                                            <p:attrNameLst>
                                              <p:attrName>style.visibility</p:attrName>
                                            </p:attrNameLst>
                                          </p:cBhvr>
                                          <p:to>
                                            <p:strVal val="visible"/>
                                          </p:to>
                                        </p:set>
                                        <p:anim calcmode="lin" valueType="num">
                                          <p:cBhvr>
                                            <p:cTn id="114" dur="500" fill="hold"/>
                                            <p:tgtEl>
                                              <p:spTgt spid="27"/>
                                            </p:tgtEl>
                                            <p:attrNameLst>
                                              <p:attrName>ppt_w</p:attrName>
                                            </p:attrNameLst>
                                          </p:cBhvr>
                                          <p:tavLst>
                                            <p:tav tm="0">
                                              <p:val>
                                                <p:strVal val="4*#ppt_w"/>
                                              </p:val>
                                            </p:tav>
                                            <p:tav tm="100000">
                                              <p:val>
                                                <p:strVal val="#ppt_w"/>
                                              </p:val>
                                            </p:tav>
                                          </p:tavLst>
                                        </p:anim>
                                        <p:anim calcmode="lin" valueType="num">
                                          <p:cBhvr>
                                            <p:cTn id="115" dur="500" fill="hold"/>
                                            <p:tgtEl>
                                              <p:spTgt spid="27"/>
                                            </p:tgtEl>
                                            <p:attrNameLst>
                                              <p:attrName>ppt_h</p:attrName>
                                            </p:attrNameLst>
                                          </p:cBhvr>
                                          <p:tavLst>
                                            <p:tav tm="0">
                                              <p:val>
                                                <p:strVal val="4*#ppt_h"/>
                                              </p:val>
                                            </p:tav>
                                            <p:tav tm="100000">
                                              <p:val>
                                                <p:strVal val="#ppt_h"/>
                                              </p:val>
                                            </p:tav>
                                          </p:tavLst>
                                        </p:anim>
                                      </p:childTnLst>
                                    </p:cTn>
                                  </p:par>
                                  <p:par>
                                    <p:cTn id="116" presetID="6" presetClass="emph" presetSubtype="0" repeatCount="3000" autoRev="1" fill="hold" grpId="1" nodeType="withEffect">
                                      <p:stCondLst>
                                        <p:cond delay="0"/>
                                      </p:stCondLst>
                                      <p:childTnLst>
                                        <p:animScale>
                                          <p:cBhvr>
                                            <p:cTn id="117" dur="500" fill="hold"/>
                                            <p:tgtEl>
                                              <p:spTgt spid="27"/>
                                            </p:tgtEl>
                                          </p:cBhvr>
                                          <p:by x="110000" y="110000"/>
                                        </p:animScale>
                                      </p:childTnLst>
                                    </p:cTn>
                                  </p:par>
                                  <p:par>
                                    <p:cTn id="118" presetID="23" presetClass="entr" presetSubtype="32" fill="hold" grpId="0"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500" fill="hold"/>
                                            <p:tgtEl>
                                              <p:spTgt spid="28"/>
                                            </p:tgtEl>
                                            <p:attrNameLst>
                                              <p:attrName>ppt_w</p:attrName>
                                            </p:attrNameLst>
                                          </p:cBhvr>
                                          <p:tavLst>
                                            <p:tav tm="0">
                                              <p:val>
                                                <p:strVal val="4*#ppt_w"/>
                                              </p:val>
                                            </p:tav>
                                            <p:tav tm="100000">
                                              <p:val>
                                                <p:strVal val="#ppt_w"/>
                                              </p:val>
                                            </p:tav>
                                          </p:tavLst>
                                        </p:anim>
                                        <p:anim calcmode="lin" valueType="num">
                                          <p:cBhvr>
                                            <p:cTn id="121" dur="500" fill="hold"/>
                                            <p:tgtEl>
                                              <p:spTgt spid="28"/>
                                            </p:tgtEl>
                                            <p:attrNameLst>
                                              <p:attrName>ppt_h</p:attrName>
                                            </p:attrNameLst>
                                          </p:cBhvr>
                                          <p:tavLst>
                                            <p:tav tm="0">
                                              <p:val>
                                                <p:strVal val="4*#ppt_h"/>
                                              </p:val>
                                            </p:tav>
                                            <p:tav tm="100000">
                                              <p:val>
                                                <p:strVal val="#ppt_h"/>
                                              </p:val>
                                            </p:tav>
                                          </p:tavLst>
                                        </p:anim>
                                      </p:childTnLst>
                                    </p:cTn>
                                  </p:par>
                                  <p:par>
                                    <p:cTn id="122" presetID="6" presetClass="emph" presetSubtype="0" repeatCount="3000" autoRev="1" fill="hold" grpId="1" nodeType="withEffect">
                                      <p:stCondLst>
                                        <p:cond delay="0"/>
                                      </p:stCondLst>
                                      <p:childTnLst>
                                        <p:animScale>
                                          <p:cBhvr>
                                            <p:cTn id="123" dur="500" fill="hold"/>
                                            <p:tgtEl>
                                              <p:spTgt spid="28"/>
                                            </p:tgtEl>
                                          </p:cBhvr>
                                          <p:by x="110000" y="110000"/>
                                        </p:animScale>
                                      </p:childTnLst>
                                    </p:cTn>
                                  </p:par>
                                  <p:par>
                                    <p:cTn id="124" presetID="47" presetClass="entr" presetSubtype="0" fill="hold"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anim calcmode="lin" valueType="num">
                                          <p:cBhvr>
                                            <p:cTn id="127" dur="1000" fill="hold"/>
                                            <p:tgtEl>
                                              <p:spTgt spid="29"/>
                                            </p:tgtEl>
                                            <p:attrNameLst>
                                              <p:attrName>ppt_x</p:attrName>
                                            </p:attrNameLst>
                                          </p:cBhvr>
                                          <p:tavLst>
                                            <p:tav tm="0">
                                              <p:val>
                                                <p:strVal val="#ppt_x"/>
                                              </p:val>
                                            </p:tav>
                                            <p:tav tm="100000">
                                              <p:val>
                                                <p:strVal val="#ppt_x"/>
                                              </p:val>
                                            </p:tav>
                                          </p:tavLst>
                                        </p:anim>
                                        <p:anim calcmode="lin" valueType="num">
                                          <p:cBhvr>
                                            <p:cTn id="12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xit" presetSubtype="0" fill="hold" nodeType="clickEffect">
                                      <p:stCondLst>
                                        <p:cond delay="0"/>
                                      </p:stCondLst>
                                      <p:childTnLst>
                                        <p:animEffect transition="out" filter="fade">
                                          <p:cBhvr>
                                            <p:cTn id="132" dur="1000"/>
                                            <p:tgtEl>
                                              <p:spTgt spid="29"/>
                                            </p:tgtEl>
                                          </p:cBhvr>
                                        </p:animEffect>
                                        <p:anim calcmode="lin" valueType="num">
                                          <p:cBhvr>
                                            <p:cTn id="133" dur="1000"/>
                                            <p:tgtEl>
                                              <p:spTgt spid="29"/>
                                            </p:tgtEl>
                                            <p:attrNameLst>
                                              <p:attrName>ppt_x</p:attrName>
                                            </p:attrNameLst>
                                          </p:cBhvr>
                                          <p:tavLst>
                                            <p:tav tm="0">
                                              <p:val>
                                                <p:strVal val="ppt_x"/>
                                              </p:val>
                                            </p:tav>
                                            <p:tav tm="100000">
                                              <p:val>
                                                <p:strVal val="ppt_x"/>
                                              </p:val>
                                            </p:tav>
                                          </p:tavLst>
                                        </p:anim>
                                        <p:anim calcmode="lin" valueType="num">
                                          <p:cBhvr>
                                            <p:cTn id="134" dur="1000"/>
                                            <p:tgtEl>
                                              <p:spTgt spid="29"/>
                                            </p:tgtEl>
                                            <p:attrNameLst>
                                              <p:attrName>ppt_y</p:attrName>
                                            </p:attrNameLst>
                                          </p:cBhvr>
                                          <p:tavLst>
                                            <p:tav tm="0">
                                              <p:val>
                                                <p:strVal val="ppt_y"/>
                                              </p:val>
                                            </p:tav>
                                            <p:tav tm="100000">
                                              <p:val>
                                                <p:strVal val="ppt_y+.1"/>
                                              </p:val>
                                            </p:tav>
                                          </p:tavLst>
                                        </p:anim>
                                        <p:set>
                                          <p:cBhvr>
                                            <p:cTn id="135" dur="1" fill="hold">
                                              <p:stCondLst>
                                                <p:cond delay="999"/>
                                              </p:stCondLst>
                                            </p:cTn>
                                            <p:tgtEl>
                                              <p:spTgt spid="29"/>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26"/>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2" presetClass="entr" presetSubtype="1" repeatCount="indefinite" fill="hold" grpId="0" nodeType="clickEffect">
                                      <p:stCondLst>
                                        <p:cond delay="0"/>
                                      </p:stCondLst>
                                      <p:endCondLst>
                                        <p:cond evt="onNext" delay="0">
                                          <p:tgtEl>
                                            <p:sldTgt/>
                                          </p:tgtEl>
                                        </p:cond>
                                      </p:endCondLst>
                                      <p:childTnLst>
                                        <p:set>
                                          <p:cBhvr>
                                            <p:cTn id="141" dur="1" fill="hold">
                                              <p:stCondLst>
                                                <p:cond delay="0"/>
                                              </p:stCondLst>
                                            </p:cTn>
                                            <p:tgtEl>
                                              <p:spTgt spid="32"/>
                                            </p:tgtEl>
                                            <p:attrNameLst>
                                              <p:attrName>style.visibility</p:attrName>
                                            </p:attrNameLst>
                                          </p:cBhvr>
                                          <p:to>
                                            <p:strVal val="visible"/>
                                          </p:to>
                                        </p:set>
                                        <p:anim calcmode="lin" valueType="num">
                                          <p:cBhvr additive="base">
                                            <p:cTn id="142" dur="500"/>
                                            <p:tgtEl>
                                              <p:spTgt spid="32"/>
                                            </p:tgtEl>
                                            <p:attrNameLst>
                                              <p:attrName>ppt_y</p:attrName>
                                            </p:attrNameLst>
                                          </p:cBhvr>
                                          <p:tavLst>
                                            <p:tav tm="0">
                                              <p:val>
                                                <p:strVal val="#ppt_y-#ppt_h*1.125000"/>
                                              </p:val>
                                            </p:tav>
                                            <p:tav tm="100000">
                                              <p:val>
                                                <p:strVal val="#ppt_y"/>
                                              </p:val>
                                            </p:tav>
                                          </p:tavLst>
                                        </p:anim>
                                        <p:animEffect transition="in" filter="wipe(down)">
                                          <p:cBhvr>
                                            <p:cTn id="143" dur="500"/>
                                            <p:tgtEl>
                                              <p:spTgt spid="32"/>
                                            </p:tgtEl>
                                          </p:cBhvr>
                                        </p:animEffect>
                                      </p:childTnLst>
                                    </p:cTn>
                                  </p:par>
                                  <p:par>
                                    <p:cTn id="144" presetID="26" presetClass="emph" presetSubtype="0" repeatCount="3000" fill="hold" grpId="1" nodeType="withEffect">
                                      <p:stCondLst>
                                        <p:cond delay="0"/>
                                      </p:stCondLst>
                                      <p:childTnLst>
                                        <p:animEffect transition="out" filter="fade">
                                          <p:cBhvr>
                                            <p:cTn id="145" dur="500" tmFilter="0, 0; .2, .5; .8, .5; 1, 0"/>
                                            <p:tgtEl>
                                              <p:spTgt spid="19"/>
                                            </p:tgtEl>
                                          </p:cBhvr>
                                        </p:animEffect>
                                        <p:animScale>
                                          <p:cBhvr>
                                            <p:cTn id="146" dur="250" autoRev="1" fill="hold"/>
                                            <p:tgtEl>
                                              <p:spTgt spid="19"/>
                                            </p:tgtEl>
                                          </p:cBhvr>
                                          <p:by x="105000" y="105000"/>
                                        </p:animScale>
                                      </p:childTnLst>
                                    </p:cTn>
                                  </p:par>
                                </p:childTnLst>
                              </p:cTn>
                            </p:par>
                            <p:par>
                              <p:cTn id="147" fill="hold">
                                <p:stCondLst>
                                  <p:cond delay="1500"/>
                                </p:stCondLst>
                                <p:childTnLst>
                                  <p:par>
                                    <p:cTn id="148" presetID="23" presetClass="entr" presetSubtype="32" fill="hold" grpId="0" nodeType="afterEffect">
                                      <p:stCondLst>
                                        <p:cond delay="0"/>
                                      </p:stCondLst>
                                      <p:childTnLst>
                                        <p:set>
                                          <p:cBhvr>
                                            <p:cTn id="149" dur="1" fill="hold">
                                              <p:stCondLst>
                                                <p:cond delay="0"/>
                                              </p:stCondLst>
                                            </p:cTn>
                                            <p:tgtEl>
                                              <p:spTgt spid="30"/>
                                            </p:tgtEl>
                                            <p:attrNameLst>
                                              <p:attrName>style.visibility</p:attrName>
                                            </p:attrNameLst>
                                          </p:cBhvr>
                                          <p:to>
                                            <p:strVal val="visible"/>
                                          </p:to>
                                        </p:set>
                                        <p:anim calcmode="lin" valueType="num">
                                          <p:cBhvr>
                                            <p:cTn id="150" dur="500" fill="hold"/>
                                            <p:tgtEl>
                                              <p:spTgt spid="30"/>
                                            </p:tgtEl>
                                            <p:attrNameLst>
                                              <p:attrName>ppt_w</p:attrName>
                                            </p:attrNameLst>
                                          </p:cBhvr>
                                          <p:tavLst>
                                            <p:tav tm="0">
                                              <p:val>
                                                <p:strVal val="4*#ppt_w"/>
                                              </p:val>
                                            </p:tav>
                                            <p:tav tm="100000">
                                              <p:val>
                                                <p:strVal val="#ppt_w"/>
                                              </p:val>
                                            </p:tav>
                                          </p:tavLst>
                                        </p:anim>
                                        <p:anim calcmode="lin" valueType="num">
                                          <p:cBhvr>
                                            <p:cTn id="151" dur="500" fill="hold"/>
                                            <p:tgtEl>
                                              <p:spTgt spid="30"/>
                                            </p:tgtEl>
                                            <p:attrNameLst>
                                              <p:attrName>ppt_h</p:attrName>
                                            </p:attrNameLst>
                                          </p:cBhvr>
                                          <p:tavLst>
                                            <p:tav tm="0">
                                              <p:val>
                                                <p:strVal val="4*#ppt_h"/>
                                              </p:val>
                                            </p:tav>
                                            <p:tav tm="100000">
                                              <p:val>
                                                <p:strVal val="#ppt_h"/>
                                              </p:val>
                                            </p:tav>
                                          </p:tavLst>
                                        </p:anim>
                                      </p:childTnLst>
                                    </p:cTn>
                                  </p:par>
                                  <p:par>
                                    <p:cTn id="152" presetID="6" presetClass="emph" presetSubtype="0" repeatCount="3000" autoRev="1" fill="hold" grpId="1" nodeType="withEffect">
                                      <p:stCondLst>
                                        <p:cond delay="0"/>
                                      </p:stCondLst>
                                      <p:childTnLst>
                                        <p:animScale>
                                          <p:cBhvr>
                                            <p:cTn id="153" dur="500" fill="hold"/>
                                            <p:tgtEl>
                                              <p:spTgt spid="30"/>
                                            </p:tgtEl>
                                          </p:cBhvr>
                                          <p:by x="110000" y="110000"/>
                                        </p:animScale>
                                      </p:childTnLst>
                                    </p:cTn>
                                  </p:par>
                                  <p:par>
                                    <p:cTn id="154" presetID="23" presetClass="entr" presetSubtype="32" fill="hold" grpId="0" nodeType="withEffect">
                                      <p:stCondLst>
                                        <p:cond delay="0"/>
                                      </p:stCondLst>
                                      <p:childTnLst>
                                        <p:set>
                                          <p:cBhvr>
                                            <p:cTn id="155" dur="1" fill="hold">
                                              <p:stCondLst>
                                                <p:cond delay="0"/>
                                              </p:stCondLst>
                                            </p:cTn>
                                            <p:tgtEl>
                                              <p:spTgt spid="31"/>
                                            </p:tgtEl>
                                            <p:attrNameLst>
                                              <p:attrName>style.visibility</p:attrName>
                                            </p:attrNameLst>
                                          </p:cBhvr>
                                          <p:to>
                                            <p:strVal val="visible"/>
                                          </p:to>
                                        </p:set>
                                        <p:anim calcmode="lin" valueType="num">
                                          <p:cBhvr>
                                            <p:cTn id="156" dur="500" fill="hold"/>
                                            <p:tgtEl>
                                              <p:spTgt spid="31"/>
                                            </p:tgtEl>
                                            <p:attrNameLst>
                                              <p:attrName>ppt_w</p:attrName>
                                            </p:attrNameLst>
                                          </p:cBhvr>
                                          <p:tavLst>
                                            <p:tav tm="0">
                                              <p:val>
                                                <p:strVal val="4*#ppt_w"/>
                                              </p:val>
                                            </p:tav>
                                            <p:tav tm="100000">
                                              <p:val>
                                                <p:strVal val="#ppt_w"/>
                                              </p:val>
                                            </p:tav>
                                          </p:tavLst>
                                        </p:anim>
                                        <p:anim calcmode="lin" valueType="num">
                                          <p:cBhvr>
                                            <p:cTn id="157" dur="500" fill="hold"/>
                                            <p:tgtEl>
                                              <p:spTgt spid="31"/>
                                            </p:tgtEl>
                                            <p:attrNameLst>
                                              <p:attrName>ppt_h</p:attrName>
                                            </p:attrNameLst>
                                          </p:cBhvr>
                                          <p:tavLst>
                                            <p:tav tm="0">
                                              <p:val>
                                                <p:strVal val="4*#ppt_h"/>
                                              </p:val>
                                            </p:tav>
                                            <p:tav tm="100000">
                                              <p:val>
                                                <p:strVal val="#ppt_h"/>
                                              </p:val>
                                            </p:tav>
                                          </p:tavLst>
                                        </p:anim>
                                      </p:childTnLst>
                                    </p:cTn>
                                  </p:par>
                                  <p:par>
                                    <p:cTn id="158" presetID="6" presetClass="emph" presetSubtype="0" repeatCount="3000" autoRev="1" fill="hold" grpId="1" nodeType="withEffect">
                                      <p:stCondLst>
                                        <p:cond delay="0"/>
                                      </p:stCondLst>
                                      <p:childTnLst>
                                        <p:animScale>
                                          <p:cBhvr>
                                            <p:cTn id="159" dur="500" fill="hold"/>
                                            <p:tgtEl>
                                              <p:spTgt spid="31"/>
                                            </p:tgtEl>
                                          </p:cBhvr>
                                          <p:by x="110000" y="110000"/>
                                        </p:animScale>
                                      </p:childTnLst>
                                    </p:cTn>
                                  </p:par>
                                  <p:par>
                                    <p:cTn id="160" presetID="47" presetClass="entr" presetSubtype="0" fill="hold" nodeType="with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1000"/>
                                            <p:tgtEl>
                                              <p:spTgt spid="33"/>
                                            </p:tgtEl>
                                          </p:cBhvr>
                                        </p:animEffect>
                                        <p:anim calcmode="lin" valueType="num">
                                          <p:cBhvr>
                                            <p:cTn id="163" dur="1000" fill="hold"/>
                                            <p:tgtEl>
                                              <p:spTgt spid="33"/>
                                            </p:tgtEl>
                                            <p:attrNameLst>
                                              <p:attrName>ppt_x</p:attrName>
                                            </p:attrNameLst>
                                          </p:cBhvr>
                                          <p:tavLst>
                                            <p:tav tm="0">
                                              <p:val>
                                                <p:strVal val="#ppt_x"/>
                                              </p:val>
                                            </p:tav>
                                            <p:tav tm="100000">
                                              <p:val>
                                                <p:strVal val="#ppt_x"/>
                                              </p:val>
                                            </p:tav>
                                          </p:tavLst>
                                        </p:anim>
                                        <p:anim calcmode="lin" valueType="num">
                                          <p:cBhvr>
                                            <p:cTn id="16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xit" presetSubtype="0" fill="hold" nodeType="clickEffect">
                                      <p:stCondLst>
                                        <p:cond delay="0"/>
                                      </p:stCondLst>
                                      <p:childTnLst>
                                        <p:animEffect transition="out" filter="fade">
                                          <p:cBhvr>
                                            <p:cTn id="168" dur="1000"/>
                                            <p:tgtEl>
                                              <p:spTgt spid="33"/>
                                            </p:tgtEl>
                                          </p:cBhvr>
                                        </p:animEffect>
                                        <p:anim calcmode="lin" valueType="num">
                                          <p:cBhvr>
                                            <p:cTn id="169" dur="1000"/>
                                            <p:tgtEl>
                                              <p:spTgt spid="33"/>
                                            </p:tgtEl>
                                            <p:attrNameLst>
                                              <p:attrName>ppt_x</p:attrName>
                                            </p:attrNameLst>
                                          </p:cBhvr>
                                          <p:tavLst>
                                            <p:tav tm="0">
                                              <p:val>
                                                <p:strVal val="ppt_x"/>
                                              </p:val>
                                            </p:tav>
                                            <p:tav tm="100000">
                                              <p:val>
                                                <p:strVal val="ppt_x"/>
                                              </p:val>
                                            </p:tav>
                                          </p:tavLst>
                                        </p:anim>
                                        <p:anim calcmode="lin" valueType="num">
                                          <p:cBhvr>
                                            <p:cTn id="170" dur="1000"/>
                                            <p:tgtEl>
                                              <p:spTgt spid="33"/>
                                            </p:tgtEl>
                                            <p:attrNameLst>
                                              <p:attrName>ppt_y</p:attrName>
                                            </p:attrNameLst>
                                          </p:cBhvr>
                                          <p:tavLst>
                                            <p:tav tm="0">
                                              <p:val>
                                                <p:strVal val="ppt_y"/>
                                              </p:val>
                                            </p:tav>
                                            <p:tav tm="100000">
                                              <p:val>
                                                <p:strVal val="ppt_y+.1"/>
                                              </p:val>
                                            </p:tav>
                                          </p:tavLst>
                                        </p:anim>
                                        <p:set>
                                          <p:cBhvr>
                                            <p:cTn id="171" dur="1" fill="hold">
                                              <p:stCondLst>
                                                <p:cond delay="999"/>
                                              </p:stCondLst>
                                            </p:cTn>
                                            <p:tgtEl>
                                              <p:spTgt spid="33"/>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8" grpId="0"/>
          <p:bldP spid="9" grpId="0"/>
          <p:bldP spid="13" grpId="0" animBg="1"/>
          <p:bldP spid="13" grpId="1" animBg="1"/>
          <p:bldP spid="23" grpId="0" animBg="1"/>
          <p:bldP spid="23" grpId="1" animBg="1"/>
          <p:bldP spid="24" grpId="0" animBg="1"/>
          <p:bldP spid="24" grpId="1" animBg="1"/>
          <p:bldP spid="14" grpId="0"/>
          <p:bldP spid="30" grpId="0" animBg="1"/>
          <p:bldP spid="30" grpId="1" animBg="1"/>
          <p:bldP spid="31" grpId="0" animBg="1"/>
          <p:bldP spid="31" grpId="1" animBg="1"/>
          <p:bldP spid="15" grpId="0"/>
          <p:bldP spid="16" grpId="0" animBg="1"/>
          <p:bldP spid="16" grpId="1" animBg="1"/>
          <p:bldP spid="27" grpId="0" animBg="1"/>
          <p:bldP spid="27" grpId="1" animBg="1"/>
          <p:bldP spid="17" grpId="0"/>
          <p:bldP spid="28" grpId="0" animBg="1"/>
          <p:bldP spid="28" grpId="1" animBg="1"/>
          <p:bldP spid="18" grpId="0"/>
          <p:bldP spid="19" grpId="0" animBg="1"/>
          <p:bldP spid="19" grpId="1" animBg="1"/>
          <p:bldP spid="20" grpId="0"/>
          <p:bldP spid="21" grpId="0"/>
          <p:bldP spid="22" grpId="0" animBg="1"/>
          <p:bldP spid="22" grpId="1" animBg="1"/>
          <p:bldP spid="26" grpId="0" animBg="1"/>
          <p:bldP spid="26" grpId="1" animBg="1"/>
          <p:bldP spid="32" grpId="0" animBg="1"/>
          <p:bldP spid="32"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0" presetClass="path" presetSubtype="0" fill="hold" grpId="1" nodeType="withEffect">
                                      <p:stCondLst>
                                        <p:cond delay="0"/>
                                      </p:stCondLst>
                                      <p:childTnLst>
                                        <p:animMotion origin="layout" path="M -0.09341 2.00803E-7 L 0.11684 0.00031 " pathEditMode="relative" rAng="0" ptsTypes="AA">
                                          <p:cBhvr>
                                            <p:cTn id="8" dur="300" fill="hold"/>
                                            <p:tgtEl>
                                              <p:spTgt spid="5"/>
                                            </p:tgtEl>
                                            <p:attrNameLst>
                                              <p:attrName>ppt_x</p:attrName>
                                              <p:attrName>ppt_y</p:attrName>
                                            </p:attrNameLst>
                                          </p:cBhvr>
                                          <p:rCtr x="10503" y="0"/>
                                        </p:animMotion>
                                      </p:childTnLst>
                                    </p:cTn>
                                  </p:par>
                                  <p:par>
                                    <p:cTn id="9" presetID="22" presetClass="entr" presetSubtype="8"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par>
                                    <p:cTn id="26" presetID="22" presetClass="entr" presetSubtype="8"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1000"/>
                                </p:stCondLst>
                                <p:childTnLst>
                                  <p:par>
                                    <p:cTn id="30" presetID="2" presetClass="entr" presetSubtype="1"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0-#ppt_h/2"/>
                                              </p:val>
                                            </p:tav>
                                            <p:tav tm="100000">
                                              <p:val>
                                                <p:strVal val="#ppt_y"/>
                                              </p:val>
                                            </p:tav>
                                          </p:tavLst>
                                        </p:anim>
                                      </p:childTnLst>
                                    </p:cTn>
                                  </p:par>
                                  <p:par>
                                    <p:cTn id="34" presetID="22" presetClass="entr" presetSubtype="8"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500"/>
                                            <p:tgtEl>
                                              <p:spTgt spid="2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1" repeatCount="indefinite" fill="hold" grpId="0" nodeType="clickEffect">
                                      <p:stCondLst>
                                        <p:cond delay="0"/>
                                      </p:stCondLst>
                                      <p:endCondLst>
                                        <p:cond evt="onNext" delay="0">
                                          <p:tgtEl>
                                            <p:sldTgt/>
                                          </p:tgtEl>
                                        </p:cond>
                                      </p:end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p:tgtEl>
                                              <p:spTgt spid="22"/>
                                            </p:tgtEl>
                                            <p:attrNameLst>
                                              <p:attrName>ppt_y</p:attrName>
                                            </p:attrNameLst>
                                          </p:cBhvr>
                                          <p:tavLst>
                                            <p:tav tm="0">
                                              <p:val>
                                                <p:strVal val="#ppt_y-#ppt_h*1.125000"/>
                                              </p:val>
                                            </p:tav>
                                            <p:tav tm="100000">
                                              <p:val>
                                                <p:strVal val="#ppt_y"/>
                                              </p:val>
                                            </p:tav>
                                          </p:tavLst>
                                        </p:anim>
                                        <p:animEffect transition="in" filter="wipe(down)">
                                          <p:cBhvr>
                                            <p:cTn id="71" dur="500"/>
                                            <p:tgtEl>
                                              <p:spTgt spid="22"/>
                                            </p:tgtEl>
                                          </p:cBhvr>
                                        </p:animEffect>
                                      </p:childTnLst>
                                    </p:cTn>
                                  </p:par>
                                  <p:par>
                                    <p:cTn id="72" presetID="26" presetClass="emph" presetSubtype="0" repeatCount="3000" fill="hold" grpId="1" nodeType="withEffect">
                                      <p:stCondLst>
                                        <p:cond delay="0"/>
                                      </p:stCondLst>
                                      <p:childTnLst>
                                        <p:animEffect transition="out" filter="fade">
                                          <p:cBhvr>
                                            <p:cTn id="73" dur="500" tmFilter="0, 0; .2, .5; .8, .5; 1, 0"/>
                                            <p:tgtEl>
                                              <p:spTgt spid="13"/>
                                            </p:tgtEl>
                                          </p:cBhvr>
                                        </p:animEffect>
                                        <p:animScale>
                                          <p:cBhvr>
                                            <p:cTn id="74" dur="250" autoRev="1" fill="hold"/>
                                            <p:tgtEl>
                                              <p:spTgt spid="13"/>
                                            </p:tgtEl>
                                          </p:cBhvr>
                                          <p:by x="105000" y="105000"/>
                                        </p:animScale>
                                      </p:childTnLst>
                                    </p:cTn>
                                  </p:par>
                                </p:childTnLst>
                              </p:cTn>
                            </p:par>
                            <p:par>
                              <p:cTn id="75" fill="hold">
                                <p:stCondLst>
                                  <p:cond delay="1500"/>
                                </p:stCondLst>
                                <p:childTnLst>
                                  <p:par>
                                    <p:cTn id="76" presetID="23" presetClass="entr" presetSubtype="32"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p:cTn id="78" dur="500" fill="hold"/>
                                            <p:tgtEl>
                                              <p:spTgt spid="23"/>
                                            </p:tgtEl>
                                            <p:attrNameLst>
                                              <p:attrName>ppt_w</p:attrName>
                                            </p:attrNameLst>
                                          </p:cBhvr>
                                          <p:tavLst>
                                            <p:tav tm="0">
                                              <p:val>
                                                <p:strVal val="4*#ppt_w"/>
                                              </p:val>
                                            </p:tav>
                                            <p:tav tm="100000">
                                              <p:val>
                                                <p:strVal val="#ppt_w"/>
                                              </p:val>
                                            </p:tav>
                                          </p:tavLst>
                                        </p:anim>
                                        <p:anim calcmode="lin" valueType="num">
                                          <p:cBhvr>
                                            <p:cTn id="79" dur="500" fill="hold"/>
                                            <p:tgtEl>
                                              <p:spTgt spid="23"/>
                                            </p:tgtEl>
                                            <p:attrNameLst>
                                              <p:attrName>ppt_h</p:attrName>
                                            </p:attrNameLst>
                                          </p:cBhvr>
                                          <p:tavLst>
                                            <p:tav tm="0">
                                              <p:val>
                                                <p:strVal val="4*#ppt_h"/>
                                              </p:val>
                                            </p:tav>
                                            <p:tav tm="100000">
                                              <p:val>
                                                <p:strVal val="#ppt_h"/>
                                              </p:val>
                                            </p:tav>
                                          </p:tavLst>
                                        </p:anim>
                                      </p:childTnLst>
                                    </p:cTn>
                                  </p:par>
                                  <p:par>
                                    <p:cTn id="80" presetID="6" presetClass="emph" presetSubtype="0" repeatCount="3000" autoRev="1" fill="hold" grpId="1" nodeType="withEffect">
                                      <p:stCondLst>
                                        <p:cond delay="0"/>
                                      </p:stCondLst>
                                      <p:childTnLst>
                                        <p:animScale>
                                          <p:cBhvr>
                                            <p:cTn id="81" dur="500" fill="hold"/>
                                            <p:tgtEl>
                                              <p:spTgt spid="23"/>
                                            </p:tgtEl>
                                          </p:cBhvr>
                                          <p:by x="110000" y="110000"/>
                                        </p:animScale>
                                      </p:childTnLst>
                                    </p:cTn>
                                  </p:par>
                                  <p:par>
                                    <p:cTn id="82" presetID="23" presetClass="entr" presetSubtype="32"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p:cTn id="84" dur="500" fill="hold"/>
                                            <p:tgtEl>
                                              <p:spTgt spid="24"/>
                                            </p:tgtEl>
                                            <p:attrNameLst>
                                              <p:attrName>ppt_w</p:attrName>
                                            </p:attrNameLst>
                                          </p:cBhvr>
                                          <p:tavLst>
                                            <p:tav tm="0">
                                              <p:val>
                                                <p:strVal val="4*#ppt_w"/>
                                              </p:val>
                                            </p:tav>
                                            <p:tav tm="100000">
                                              <p:val>
                                                <p:strVal val="#ppt_w"/>
                                              </p:val>
                                            </p:tav>
                                          </p:tavLst>
                                        </p:anim>
                                        <p:anim calcmode="lin" valueType="num">
                                          <p:cBhvr>
                                            <p:cTn id="85" dur="500" fill="hold"/>
                                            <p:tgtEl>
                                              <p:spTgt spid="24"/>
                                            </p:tgtEl>
                                            <p:attrNameLst>
                                              <p:attrName>ppt_h</p:attrName>
                                            </p:attrNameLst>
                                          </p:cBhvr>
                                          <p:tavLst>
                                            <p:tav tm="0">
                                              <p:val>
                                                <p:strVal val="4*#ppt_h"/>
                                              </p:val>
                                            </p:tav>
                                            <p:tav tm="100000">
                                              <p:val>
                                                <p:strVal val="#ppt_h"/>
                                              </p:val>
                                            </p:tav>
                                          </p:tavLst>
                                        </p:anim>
                                      </p:childTnLst>
                                    </p:cTn>
                                  </p:par>
                                  <p:par>
                                    <p:cTn id="86" presetID="6" presetClass="emph" presetSubtype="0" repeatCount="3000" autoRev="1" fill="hold" grpId="1" nodeType="withEffect">
                                      <p:stCondLst>
                                        <p:cond delay="0"/>
                                      </p:stCondLst>
                                      <p:childTnLst>
                                        <p:animScale>
                                          <p:cBhvr>
                                            <p:cTn id="87" dur="500" fill="hold"/>
                                            <p:tgtEl>
                                              <p:spTgt spid="24"/>
                                            </p:tgtEl>
                                          </p:cBhvr>
                                          <p:by x="110000" y="110000"/>
                                        </p:animScale>
                                      </p:childTnLst>
                                    </p:cTn>
                                  </p:par>
                                  <p:par>
                                    <p:cTn id="88" presetID="47" presetClass="entr" presetSubtype="0" fill="hold" nodeType="withEffect">
                                      <p:stCondLst>
                                        <p:cond delay="300"/>
                                      </p:stCondLst>
                                      <p:childTnLst>
                                        <p:set>
                                          <p:cBhvr>
                                            <p:cTn id="89" dur="1" fill="hold">
                                              <p:stCondLst>
                                                <p:cond delay="0"/>
                                              </p:stCondLst>
                                            </p:cTn>
                                            <p:tgtEl>
                                              <p:spTgt spid="4098"/>
                                            </p:tgtEl>
                                            <p:attrNameLst>
                                              <p:attrName>style.visibility</p:attrName>
                                            </p:attrNameLst>
                                          </p:cBhvr>
                                          <p:to>
                                            <p:strVal val="visible"/>
                                          </p:to>
                                        </p:set>
                                        <p:animEffect transition="in" filter="fade">
                                          <p:cBhvr>
                                            <p:cTn id="90" dur="1000"/>
                                            <p:tgtEl>
                                              <p:spTgt spid="4098"/>
                                            </p:tgtEl>
                                          </p:cBhvr>
                                        </p:animEffect>
                                        <p:anim calcmode="lin" valueType="num">
                                          <p:cBhvr>
                                            <p:cTn id="91" dur="1000" fill="hold"/>
                                            <p:tgtEl>
                                              <p:spTgt spid="4098"/>
                                            </p:tgtEl>
                                            <p:attrNameLst>
                                              <p:attrName>ppt_x</p:attrName>
                                            </p:attrNameLst>
                                          </p:cBhvr>
                                          <p:tavLst>
                                            <p:tav tm="0">
                                              <p:val>
                                                <p:strVal val="#ppt_x"/>
                                              </p:val>
                                            </p:tav>
                                            <p:tav tm="100000">
                                              <p:val>
                                                <p:strVal val="#ppt_x"/>
                                              </p:val>
                                            </p:tav>
                                          </p:tavLst>
                                        </p:anim>
                                        <p:anim calcmode="lin" valueType="num">
                                          <p:cBhvr>
                                            <p:cTn id="92"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xit" presetSubtype="0" fill="hold" nodeType="clickEffect">
                                      <p:stCondLst>
                                        <p:cond delay="0"/>
                                      </p:stCondLst>
                                      <p:childTnLst>
                                        <p:animEffect transition="out" filter="fade">
                                          <p:cBhvr>
                                            <p:cTn id="96" dur="1000"/>
                                            <p:tgtEl>
                                              <p:spTgt spid="4098"/>
                                            </p:tgtEl>
                                          </p:cBhvr>
                                        </p:animEffect>
                                        <p:anim calcmode="lin" valueType="num">
                                          <p:cBhvr>
                                            <p:cTn id="97" dur="1000"/>
                                            <p:tgtEl>
                                              <p:spTgt spid="4098"/>
                                            </p:tgtEl>
                                            <p:attrNameLst>
                                              <p:attrName>ppt_x</p:attrName>
                                            </p:attrNameLst>
                                          </p:cBhvr>
                                          <p:tavLst>
                                            <p:tav tm="0">
                                              <p:val>
                                                <p:strVal val="ppt_x"/>
                                              </p:val>
                                            </p:tav>
                                            <p:tav tm="100000">
                                              <p:val>
                                                <p:strVal val="ppt_x"/>
                                              </p:val>
                                            </p:tav>
                                          </p:tavLst>
                                        </p:anim>
                                        <p:anim calcmode="lin" valueType="num">
                                          <p:cBhvr>
                                            <p:cTn id="98" dur="1000"/>
                                            <p:tgtEl>
                                              <p:spTgt spid="4098"/>
                                            </p:tgtEl>
                                            <p:attrNameLst>
                                              <p:attrName>ppt_y</p:attrName>
                                            </p:attrNameLst>
                                          </p:cBhvr>
                                          <p:tavLst>
                                            <p:tav tm="0">
                                              <p:val>
                                                <p:strVal val="ppt_y"/>
                                              </p:val>
                                            </p:tav>
                                            <p:tav tm="100000">
                                              <p:val>
                                                <p:strVal val="ppt_y+.1"/>
                                              </p:val>
                                            </p:tav>
                                          </p:tavLst>
                                        </p:anim>
                                        <p:set>
                                          <p:cBhvr>
                                            <p:cTn id="99" dur="1" fill="hold">
                                              <p:stCondLst>
                                                <p:cond delay="999"/>
                                              </p:stCondLst>
                                            </p:cTn>
                                            <p:tgtEl>
                                              <p:spTgt spid="4098"/>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2"/>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2" presetClass="entr" presetSubtype="1" repeatCount="indefinite" fill="hold" grpId="0" nodeType="clickEffect">
                                      <p:stCondLst>
                                        <p:cond delay="0"/>
                                      </p:stCondLst>
                                      <p:endCondLst>
                                        <p:cond evt="onNext" delay="0">
                                          <p:tgtEl>
                                            <p:sldTgt/>
                                          </p:tgtEl>
                                        </p:cond>
                                      </p:end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p:tgtEl>
                                              <p:spTgt spid="26"/>
                                            </p:tgtEl>
                                            <p:attrNameLst>
                                              <p:attrName>ppt_y</p:attrName>
                                            </p:attrNameLst>
                                          </p:cBhvr>
                                          <p:tavLst>
                                            <p:tav tm="0">
                                              <p:val>
                                                <p:strVal val="#ppt_y-#ppt_h*1.125000"/>
                                              </p:val>
                                            </p:tav>
                                            <p:tav tm="100000">
                                              <p:val>
                                                <p:strVal val="#ppt_y"/>
                                              </p:val>
                                            </p:tav>
                                          </p:tavLst>
                                        </p:anim>
                                        <p:animEffect transition="in" filter="wipe(down)">
                                          <p:cBhvr>
                                            <p:cTn id="107" dur="500"/>
                                            <p:tgtEl>
                                              <p:spTgt spid="26"/>
                                            </p:tgtEl>
                                          </p:cBhvr>
                                        </p:animEffect>
                                      </p:childTnLst>
                                    </p:cTn>
                                  </p:par>
                                  <p:par>
                                    <p:cTn id="108" presetID="26" presetClass="emph" presetSubtype="0" repeatCount="3000" fill="hold" grpId="1" nodeType="withEffect">
                                      <p:stCondLst>
                                        <p:cond delay="0"/>
                                      </p:stCondLst>
                                      <p:childTnLst>
                                        <p:animEffect transition="out" filter="fade">
                                          <p:cBhvr>
                                            <p:cTn id="109" dur="500" tmFilter="0, 0; .2, .5; .8, .5; 1, 0"/>
                                            <p:tgtEl>
                                              <p:spTgt spid="16"/>
                                            </p:tgtEl>
                                          </p:cBhvr>
                                        </p:animEffect>
                                        <p:animScale>
                                          <p:cBhvr>
                                            <p:cTn id="110" dur="250" autoRev="1" fill="hold"/>
                                            <p:tgtEl>
                                              <p:spTgt spid="16"/>
                                            </p:tgtEl>
                                          </p:cBhvr>
                                          <p:by x="105000" y="105000"/>
                                        </p:animScale>
                                      </p:childTnLst>
                                    </p:cTn>
                                  </p:par>
                                </p:childTnLst>
                              </p:cTn>
                            </p:par>
                            <p:par>
                              <p:cTn id="111" fill="hold">
                                <p:stCondLst>
                                  <p:cond delay="1500"/>
                                </p:stCondLst>
                                <p:childTnLst>
                                  <p:par>
                                    <p:cTn id="112" presetID="23" presetClass="entr" presetSubtype="32" fill="hold" grpId="0" nodeType="afterEffect">
                                      <p:stCondLst>
                                        <p:cond delay="0"/>
                                      </p:stCondLst>
                                      <p:childTnLst>
                                        <p:set>
                                          <p:cBhvr>
                                            <p:cTn id="113" dur="1" fill="hold">
                                              <p:stCondLst>
                                                <p:cond delay="0"/>
                                              </p:stCondLst>
                                            </p:cTn>
                                            <p:tgtEl>
                                              <p:spTgt spid="27"/>
                                            </p:tgtEl>
                                            <p:attrNameLst>
                                              <p:attrName>style.visibility</p:attrName>
                                            </p:attrNameLst>
                                          </p:cBhvr>
                                          <p:to>
                                            <p:strVal val="visible"/>
                                          </p:to>
                                        </p:set>
                                        <p:anim calcmode="lin" valueType="num">
                                          <p:cBhvr>
                                            <p:cTn id="114" dur="500" fill="hold"/>
                                            <p:tgtEl>
                                              <p:spTgt spid="27"/>
                                            </p:tgtEl>
                                            <p:attrNameLst>
                                              <p:attrName>ppt_w</p:attrName>
                                            </p:attrNameLst>
                                          </p:cBhvr>
                                          <p:tavLst>
                                            <p:tav tm="0">
                                              <p:val>
                                                <p:strVal val="4*#ppt_w"/>
                                              </p:val>
                                            </p:tav>
                                            <p:tav tm="100000">
                                              <p:val>
                                                <p:strVal val="#ppt_w"/>
                                              </p:val>
                                            </p:tav>
                                          </p:tavLst>
                                        </p:anim>
                                        <p:anim calcmode="lin" valueType="num">
                                          <p:cBhvr>
                                            <p:cTn id="115" dur="500" fill="hold"/>
                                            <p:tgtEl>
                                              <p:spTgt spid="27"/>
                                            </p:tgtEl>
                                            <p:attrNameLst>
                                              <p:attrName>ppt_h</p:attrName>
                                            </p:attrNameLst>
                                          </p:cBhvr>
                                          <p:tavLst>
                                            <p:tav tm="0">
                                              <p:val>
                                                <p:strVal val="4*#ppt_h"/>
                                              </p:val>
                                            </p:tav>
                                            <p:tav tm="100000">
                                              <p:val>
                                                <p:strVal val="#ppt_h"/>
                                              </p:val>
                                            </p:tav>
                                          </p:tavLst>
                                        </p:anim>
                                      </p:childTnLst>
                                    </p:cTn>
                                  </p:par>
                                  <p:par>
                                    <p:cTn id="116" presetID="6" presetClass="emph" presetSubtype="0" repeatCount="3000" autoRev="1" fill="hold" grpId="1" nodeType="withEffect">
                                      <p:stCondLst>
                                        <p:cond delay="0"/>
                                      </p:stCondLst>
                                      <p:childTnLst>
                                        <p:animScale>
                                          <p:cBhvr>
                                            <p:cTn id="117" dur="500" fill="hold"/>
                                            <p:tgtEl>
                                              <p:spTgt spid="27"/>
                                            </p:tgtEl>
                                          </p:cBhvr>
                                          <p:by x="110000" y="110000"/>
                                        </p:animScale>
                                      </p:childTnLst>
                                    </p:cTn>
                                  </p:par>
                                  <p:par>
                                    <p:cTn id="118" presetID="23" presetClass="entr" presetSubtype="32" fill="hold" grpId="0"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500" fill="hold"/>
                                            <p:tgtEl>
                                              <p:spTgt spid="28"/>
                                            </p:tgtEl>
                                            <p:attrNameLst>
                                              <p:attrName>ppt_w</p:attrName>
                                            </p:attrNameLst>
                                          </p:cBhvr>
                                          <p:tavLst>
                                            <p:tav tm="0">
                                              <p:val>
                                                <p:strVal val="4*#ppt_w"/>
                                              </p:val>
                                            </p:tav>
                                            <p:tav tm="100000">
                                              <p:val>
                                                <p:strVal val="#ppt_w"/>
                                              </p:val>
                                            </p:tav>
                                          </p:tavLst>
                                        </p:anim>
                                        <p:anim calcmode="lin" valueType="num">
                                          <p:cBhvr>
                                            <p:cTn id="121" dur="500" fill="hold"/>
                                            <p:tgtEl>
                                              <p:spTgt spid="28"/>
                                            </p:tgtEl>
                                            <p:attrNameLst>
                                              <p:attrName>ppt_h</p:attrName>
                                            </p:attrNameLst>
                                          </p:cBhvr>
                                          <p:tavLst>
                                            <p:tav tm="0">
                                              <p:val>
                                                <p:strVal val="4*#ppt_h"/>
                                              </p:val>
                                            </p:tav>
                                            <p:tav tm="100000">
                                              <p:val>
                                                <p:strVal val="#ppt_h"/>
                                              </p:val>
                                            </p:tav>
                                          </p:tavLst>
                                        </p:anim>
                                      </p:childTnLst>
                                    </p:cTn>
                                  </p:par>
                                  <p:par>
                                    <p:cTn id="122" presetID="6" presetClass="emph" presetSubtype="0" repeatCount="3000" autoRev="1" fill="hold" grpId="1" nodeType="withEffect">
                                      <p:stCondLst>
                                        <p:cond delay="0"/>
                                      </p:stCondLst>
                                      <p:childTnLst>
                                        <p:animScale>
                                          <p:cBhvr>
                                            <p:cTn id="123" dur="500" fill="hold"/>
                                            <p:tgtEl>
                                              <p:spTgt spid="28"/>
                                            </p:tgtEl>
                                          </p:cBhvr>
                                          <p:by x="110000" y="110000"/>
                                        </p:animScale>
                                      </p:childTnLst>
                                    </p:cTn>
                                  </p:par>
                                  <p:par>
                                    <p:cTn id="124" presetID="47" presetClass="entr" presetSubtype="0" fill="hold"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anim calcmode="lin" valueType="num">
                                          <p:cBhvr>
                                            <p:cTn id="127" dur="1000" fill="hold"/>
                                            <p:tgtEl>
                                              <p:spTgt spid="29"/>
                                            </p:tgtEl>
                                            <p:attrNameLst>
                                              <p:attrName>ppt_x</p:attrName>
                                            </p:attrNameLst>
                                          </p:cBhvr>
                                          <p:tavLst>
                                            <p:tav tm="0">
                                              <p:val>
                                                <p:strVal val="#ppt_x"/>
                                              </p:val>
                                            </p:tav>
                                            <p:tav tm="100000">
                                              <p:val>
                                                <p:strVal val="#ppt_x"/>
                                              </p:val>
                                            </p:tav>
                                          </p:tavLst>
                                        </p:anim>
                                        <p:anim calcmode="lin" valueType="num">
                                          <p:cBhvr>
                                            <p:cTn id="128"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xit" presetSubtype="0" fill="hold" nodeType="clickEffect">
                                      <p:stCondLst>
                                        <p:cond delay="0"/>
                                      </p:stCondLst>
                                      <p:childTnLst>
                                        <p:animEffect transition="out" filter="fade">
                                          <p:cBhvr>
                                            <p:cTn id="132" dur="1000"/>
                                            <p:tgtEl>
                                              <p:spTgt spid="29"/>
                                            </p:tgtEl>
                                          </p:cBhvr>
                                        </p:animEffect>
                                        <p:anim calcmode="lin" valueType="num">
                                          <p:cBhvr>
                                            <p:cTn id="133" dur="1000"/>
                                            <p:tgtEl>
                                              <p:spTgt spid="29"/>
                                            </p:tgtEl>
                                            <p:attrNameLst>
                                              <p:attrName>ppt_x</p:attrName>
                                            </p:attrNameLst>
                                          </p:cBhvr>
                                          <p:tavLst>
                                            <p:tav tm="0">
                                              <p:val>
                                                <p:strVal val="ppt_x"/>
                                              </p:val>
                                            </p:tav>
                                            <p:tav tm="100000">
                                              <p:val>
                                                <p:strVal val="ppt_x"/>
                                              </p:val>
                                            </p:tav>
                                          </p:tavLst>
                                        </p:anim>
                                        <p:anim calcmode="lin" valueType="num">
                                          <p:cBhvr>
                                            <p:cTn id="134" dur="1000"/>
                                            <p:tgtEl>
                                              <p:spTgt spid="29"/>
                                            </p:tgtEl>
                                            <p:attrNameLst>
                                              <p:attrName>ppt_y</p:attrName>
                                            </p:attrNameLst>
                                          </p:cBhvr>
                                          <p:tavLst>
                                            <p:tav tm="0">
                                              <p:val>
                                                <p:strVal val="ppt_y"/>
                                              </p:val>
                                            </p:tav>
                                            <p:tav tm="100000">
                                              <p:val>
                                                <p:strVal val="ppt_y+.1"/>
                                              </p:val>
                                            </p:tav>
                                          </p:tavLst>
                                        </p:anim>
                                        <p:set>
                                          <p:cBhvr>
                                            <p:cTn id="135" dur="1" fill="hold">
                                              <p:stCondLst>
                                                <p:cond delay="999"/>
                                              </p:stCondLst>
                                            </p:cTn>
                                            <p:tgtEl>
                                              <p:spTgt spid="29"/>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26"/>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2" presetClass="entr" presetSubtype="1" repeatCount="indefinite" fill="hold" grpId="0" nodeType="clickEffect">
                                      <p:stCondLst>
                                        <p:cond delay="0"/>
                                      </p:stCondLst>
                                      <p:endCondLst>
                                        <p:cond evt="onNext" delay="0">
                                          <p:tgtEl>
                                            <p:sldTgt/>
                                          </p:tgtEl>
                                        </p:cond>
                                      </p:endCondLst>
                                      <p:childTnLst>
                                        <p:set>
                                          <p:cBhvr>
                                            <p:cTn id="141" dur="1" fill="hold">
                                              <p:stCondLst>
                                                <p:cond delay="0"/>
                                              </p:stCondLst>
                                            </p:cTn>
                                            <p:tgtEl>
                                              <p:spTgt spid="32"/>
                                            </p:tgtEl>
                                            <p:attrNameLst>
                                              <p:attrName>style.visibility</p:attrName>
                                            </p:attrNameLst>
                                          </p:cBhvr>
                                          <p:to>
                                            <p:strVal val="visible"/>
                                          </p:to>
                                        </p:set>
                                        <p:anim calcmode="lin" valueType="num">
                                          <p:cBhvr additive="base">
                                            <p:cTn id="142" dur="500"/>
                                            <p:tgtEl>
                                              <p:spTgt spid="32"/>
                                            </p:tgtEl>
                                            <p:attrNameLst>
                                              <p:attrName>ppt_y</p:attrName>
                                            </p:attrNameLst>
                                          </p:cBhvr>
                                          <p:tavLst>
                                            <p:tav tm="0">
                                              <p:val>
                                                <p:strVal val="#ppt_y-#ppt_h*1.125000"/>
                                              </p:val>
                                            </p:tav>
                                            <p:tav tm="100000">
                                              <p:val>
                                                <p:strVal val="#ppt_y"/>
                                              </p:val>
                                            </p:tav>
                                          </p:tavLst>
                                        </p:anim>
                                        <p:animEffect transition="in" filter="wipe(down)">
                                          <p:cBhvr>
                                            <p:cTn id="143" dur="500"/>
                                            <p:tgtEl>
                                              <p:spTgt spid="32"/>
                                            </p:tgtEl>
                                          </p:cBhvr>
                                        </p:animEffect>
                                      </p:childTnLst>
                                    </p:cTn>
                                  </p:par>
                                  <p:par>
                                    <p:cTn id="144" presetID="26" presetClass="emph" presetSubtype="0" repeatCount="3000" fill="hold" grpId="1" nodeType="withEffect">
                                      <p:stCondLst>
                                        <p:cond delay="0"/>
                                      </p:stCondLst>
                                      <p:childTnLst>
                                        <p:animEffect transition="out" filter="fade">
                                          <p:cBhvr>
                                            <p:cTn id="145" dur="500" tmFilter="0, 0; .2, .5; .8, .5; 1, 0"/>
                                            <p:tgtEl>
                                              <p:spTgt spid="19"/>
                                            </p:tgtEl>
                                          </p:cBhvr>
                                        </p:animEffect>
                                        <p:animScale>
                                          <p:cBhvr>
                                            <p:cTn id="146" dur="250" autoRev="1" fill="hold"/>
                                            <p:tgtEl>
                                              <p:spTgt spid="19"/>
                                            </p:tgtEl>
                                          </p:cBhvr>
                                          <p:by x="105000" y="105000"/>
                                        </p:animScale>
                                      </p:childTnLst>
                                    </p:cTn>
                                  </p:par>
                                </p:childTnLst>
                              </p:cTn>
                            </p:par>
                            <p:par>
                              <p:cTn id="147" fill="hold">
                                <p:stCondLst>
                                  <p:cond delay="1500"/>
                                </p:stCondLst>
                                <p:childTnLst>
                                  <p:par>
                                    <p:cTn id="148" presetID="23" presetClass="entr" presetSubtype="32" fill="hold" grpId="0" nodeType="afterEffect">
                                      <p:stCondLst>
                                        <p:cond delay="0"/>
                                      </p:stCondLst>
                                      <p:childTnLst>
                                        <p:set>
                                          <p:cBhvr>
                                            <p:cTn id="149" dur="1" fill="hold">
                                              <p:stCondLst>
                                                <p:cond delay="0"/>
                                              </p:stCondLst>
                                            </p:cTn>
                                            <p:tgtEl>
                                              <p:spTgt spid="30"/>
                                            </p:tgtEl>
                                            <p:attrNameLst>
                                              <p:attrName>style.visibility</p:attrName>
                                            </p:attrNameLst>
                                          </p:cBhvr>
                                          <p:to>
                                            <p:strVal val="visible"/>
                                          </p:to>
                                        </p:set>
                                        <p:anim calcmode="lin" valueType="num">
                                          <p:cBhvr>
                                            <p:cTn id="150" dur="500" fill="hold"/>
                                            <p:tgtEl>
                                              <p:spTgt spid="30"/>
                                            </p:tgtEl>
                                            <p:attrNameLst>
                                              <p:attrName>ppt_w</p:attrName>
                                            </p:attrNameLst>
                                          </p:cBhvr>
                                          <p:tavLst>
                                            <p:tav tm="0">
                                              <p:val>
                                                <p:strVal val="4*#ppt_w"/>
                                              </p:val>
                                            </p:tav>
                                            <p:tav tm="100000">
                                              <p:val>
                                                <p:strVal val="#ppt_w"/>
                                              </p:val>
                                            </p:tav>
                                          </p:tavLst>
                                        </p:anim>
                                        <p:anim calcmode="lin" valueType="num">
                                          <p:cBhvr>
                                            <p:cTn id="151" dur="500" fill="hold"/>
                                            <p:tgtEl>
                                              <p:spTgt spid="30"/>
                                            </p:tgtEl>
                                            <p:attrNameLst>
                                              <p:attrName>ppt_h</p:attrName>
                                            </p:attrNameLst>
                                          </p:cBhvr>
                                          <p:tavLst>
                                            <p:tav tm="0">
                                              <p:val>
                                                <p:strVal val="4*#ppt_h"/>
                                              </p:val>
                                            </p:tav>
                                            <p:tav tm="100000">
                                              <p:val>
                                                <p:strVal val="#ppt_h"/>
                                              </p:val>
                                            </p:tav>
                                          </p:tavLst>
                                        </p:anim>
                                      </p:childTnLst>
                                    </p:cTn>
                                  </p:par>
                                  <p:par>
                                    <p:cTn id="152" presetID="6" presetClass="emph" presetSubtype="0" repeatCount="3000" autoRev="1" fill="hold" grpId="1" nodeType="withEffect">
                                      <p:stCondLst>
                                        <p:cond delay="0"/>
                                      </p:stCondLst>
                                      <p:childTnLst>
                                        <p:animScale>
                                          <p:cBhvr>
                                            <p:cTn id="153" dur="500" fill="hold"/>
                                            <p:tgtEl>
                                              <p:spTgt spid="30"/>
                                            </p:tgtEl>
                                          </p:cBhvr>
                                          <p:by x="110000" y="110000"/>
                                        </p:animScale>
                                      </p:childTnLst>
                                    </p:cTn>
                                  </p:par>
                                  <p:par>
                                    <p:cTn id="154" presetID="23" presetClass="entr" presetSubtype="32" fill="hold" grpId="0" nodeType="withEffect">
                                      <p:stCondLst>
                                        <p:cond delay="0"/>
                                      </p:stCondLst>
                                      <p:childTnLst>
                                        <p:set>
                                          <p:cBhvr>
                                            <p:cTn id="155" dur="1" fill="hold">
                                              <p:stCondLst>
                                                <p:cond delay="0"/>
                                              </p:stCondLst>
                                            </p:cTn>
                                            <p:tgtEl>
                                              <p:spTgt spid="31"/>
                                            </p:tgtEl>
                                            <p:attrNameLst>
                                              <p:attrName>style.visibility</p:attrName>
                                            </p:attrNameLst>
                                          </p:cBhvr>
                                          <p:to>
                                            <p:strVal val="visible"/>
                                          </p:to>
                                        </p:set>
                                        <p:anim calcmode="lin" valueType="num">
                                          <p:cBhvr>
                                            <p:cTn id="156" dur="500" fill="hold"/>
                                            <p:tgtEl>
                                              <p:spTgt spid="31"/>
                                            </p:tgtEl>
                                            <p:attrNameLst>
                                              <p:attrName>ppt_w</p:attrName>
                                            </p:attrNameLst>
                                          </p:cBhvr>
                                          <p:tavLst>
                                            <p:tav tm="0">
                                              <p:val>
                                                <p:strVal val="4*#ppt_w"/>
                                              </p:val>
                                            </p:tav>
                                            <p:tav tm="100000">
                                              <p:val>
                                                <p:strVal val="#ppt_w"/>
                                              </p:val>
                                            </p:tav>
                                          </p:tavLst>
                                        </p:anim>
                                        <p:anim calcmode="lin" valueType="num">
                                          <p:cBhvr>
                                            <p:cTn id="157" dur="500" fill="hold"/>
                                            <p:tgtEl>
                                              <p:spTgt spid="31"/>
                                            </p:tgtEl>
                                            <p:attrNameLst>
                                              <p:attrName>ppt_h</p:attrName>
                                            </p:attrNameLst>
                                          </p:cBhvr>
                                          <p:tavLst>
                                            <p:tav tm="0">
                                              <p:val>
                                                <p:strVal val="4*#ppt_h"/>
                                              </p:val>
                                            </p:tav>
                                            <p:tav tm="100000">
                                              <p:val>
                                                <p:strVal val="#ppt_h"/>
                                              </p:val>
                                            </p:tav>
                                          </p:tavLst>
                                        </p:anim>
                                      </p:childTnLst>
                                    </p:cTn>
                                  </p:par>
                                  <p:par>
                                    <p:cTn id="158" presetID="6" presetClass="emph" presetSubtype="0" repeatCount="3000" autoRev="1" fill="hold" grpId="1" nodeType="withEffect">
                                      <p:stCondLst>
                                        <p:cond delay="0"/>
                                      </p:stCondLst>
                                      <p:childTnLst>
                                        <p:animScale>
                                          <p:cBhvr>
                                            <p:cTn id="159" dur="500" fill="hold"/>
                                            <p:tgtEl>
                                              <p:spTgt spid="31"/>
                                            </p:tgtEl>
                                          </p:cBhvr>
                                          <p:by x="110000" y="110000"/>
                                        </p:animScale>
                                      </p:childTnLst>
                                    </p:cTn>
                                  </p:par>
                                  <p:par>
                                    <p:cTn id="160" presetID="47" presetClass="entr" presetSubtype="0" fill="hold" nodeType="with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1000"/>
                                            <p:tgtEl>
                                              <p:spTgt spid="33"/>
                                            </p:tgtEl>
                                          </p:cBhvr>
                                        </p:animEffect>
                                        <p:anim calcmode="lin" valueType="num">
                                          <p:cBhvr>
                                            <p:cTn id="163" dur="1000" fill="hold"/>
                                            <p:tgtEl>
                                              <p:spTgt spid="33"/>
                                            </p:tgtEl>
                                            <p:attrNameLst>
                                              <p:attrName>ppt_x</p:attrName>
                                            </p:attrNameLst>
                                          </p:cBhvr>
                                          <p:tavLst>
                                            <p:tav tm="0">
                                              <p:val>
                                                <p:strVal val="#ppt_x"/>
                                              </p:val>
                                            </p:tav>
                                            <p:tav tm="100000">
                                              <p:val>
                                                <p:strVal val="#ppt_x"/>
                                              </p:val>
                                            </p:tav>
                                          </p:tavLst>
                                        </p:anim>
                                        <p:anim calcmode="lin" valueType="num">
                                          <p:cBhvr>
                                            <p:cTn id="16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42" presetClass="exit" presetSubtype="0" fill="hold" nodeType="clickEffect">
                                      <p:stCondLst>
                                        <p:cond delay="0"/>
                                      </p:stCondLst>
                                      <p:childTnLst>
                                        <p:animEffect transition="out" filter="fade">
                                          <p:cBhvr>
                                            <p:cTn id="168" dur="1000"/>
                                            <p:tgtEl>
                                              <p:spTgt spid="33"/>
                                            </p:tgtEl>
                                          </p:cBhvr>
                                        </p:animEffect>
                                        <p:anim calcmode="lin" valueType="num">
                                          <p:cBhvr>
                                            <p:cTn id="169" dur="1000"/>
                                            <p:tgtEl>
                                              <p:spTgt spid="33"/>
                                            </p:tgtEl>
                                            <p:attrNameLst>
                                              <p:attrName>ppt_x</p:attrName>
                                            </p:attrNameLst>
                                          </p:cBhvr>
                                          <p:tavLst>
                                            <p:tav tm="0">
                                              <p:val>
                                                <p:strVal val="ppt_x"/>
                                              </p:val>
                                            </p:tav>
                                            <p:tav tm="100000">
                                              <p:val>
                                                <p:strVal val="ppt_x"/>
                                              </p:val>
                                            </p:tav>
                                          </p:tavLst>
                                        </p:anim>
                                        <p:anim calcmode="lin" valueType="num">
                                          <p:cBhvr>
                                            <p:cTn id="170" dur="1000"/>
                                            <p:tgtEl>
                                              <p:spTgt spid="33"/>
                                            </p:tgtEl>
                                            <p:attrNameLst>
                                              <p:attrName>ppt_y</p:attrName>
                                            </p:attrNameLst>
                                          </p:cBhvr>
                                          <p:tavLst>
                                            <p:tav tm="0">
                                              <p:val>
                                                <p:strVal val="ppt_y"/>
                                              </p:val>
                                            </p:tav>
                                            <p:tav tm="100000">
                                              <p:val>
                                                <p:strVal val="ppt_y+.1"/>
                                              </p:val>
                                            </p:tav>
                                          </p:tavLst>
                                        </p:anim>
                                        <p:set>
                                          <p:cBhvr>
                                            <p:cTn id="171" dur="1" fill="hold">
                                              <p:stCondLst>
                                                <p:cond delay="999"/>
                                              </p:stCondLst>
                                            </p:cTn>
                                            <p:tgtEl>
                                              <p:spTgt spid="33"/>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8" grpId="0"/>
          <p:bldP spid="9" grpId="0"/>
          <p:bldP spid="13" grpId="0" animBg="1"/>
          <p:bldP spid="13" grpId="1" animBg="1"/>
          <p:bldP spid="23" grpId="0" animBg="1"/>
          <p:bldP spid="23" grpId="1" animBg="1"/>
          <p:bldP spid="24" grpId="0" animBg="1"/>
          <p:bldP spid="24" grpId="1" animBg="1"/>
          <p:bldP spid="14" grpId="0"/>
          <p:bldP spid="30" grpId="0" animBg="1"/>
          <p:bldP spid="30" grpId="1" animBg="1"/>
          <p:bldP spid="31" grpId="0" animBg="1"/>
          <p:bldP spid="31" grpId="1" animBg="1"/>
          <p:bldP spid="15" grpId="0"/>
          <p:bldP spid="16" grpId="0" animBg="1"/>
          <p:bldP spid="16" grpId="1" animBg="1"/>
          <p:bldP spid="17" grpId="0"/>
          <p:bldP spid="27" grpId="0" animBg="1"/>
          <p:bldP spid="27" grpId="1" animBg="1"/>
          <p:bldP spid="28" grpId="0" animBg="1"/>
          <p:bldP spid="28" grpId="1" animBg="1"/>
          <p:bldP spid="18" grpId="0"/>
          <p:bldP spid="19" grpId="0" animBg="1"/>
          <p:bldP spid="19" grpId="1" animBg="1"/>
          <p:bldP spid="20" grpId="0"/>
          <p:bldP spid="21" grpId="0"/>
          <p:bldP spid="22" grpId="0" animBg="1"/>
          <p:bldP spid="22" grpId="1" animBg="1"/>
          <p:bldP spid="26" grpId="0" animBg="1"/>
          <p:bldP spid="26" grpId="1" animBg="1"/>
          <p:bldP spid="32" grpId="0" animBg="1"/>
          <p:bldP spid="32" grpId="1" animBg="1"/>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299524"/>
            <a:ext cx="7463198" cy="1357826"/>
            <a:chOff x="194902" y="299524"/>
            <a:chExt cx="7463198" cy="1357826"/>
          </a:xfrm>
        </p:grpSpPr>
        <p:sp>
          <p:nvSpPr>
            <p:cNvPr id="5" name="Rounded Rectangle 4"/>
            <p:cNvSpPr/>
            <p:nvPr/>
          </p:nvSpPr>
          <p:spPr>
            <a:xfrm>
              <a:off x="667090" y="299524"/>
              <a:ext cx="6991010" cy="1357826"/>
            </a:xfrm>
            <a:prstGeom prst="roundRect">
              <a:avLst>
                <a:gd name="adj" fmla="val 8249"/>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02" y="362781"/>
              <a:ext cx="879363" cy="1231313"/>
            </a:xfrm>
            <a:prstGeom prst="rect">
              <a:avLst/>
            </a:prstGeom>
          </p:spPr>
        </p:pic>
        <p:sp>
          <p:nvSpPr>
            <p:cNvPr id="9" name="TextBox 8"/>
            <p:cNvSpPr txBox="1"/>
            <p:nvPr/>
          </p:nvSpPr>
          <p:spPr>
            <a:xfrm>
              <a:off x="1085850" y="316718"/>
              <a:ext cx="6549390" cy="1323439"/>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Since action and reaction forces are always equal in magnitude and opposite in direction, how can anything ever be accelerated?</a:t>
              </a:r>
            </a:p>
            <a:p>
              <a:pPr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Or</a:t>
              </a:r>
            </a:p>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“Action and reaction are equal and opposite but even then they do not cancel each other.” Give reason.</a:t>
              </a:r>
              <a:endParaRPr lang="en-IN" sz="1600" b="1" dirty="0"/>
            </a:p>
          </p:txBody>
        </p:sp>
      </p:grpSp>
      <p:sp>
        <p:nvSpPr>
          <p:cNvPr id="10" name="TextBox 9"/>
          <p:cNvSpPr txBox="1"/>
          <p:nvPr/>
        </p:nvSpPr>
        <p:spPr>
          <a:xfrm>
            <a:off x="213952" y="1729026"/>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85850" y="1786176"/>
            <a:ext cx="6324600" cy="338554"/>
          </a:xfrm>
          <a:prstGeom prst="rect">
            <a:avLst/>
          </a:prstGeom>
          <a:noFill/>
        </p:spPr>
        <p:txBody>
          <a:bodyPr wrap="square" rtlCol="0">
            <a:spAutoFit/>
          </a:bodyPr>
          <a:lstStyle/>
          <a:p>
            <a:pPr marL="457200" indent="-457200"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This is because action and reaction act on different bodies.</a:t>
            </a:r>
            <a:endParaRPr lang="en-IN" sz="1600" b="1" dirty="0"/>
          </a:p>
        </p:txBody>
      </p:sp>
    </p:spTree>
    <p:extLst>
      <p:ext uri="{BB962C8B-B14F-4D97-AF65-F5344CB8AC3E}">
        <p14:creationId xmlns:p14="http://schemas.microsoft.com/office/powerpoint/2010/main" val="2149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209550"/>
            <a:ext cx="7463198" cy="1231313"/>
            <a:chOff x="194902" y="209550"/>
            <a:chExt cx="7463198" cy="1231313"/>
          </a:xfrm>
        </p:grpSpPr>
        <p:sp>
          <p:nvSpPr>
            <p:cNvPr id="5" name="Rounded Rectangle 4"/>
            <p:cNvSpPr/>
            <p:nvPr/>
          </p:nvSpPr>
          <p:spPr>
            <a:xfrm>
              <a:off x="667090" y="393275"/>
              <a:ext cx="6991010" cy="863863"/>
            </a:xfrm>
            <a:prstGeom prst="roundRect">
              <a:avLst>
                <a:gd name="adj" fmla="val 8249"/>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902" y="209550"/>
              <a:ext cx="879363" cy="1231313"/>
            </a:xfrm>
            <a:prstGeom prst="rect">
              <a:avLst/>
            </a:prstGeom>
          </p:spPr>
        </p:pic>
        <p:sp>
          <p:nvSpPr>
            <p:cNvPr id="9" name="TextBox 8"/>
            <p:cNvSpPr txBox="1"/>
            <p:nvPr/>
          </p:nvSpPr>
          <p:spPr>
            <a:xfrm>
              <a:off x="1085850" y="532819"/>
              <a:ext cx="6549390" cy="584775"/>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 man is at rest in the middle of a pond on perfectly frictionless ice. How can he get himself to the shore?</a:t>
              </a:r>
              <a:endParaRPr lang="en-IN" sz="1600" b="1" dirty="0"/>
            </a:p>
          </p:txBody>
        </p:sp>
      </p:grpSp>
      <p:sp>
        <p:nvSpPr>
          <p:cNvPr id="10" name="TextBox 9"/>
          <p:cNvSpPr txBox="1"/>
          <p:nvPr/>
        </p:nvSpPr>
        <p:spPr>
          <a:xfrm>
            <a:off x="213952" y="1504950"/>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85850" y="1562100"/>
            <a:ext cx="6324600" cy="584775"/>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If the man throws away his shirt in a direction opposite to the desired direction of motion, he can get himself to the shore.</a:t>
            </a:r>
            <a:endParaRPr lang="en-IN" sz="1600" b="1" dirty="0"/>
          </a:p>
        </p:txBody>
      </p:sp>
    </p:spTree>
    <p:extLst>
      <p:ext uri="{BB962C8B-B14F-4D97-AF65-F5344CB8AC3E}">
        <p14:creationId xmlns:p14="http://schemas.microsoft.com/office/powerpoint/2010/main" val="310047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609600" y="2190750"/>
            <a:ext cx="690562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defTabSz="685460"/>
            <a:r>
              <a:rPr lang="en-US" sz="3600" dirty="0" smtClean="0">
                <a:solidFill>
                  <a:srgbClr val="034EA2"/>
                </a:solidFill>
                <a:latin typeface="Bookman Old Style" pitchFamily="18" charset="0"/>
              </a:rPr>
              <a:t>LAWS OF MOTION</a:t>
            </a:r>
            <a:endParaRPr lang="en-US" sz="3600" dirty="0">
              <a:solidFill>
                <a:srgbClr val="034EA2"/>
              </a:solidFill>
              <a:latin typeface="Bookman Old Style" pitchFamily="18" charset="0"/>
            </a:endParaRPr>
          </a:p>
        </p:txBody>
      </p:sp>
      <p:sp>
        <p:nvSpPr>
          <p:cNvPr id="6" name="Title 7"/>
          <p:cNvSpPr txBox="1">
            <a:spLocks/>
          </p:cNvSpPr>
          <p:nvPr/>
        </p:nvSpPr>
        <p:spPr bwMode="auto">
          <a:xfrm>
            <a:off x="606706" y="2809210"/>
            <a:ext cx="6819900"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713" indent="-342713" defTabSz="685460">
              <a:buFont typeface="Arial" pitchFamily="34" charset="0"/>
              <a:buChar char="•"/>
            </a:pPr>
            <a:r>
              <a:rPr lang="en-US" altLang="en-US" sz="2000" dirty="0" smtClean="0">
                <a:solidFill>
                  <a:srgbClr val="FF6600"/>
                </a:solidFill>
                <a:latin typeface="Bookman Old Style" pitchFamily="18" charset="0"/>
              </a:rPr>
              <a:t>Law of conservation of momentum</a:t>
            </a:r>
          </a:p>
        </p:txBody>
      </p:sp>
    </p:spTree>
    <p:extLst>
      <p:ext uri="{BB962C8B-B14F-4D97-AF65-F5344CB8AC3E}">
        <p14:creationId xmlns:p14="http://schemas.microsoft.com/office/powerpoint/2010/main" val="27712087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d drive\MJ WORK\Pooja mam (physics)\CBSE(VIII) Physics\Friction\NeoBack-6X12ftไวน-ลบางบทค-ดย-อเก-าปร-ญญาโทการถ-ายภาพพ-นหล-งพ-มพ-ด-จ-ตอลม-ออาช-พภาพสต.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9050" y="0"/>
            <a:ext cx="91821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192.168.1.34\mt_school\2016_17\01_ENGLISH MEDIUM\8TH_Std\TAT_2016-17\Physics\03_Atmospheric Pressure\Images\Mj\3297068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82419" y="967248"/>
            <a:ext cx="542445" cy="9007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4745" y="1063681"/>
            <a:ext cx="2659939" cy="707886"/>
          </a:xfrm>
          <a:prstGeom prst="rect">
            <a:avLst/>
          </a:prstGeom>
        </p:spPr>
        <p:txBody>
          <a:bodyPr wrap="square">
            <a:spAutoFit/>
          </a:bodyPr>
          <a:lstStyle/>
          <a:p>
            <a:pPr algn="ctr"/>
            <a:r>
              <a:rPr lang="en-US" sz="2000" b="1" dirty="0">
                <a:latin typeface="Book Antiqua" pitchFamily="18" charset="0"/>
              </a:rPr>
              <a:t>Are there different kinds of Forces?</a:t>
            </a:r>
          </a:p>
        </p:txBody>
      </p:sp>
      <p:sp>
        <p:nvSpPr>
          <p:cNvPr id="6" name="Rectangle 5"/>
          <p:cNvSpPr/>
          <p:nvPr/>
        </p:nvSpPr>
        <p:spPr>
          <a:xfrm>
            <a:off x="1055113" y="1252008"/>
            <a:ext cx="1388522" cy="400110"/>
          </a:xfrm>
          <a:prstGeom prst="rect">
            <a:avLst/>
          </a:prstGeom>
        </p:spPr>
        <p:txBody>
          <a:bodyPr wrap="none">
            <a:spAutoFit/>
          </a:bodyPr>
          <a:lstStyle/>
          <a:p>
            <a:pPr algn="ctr"/>
            <a:r>
              <a:rPr lang="en-US" sz="2000" b="1" i="1" dirty="0">
                <a:latin typeface="Bookman Old Style" pitchFamily="18" charset="0"/>
              </a:rPr>
              <a:t>Yes….!!!!!</a:t>
            </a:r>
          </a:p>
        </p:txBody>
      </p:sp>
      <p:grpSp>
        <p:nvGrpSpPr>
          <p:cNvPr id="7" name="Group 6"/>
          <p:cNvGrpSpPr/>
          <p:nvPr/>
        </p:nvGrpSpPr>
        <p:grpSpPr>
          <a:xfrm>
            <a:off x="1657350" y="1038420"/>
            <a:ext cx="1450843" cy="584775"/>
            <a:chOff x="1692017" y="3870191"/>
            <a:chExt cx="1450843" cy="584775"/>
          </a:xfrm>
        </p:grpSpPr>
        <p:sp>
          <p:nvSpPr>
            <p:cNvPr id="8" name="Rounded Rectangle 7"/>
            <p:cNvSpPr/>
            <p:nvPr/>
          </p:nvSpPr>
          <p:spPr>
            <a:xfrm>
              <a:off x="1692017" y="3881758"/>
              <a:ext cx="1450843" cy="545208"/>
            </a:xfrm>
            <a:prstGeom prst="roundRec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92017" y="3870191"/>
              <a:ext cx="1433156" cy="584775"/>
            </a:xfrm>
            <a:prstGeom prst="rect">
              <a:avLst/>
            </a:prstGeom>
          </p:spPr>
          <p:txBody>
            <a:bodyPr wrap="square">
              <a:spAutoFit/>
            </a:bodyPr>
            <a:lstStyle/>
            <a:p>
              <a:pPr algn="ctr">
                <a:defRPr/>
              </a:pPr>
              <a:r>
                <a:rPr lang="en-US" sz="1600" b="1" kern="0" dirty="0">
                  <a:ln>
                    <a:solidFill>
                      <a:sysClr val="windowText" lastClr="000000"/>
                    </a:solidFill>
                  </a:ln>
                  <a:solidFill>
                    <a:srgbClr val="FF3300"/>
                  </a:solidFill>
                  <a:latin typeface="Comic Sans MS" pitchFamily="66" charset="0"/>
                </a:rPr>
                <a:t>BALANCED FORCE</a:t>
              </a:r>
            </a:p>
          </p:txBody>
        </p:sp>
      </p:grpSp>
      <p:sp>
        <p:nvSpPr>
          <p:cNvPr id="10" name="Bent-Up Arrow 9"/>
          <p:cNvSpPr/>
          <p:nvPr/>
        </p:nvSpPr>
        <p:spPr>
          <a:xfrm flipH="1" flipV="1">
            <a:off x="2260603" y="514657"/>
            <a:ext cx="1458861" cy="499638"/>
          </a:xfrm>
          <a:prstGeom prst="bentUpArrow">
            <a:avLst/>
          </a:prstGeom>
          <a:solidFill>
            <a:schemeClr val="bg1">
              <a:alpha val="20000"/>
            </a:schemeClr>
          </a:solidFill>
          <a:ln w="1270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ent-Up Arrow 10"/>
          <p:cNvSpPr/>
          <p:nvPr/>
        </p:nvSpPr>
        <p:spPr>
          <a:xfrm flipV="1">
            <a:off x="5410200" y="514657"/>
            <a:ext cx="1392220" cy="499638"/>
          </a:xfrm>
          <a:prstGeom prst="bentUpArrow">
            <a:avLst/>
          </a:prstGeom>
          <a:solidFill>
            <a:schemeClr val="bg1">
              <a:alpha val="20000"/>
            </a:schemeClr>
          </a:solidFill>
          <a:ln w="12700">
            <a:solidFill>
              <a:schemeClr val="tx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03874" y="1038420"/>
            <a:ext cx="1728826" cy="584775"/>
            <a:chOff x="1956306" y="3870191"/>
            <a:chExt cx="1728826" cy="584775"/>
          </a:xfrm>
        </p:grpSpPr>
        <p:sp>
          <p:nvSpPr>
            <p:cNvPr id="13" name="Rounded Rectangle 12"/>
            <p:cNvSpPr/>
            <p:nvPr/>
          </p:nvSpPr>
          <p:spPr>
            <a:xfrm>
              <a:off x="1987292" y="3881758"/>
              <a:ext cx="1623786" cy="545208"/>
            </a:xfrm>
            <a:prstGeom prst="roundRec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956306" y="3870191"/>
              <a:ext cx="1728826" cy="584775"/>
            </a:xfrm>
            <a:prstGeom prst="rect">
              <a:avLst/>
            </a:prstGeom>
          </p:spPr>
          <p:txBody>
            <a:bodyPr wrap="square">
              <a:spAutoFit/>
            </a:bodyPr>
            <a:lstStyle/>
            <a:p>
              <a:pPr algn="ctr">
                <a:defRPr/>
              </a:pPr>
              <a:r>
                <a:rPr lang="en-US" sz="1600" b="1" kern="0" dirty="0">
                  <a:ln>
                    <a:solidFill>
                      <a:sysClr val="windowText" lastClr="000000"/>
                    </a:solidFill>
                  </a:ln>
                  <a:solidFill>
                    <a:srgbClr val="FF3300"/>
                  </a:solidFill>
                  <a:latin typeface="Comic Sans MS" pitchFamily="66" charset="0"/>
                </a:rPr>
                <a:t>UNBALANCED FORCE</a:t>
              </a:r>
            </a:p>
          </p:txBody>
        </p:sp>
      </p:grpSp>
      <p:pic>
        <p:nvPicPr>
          <p:cNvPr id="2" name="Picture 3" descr="D:\d drive\MJ WORK\Pooja mam (physics)\Rashi mam\Force\Final work\FORCE copy.pn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719464" y="248149"/>
            <a:ext cx="1690736" cy="7043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33400" y="1628775"/>
            <a:ext cx="3949698" cy="923330"/>
          </a:xfrm>
          <a:prstGeom prst="rect">
            <a:avLst/>
          </a:prstGeom>
          <a:noFill/>
        </p:spPr>
        <p:txBody>
          <a:bodyPr wrap="square" rtlCol="0">
            <a:spAutoFit/>
          </a:bodyPr>
          <a:lstStyle/>
          <a:p>
            <a:pPr marL="231775" indent="-231775"/>
            <a:r>
              <a:rPr lang="en-US" b="1" dirty="0">
                <a:latin typeface="Book Antiqua" pitchFamily="18" charset="0"/>
              </a:rPr>
              <a:t>1. Forces which are equal </a:t>
            </a:r>
            <a:r>
              <a:rPr lang="en-US" b="1" dirty="0" smtClean="0">
                <a:latin typeface="Book Antiqua" pitchFamily="18" charset="0"/>
              </a:rPr>
              <a:t>in magnitude </a:t>
            </a:r>
            <a:r>
              <a:rPr lang="en-US" b="1" dirty="0">
                <a:latin typeface="Book Antiqua" pitchFamily="18" charset="0"/>
              </a:rPr>
              <a:t>and opposite </a:t>
            </a:r>
            <a:r>
              <a:rPr lang="en-US" b="1" dirty="0" smtClean="0">
                <a:latin typeface="Book Antiqua" pitchFamily="18" charset="0"/>
              </a:rPr>
              <a:t>in direction </a:t>
            </a:r>
            <a:r>
              <a:rPr lang="en-US" b="1" dirty="0">
                <a:latin typeface="Book Antiqua" pitchFamily="18" charset="0"/>
              </a:rPr>
              <a:t>acting on the same </a:t>
            </a:r>
            <a:r>
              <a:rPr lang="en-US" b="1" dirty="0" smtClean="0">
                <a:latin typeface="Book Antiqua" pitchFamily="18" charset="0"/>
              </a:rPr>
              <a:t>body</a:t>
            </a:r>
            <a:endParaRPr lang="en-US" b="1" dirty="0">
              <a:solidFill>
                <a:srgbClr val="0000CC"/>
              </a:solidFill>
              <a:latin typeface="Book Antiqua" pitchFamily="18" charset="0"/>
            </a:endParaRPr>
          </a:p>
        </p:txBody>
      </p:sp>
      <p:pic>
        <p:nvPicPr>
          <p:cNvPr id="3075" name="Picture 3" descr="D:\d drive\MJ WORK\Pooja mam (physics)\State board\STB 9th 17-18\11830375-Ilustraci-n-Infantil-de-Reproducci-n-Remolcador-de-guerra-Foto-de-archivo.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77644" y="3181350"/>
            <a:ext cx="8192824" cy="185782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4402446" y="2047578"/>
            <a:ext cx="3408053" cy="755452"/>
            <a:chOff x="4707220" y="-595580"/>
            <a:chExt cx="3546250" cy="755452"/>
          </a:xfrm>
        </p:grpSpPr>
        <p:sp>
          <p:nvSpPr>
            <p:cNvPr id="31" name="Rounded Rectangular Callout 30"/>
            <p:cNvSpPr/>
            <p:nvPr/>
          </p:nvSpPr>
          <p:spPr>
            <a:xfrm>
              <a:off x="4707220" y="-595580"/>
              <a:ext cx="3506605" cy="755452"/>
            </a:xfrm>
            <a:prstGeom prst="wedgeRoundRectCallout">
              <a:avLst>
                <a:gd name="adj1" fmla="val -42533"/>
                <a:gd name="adj2" fmla="val 94594"/>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32" name="TextBox 31"/>
            <p:cNvSpPr txBox="1"/>
            <p:nvPr/>
          </p:nvSpPr>
          <p:spPr>
            <a:xfrm>
              <a:off x="4779167" y="-513555"/>
              <a:ext cx="3474303" cy="584775"/>
            </a:xfrm>
            <a:prstGeom prst="rect">
              <a:avLst/>
            </a:prstGeom>
            <a:noFill/>
          </p:spPr>
          <p:txBody>
            <a:bodyPr wrap="square" rtlCol="0">
              <a:spAutoFit/>
            </a:bodyPr>
            <a:lstStyle/>
            <a:p>
              <a:pPr>
                <a:defRPr/>
              </a:pPr>
              <a:r>
                <a:rPr lang="en-US" sz="1600" b="1" kern="0" dirty="0">
                  <a:latin typeface="Book Antiqua" pitchFamily="18" charset="0"/>
                </a:rPr>
                <a:t>Both teams exert equal forces on the rope in opposite direction</a:t>
              </a:r>
            </a:p>
          </p:txBody>
        </p:sp>
      </p:grpSp>
      <p:grpSp>
        <p:nvGrpSpPr>
          <p:cNvPr id="33" name="Group 32"/>
          <p:cNvGrpSpPr/>
          <p:nvPr/>
        </p:nvGrpSpPr>
        <p:grpSpPr>
          <a:xfrm>
            <a:off x="4483098" y="2190750"/>
            <a:ext cx="2146302" cy="755452"/>
            <a:chOff x="4707221" y="-595580"/>
            <a:chExt cx="2233334" cy="755452"/>
          </a:xfrm>
        </p:grpSpPr>
        <p:sp>
          <p:nvSpPr>
            <p:cNvPr id="34" name="Rounded Rectangular Callout 33"/>
            <p:cNvSpPr/>
            <p:nvPr/>
          </p:nvSpPr>
          <p:spPr>
            <a:xfrm>
              <a:off x="4707221" y="-595580"/>
              <a:ext cx="2233333" cy="755452"/>
            </a:xfrm>
            <a:prstGeom prst="wedgeRoundRectCallout">
              <a:avLst>
                <a:gd name="adj1" fmla="val -42533"/>
                <a:gd name="adj2" fmla="val 94594"/>
                <a:gd name="adj3" fmla="val 16667"/>
              </a:avLst>
            </a:prstGeom>
            <a:solidFill>
              <a:srgbClr val="FFFF00">
                <a:alpha val="55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35" name="TextBox 34"/>
            <p:cNvSpPr txBox="1"/>
            <p:nvPr/>
          </p:nvSpPr>
          <p:spPr>
            <a:xfrm>
              <a:off x="4779167" y="-513555"/>
              <a:ext cx="2161388" cy="584775"/>
            </a:xfrm>
            <a:prstGeom prst="rect">
              <a:avLst/>
            </a:prstGeom>
            <a:noFill/>
          </p:spPr>
          <p:txBody>
            <a:bodyPr wrap="square" rtlCol="0">
              <a:spAutoFit/>
            </a:bodyPr>
            <a:lstStyle/>
            <a:p>
              <a:pPr>
                <a:defRPr/>
              </a:pPr>
              <a:r>
                <a:rPr lang="en-US" sz="1600" b="1" kern="0" dirty="0">
                  <a:latin typeface="Book Antiqua" pitchFamily="18" charset="0"/>
                </a:rPr>
                <a:t>Hence, both forces balance each other</a:t>
              </a:r>
            </a:p>
          </p:txBody>
        </p:sp>
      </p:grpSp>
      <p:sp>
        <p:nvSpPr>
          <p:cNvPr id="36" name="TextBox 35"/>
          <p:cNvSpPr txBox="1"/>
          <p:nvPr/>
        </p:nvSpPr>
        <p:spPr>
          <a:xfrm>
            <a:off x="533400" y="2571750"/>
            <a:ext cx="3733799" cy="646331"/>
          </a:xfrm>
          <a:prstGeom prst="rect">
            <a:avLst/>
          </a:prstGeom>
          <a:noFill/>
        </p:spPr>
        <p:txBody>
          <a:bodyPr wrap="square" rtlCol="0">
            <a:spAutoFit/>
          </a:bodyPr>
          <a:lstStyle/>
          <a:p>
            <a:pPr marL="457200" indent="-457200"/>
            <a:r>
              <a:rPr lang="en-US" b="1" dirty="0">
                <a:latin typeface="Book Antiqua" pitchFamily="18" charset="0"/>
              </a:rPr>
              <a:t>2. </a:t>
            </a:r>
            <a:r>
              <a:rPr lang="en-US" b="1" dirty="0" smtClean="0">
                <a:latin typeface="Book Antiqua" pitchFamily="18" charset="0"/>
              </a:rPr>
              <a:t>	They </a:t>
            </a:r>
            <a:r>
              <a:rPr lang="en-US" b="1" dirty="0">
                <a:latin typeface="Book Antiqua" pitchFamily="18" charset="0"/>
              </a:rPr>
              <a:t>do not change the </a:t>
            </a:r>
            <a:r>
              <a:rPr lang="en-US" b="1" dirty="0" smtClean="0">
                <a:latin typeface="Book Antiqua" pitchFamily="18" charset="0"/>
              </a:rPr>
              <a:t>state of </a:t>
            </a:r>
            <a:r>
              <a:rPr lang="en-US" b="1" dirty="0">
                <a:latin typeface="Book Antiqua" pitchFamily="18" charset="0"/>
              </a:rPr>
              <a:t>rest or of uniform motion</a:t>
            </a:r>
          </a:p>
        </p:txBody>
      </p:sp>
      <p:pic>
        <p:nvPicPr>
          <p:cNvPr id="3076" name="Picture 4" descr="D:\d drive\MJ WORK\Pooja mam (physics)\State board\STB 9th 17-18\21830375-Ilustraci-n-Infantil-de-Reproducci-n-Remolcador-de-guerra-Foto-de-archiv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77644" y="3186331"/>
            <a:ext cx="6283641" cy="185623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Documents and Settings\abc\Desktop\Ch. 11\Images\arrow.gif"/>
          <p:cNvPicPr>
            <a:picLocks noChangeAspect="1" noChangeArrowheads="1" noCrop="1"/>
          </p:cNvPicPr>
          <p:nvPr/>
        </p:nvPicPr>
        <p:blipFill>
          <a:blip r:embed="rId7" cstate="email">
            <a:extLst>
              <a:ext uri="{28A0092B-C50C-407E-A947-70E740481C1C}">
                <a14:useLocalDpi xmlns:a14="http://schemas.microsoft.com/office/drawing/2010/main"/>
              </a:ext>
            </a:extLst>
          </a:blip>
          <a:srcRect/>
          <a:stretch>
            <a:fillRect/>
          </a:stretch>
        </p:blipFill>
        <p:spPr bwMode="auto">
          <a:xfrm rot="10800000">
            <a:off x="4007212" y="3330258"/>
            <a:ext cx="519975" cy="494434"/>
          </a:xfrm>
          <a:prstGeom prst="rect">
            <a:avLst/>
          </a:prstGeom>
          <a:noFill/>
          <a:ln w="9525">
            <a:noFill/>
            <a:miter lim="800000"/>
            <a:headEnd/>
            <a:tailEnd/>
          </a:ln>
        </p:spPr>
      </p:pic>
      <p:pic>
        <p:nvPicPr>
          <p:cNvPr id="28" name="Picture 4" descr="C:\Documents and Settings\abc\Desktop\Ch. 11\Images\arrow.gif"/>
          <p:cNvPicPr>
            <a:picLocks noChangeAspect="1" noChangeArrowheads="1" noCrop="1"/>
          </p:cNvPicPr>
          <p:nvPr/>
        </p:nvPicPr>
        <p:blipFill>
          <a:blip r:embed="rId7" cstate="email">
            <a:extLst>
              <a:ext uri="{28A0092B-C50C-407E-A947-70E740481C1C}">
                <a14:useLocalDpi xmlns:a14="http://schemas.microsoft.com/office/drawing/2010/main"/>
              </a:ext>
            </a:extLst>
          </a:blip>
          <a:srcRect/>
          <a:stretch>
            <a:fillRect/>
          </a:stretch>
        </p:blipFill>
        <p:spPr bwMode="auto">
          <a:xfrm>
            <a:off x="4831987" y="3330258"/>
            <a:ext cx="519975" cy="494434"/>
          </a:xfrm>
          <a:prstGeom prst="rect">
            <a:avLst/>
          </a:prstGeom>
          <a:noFill/>
          <a:ln w="9525">
            <a:noFill/>
            <a:miter lim="800000"/>
            <a:headEnd/>
            <a:tailEnd/>
          </a:ln>
        </p:spPr>
      </p:pic>
      <p:pic>
        <p:nvPicPr>
          <p:cNvPr id="38" name="Picture 4" descr="C:\Documents and Settings\abc\Desktop\Ch. 11\Images\arrow.gif"/>
          <p:cNvPicPr>
            <a:picLocks noChangeAspect="1" noChangeArrowheads="1" noCrop="1"/>
          </p:cNvPicPr>
          <p:nvPr/>
        </p:nvPicPr>
        <p:blipFill>
          <a:blip r:embed="rId7" cstate="email">
            <a:extLst>
              <a:ext uri="{28A0092B-C50C-407E-A947-70E740481C1C}">
                <a14:useLocalDpi xmlns:a14="http://schemas.microsoft.com/office/drawing/2010/main"/>
              </a:ext>
            </a:extLst>
          </a:blip>
          <a:srcRect/>
          <a:stretch>
            <a:fillRect/>
          </a:stretch>
        </p:blipFill>
        <p:spPr bwMode="auto">
          <a:xfrm>
            <a:off x="4737825" y="3434600"/>
            <a:ext cx="614137" cy="285750"/>
          </a:xfrm>
          <a:prstGeom prst="rect">
            <a:avLst/>
          </a:prstGeom>
          <a:noFill/>
          <a:ln w="9525">
            <a:noFill/>
            <a:miter lim="800000"/>
            <a:headEnd/>
            <a:tailEnd/>
          </a:ln>
        </p:spPr>
      </p:pic>
      <p:sp>
        <p:nvSpPr>
          <p:cNvPr id="39" name="TextBox 38"/>
          <p:cNvSpPr txBox="1"/>
          <p:nvPr/>
        </p:nvSpPr>
        <p:spPr>
          <a:xfrm>
            <a:off x="4523210" y="1595195"/>
            <a:ext cx="4131839" cy="923330"/>
          </a:xfrm>
          <a:prstGeom prst="rect">
            <a:avLst/>
          </a:prstGeom>
          <a:noFill/>
        </p:spPr>
        <p:txBody>
          <a:bodyPr wrap="square" rtlCol="0">
            <a:spAutoFit/>
          </a:bodyPr>
          <a:lstStyle/>
          <a:p>
            <a:pPr marL="231775" indent="-231775"/>
            <a:r>
              <a:rPr lang="en-US" b="1" dirty="0">
                <a:latin typeface="Book Antiqua" pitchFamily="18" charset="0"/>
              </a:rPr>
              <a:t>1. Forces which are unequal in magnitude and acting on the same body</a:t>
            </a:r>
          </a:p>
        </p:txBody>
      </p:sp>
      <p:sp>
        <p:nvSpPr>
          <p:cNvPr id="40" name="TextBox 39"/>
          <p:cNvSpPr txBox="1"/>
          <p:nvPr/>
        </p:nvSpPr>
        <p:spPr>
          <a:xfrm>
            <a:off x="4563480" y="2433250"/>
            <a:ext cx="4131839" cy="923330"/>
          </a:xfrm>
          <a:prstGeom prst="rect">
            <a:avLst/>
          </a:prstGeom>
          <a:noFill/>
        </p:spPr>
        <p:txBody>
          <a:bodyPr wrap="square" rtlCol="0">
            <a:spAutoFit/>
          </a:bodyPr>
          <a:lstStyle/>
          <a:p>
            <a:pPr marL="231775" indent="-231775"/>
            <a:r>
              <a:rPr lang="en-US" b="1" dirty="0" smtClean="0">
                <a:latin typeface="Book Antiqua" pitchFamily="18" charset="0"/>
              </a:rPr>
              <a:t>2. </a:t>
            </a:r>
            <a:r>
              <a:rPr lang="en-US" b="1" dirty="0">
                <a:latin typeface="Book Antiqua" pitchFamily="18" charset="0"/>
              </a:rPr>
              <a:t>Changes the state of rest or of motion. Causes acceleration in a body</a:t>
            </a:r>
          </a:p>
        </p:txBody>
      </p:sp>
      <p:grpSp>
        <p:nvGrpSpPr>
          <p:cNvPr id="26" name="Group 25"/>
          <p:cNvGrpSpPr/>
          <p:nvPr/>
        </p:nvGrpSpPr>
        <p:grpSpPr>
          <a:xfrm>
            <a:off x="5603337" y="3253318"/>
            <a:ext cx="2473863" cy="766232"/>
            <a:chOff x="4750255" y="-1479761"/>
            <a:chExt cx="2473863" cy="766232"/>
          </a:xfrm>
        </p:grpSpPr>
        <p:sp>
          <p:nvSpPr>
            <p:cNvPr id="46" name="Rounded Rectangular Callout 45"/>
            <p:cNvSpPr/>
            <p:nvPr/>
          </p:nvSpPr>
          <p:spPr>
            <a:xfrm>
              <a:off x="4750255" y="-1479761"/>
              <a:ext cx="2473863" cy="758612"/>
            </a:xfrm>
            <a:prstGeom prst="wedgeRoundRectCallout">
              <a:avLst>
                <a:gd name="adj1" fmla="val 7659"/>
                <a:gd name="adj2" fmla="val -83985"/>
                <a:gd name="adj3" fmla="val 16667"/>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3" name="Rectangle 42"/>
            <p:cNvSpPr/>
            <p:nvPr/>
          </p:nvSpPr>
          <p:spPr>
            <a:xfrm>
              <a:off x="4861919" y="-1457545"/>
              <a:ext cx="2286000" cy="36899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C00000"/>
                  </a:solidFill>
                  <a:latin typeface="Book Antiqua" pitchFamily="18" charset="0"/>
                </a:rPr>
                <a:t>Change in velocity</a:t>
              </a:r>
            </a:p>
          </p:txBody>
        </p:sp>
        <p:cxnSp>
          <p:nvCxnSpPr>
            <p:cNvPr id="44" name="Straight Connector 43"/>
            <p:cNvCxnSpPr/>
            <p:nvPr/>
          </p:nvCxnSpPr>
          <p:spPr>
            <a:xfrm>
              <a:off x="4930483" y="-1076898"/>
              <a:ext cx="2078891" cy="0"/>
            </a:xfrm>
            <a:prstGeom prst="line">
              <a:avLst/>
            </a:prstGeom>
            <a:gradFill flip="none" rotWithShape="1">
              <a:gsLst>
                <a:gs pos="45000">
                  <a:srgbClr val="FFC9FF"/>
                </a:gs>
                <a:gs pos="100000">
                  <a:srgbClr val="CC0044"/>
                </a:gs>
              </a:gsLst>
              <a:path path="rect">
                <a:fillToRect r="100000" b="100000"/>
              </a:path>
              <a:tileRect l="-100000" t="-100000"/>
            </a:gra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45" name="Rectangle 44"/>
            <p:cNvSpPr/>
            <p:nvPr/>
          </p:nvSpPr>
          <p:spPr>
            <a:xfrm>
              <a:off x="5623919" y="-1082519"/>
              <a:ext cx="678391" cy="36899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rgbClr val="C00000"/>
                  </a:solidFill>
                  <a:latin typeface="Book Antiqua" pitchFamily="18" charset="0"/>
                </a:rPr>
                <a:t>time</a:t>
              </a:r>
            </a:p>
          </p:txBody>
        </p:sp>
      </p:grpSp>
    </p:spTree>
    <p:extLst>
      <p:ext uri="{BB962C8B-B14F-4D97-AF65-F5344CB8AC3E}">
        <p14:creationId xmlns:p14="http://schemas.microsoft.com/office/powerpoint/2010/main" val="342646420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par>
                              <p:cTn id="21" fill="hold">
                                <p:stCondLst>
                                  <p:cond delay="0"/>
                                </p:stCondLst>
                                <p:childTnLst>
                                  <p:par>
                                    <p:cTn id="22" presetID="2" presetClass="entr" presetSubtype="8" fill="hold" grpId="0" nodeType="afterEffect" p14:presetBounceEnd="44000">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14:bounceEnd="44000">
                                          <p:cBhvr additive="base">
                                            <p:cTn id="24" dur="500" fill="hold"/>
                                            <p:tgtEl>
                                              <p:spTgt spid="6"/>
                                            </p:tgtEl>
                                            <p:attrNameLst>
                                              <p:attrName>ppt_x</p:attrName>
                                            </p:attrNameLst>
                                          </p:cBhvr>
                                          <p:tavLst>
                                            <p:tav tm="0">
                                              <p:val>
                                                <p:strVal val="0-#ppt_w/2"/>
                                              </p:val>
                                            </p:tav>
                                            <p:tav tm="100000">
                                              <p:val>
                                                <p:strVal val="#ppt_x"/>
                                              </p:val>
                                            </p:tav>
                                          </p:tavLst>
                                        </p:anim>
                                        <p:anim calcmode="lin" valueType="num" p14:bounceEnd="44000">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52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 calcmode="lin" valueType="num">
                                          <p:cBhvr>
                                            <p:cTn id="32" dur="500" fill="hold"/>
                                            <p:tgtEl>
                                              <p:spTgt spid="2"/>
                                            </p:tgtEl>
                                            <p:attrNameLst>
                                              <p:attrName>ppt_x</p:attrName>
                                            </p:attrNameLst>
                                          </p:cBhvr>
                                          <p:tavLst>
                                            <p:tav tm="0">
                                              <p:val>
                                                <p:fltVal val="0.5"/>
                                              </p:val>
                                            </p:tav>
                                            <p:tav tm="100000">
                                              <p:val>
                                                <p:strVal val="#ppt_x"/>
                                              </p:val>
                                            </p:tav>
                                          </p:tavLst>
                                        </p:anim>
                                        <p:anim calcmode="lin" valueType="num">
                                          <p:cBhvr>
                                            <p:cTn id="33" dur="500" fill="hold"/>
                                            <p:tgtEl>
                                              <p:spTgt spid="2"/>
                                            </p:tgtEl>
                                            <p:attrNameLst>
                                              <p:attrName>ppt_y</p:attrName>
                                            </p:attrNameLst>
                                          </p:cBhvr>
                                          <p:tavLst>
                                            <p:tav tm="0">
                                              <p:val>
                                                <p:fltVal val="0.5"/>
                                              </p:val>
                                            </p:tav>
                                            <p:tav tm="100000">
                                              <p:val>
                                                <p:strVal val="#ppt_y"/>
                                              </p:val>
                                            </p:tav>
                                          </p:tavLst>
                                        </p:anim>
                                      </p:childTnLst>
                                    </p:cTn>
                                  </p:par>
                                  <p:par>
                                    <p:cTn id="34" presetID="6" presetClass="emph" presetSubtype="0" repeatCount="3000" autoRev="1" fill="hold" nodeType="withEffect">
                                      <p:stCondLst>
                                        <p:cond delay="0"/>
                                      </p:stCondLst>
                                      <p:childTnLst>
                                        <p:animScale>
                                          <p:cBhvr>
                                            <p:cTn id="35" dur="500" fill="hold"/>
                                            <p:tgtEl>
                                              <p:spTgt spid="2"/>
                                            </p:tgtEl>
                                          </p:cBhvr>
                                          <p:by x="110000" y="110000"/>
                                        </p:animScale>
                                      </p:childTnLst>
                                    </p:cTn>
                                  </p:par>
                                  <p:par>
                                    <p:cTn id="36" presetID="1" presetClass="exit" presetSubtype="0" fill="hold" grpId="1" nodeType="withEffect">
                                      <p:stCondLst>
                                        <p:cond delay="200"/>
                                      </p:stCondLst>
                                      <p:childTnLst>
                                        <p:set>
                                          <p:cBhvr>
                                            <p:cTn id="37" dur="1" fill="hold">
                                              <p:stCondLst>
                                                <p:cond delay="0"/>
                                              </p:stCondLst>
                                            </p:cTn>
                                            <p:tgtEl>
                                              <p:spTgt spid="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par>
                              <p:cTn id="46" fill="hold">
                                <p:stCondLst>
                                  <p:cond delay="500"/>
                                </p:stCondLst>
                                <p:childTnLst>
                                  <p:par>
                                    <p:cTn id="47" presetID="23" presetClass="entr" presetSubtype="32"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strVal val="4*#ppt_w"/>
                                              </p:val>
                                            </p:tav>
                                            <p:tav tm="100000">
                                              <p:val>
                                                <p:strVal val="#ppt_w"/>
                                              </p:val>
                                            </p:tav>
                                          </p:tavLst>
                                        </p:anim>
                                        <p:anim calcmode="lin" valueType="num">
                                          <p:cBhvr>
                                            <p:cTn id="50" dur="500" fill="hold"/>
                                            <p:tgtEl>
                                              <p:spTgt spid="7"/>
                                            </p:tgtEl>
                                            <p:attrNameLst>
                                              <p:attrName>ppt_h</p:attrName>
                                            </p:attrNameLst>
                                          </p:cBhvr>
                                          <p:tavLst>
                                            <p:tav tm="0">
                                              <p:val>
                                                <p:strVal val="4*#ppt_h"/>
                                              </p:val>
                                            </p:tav>
                                            <p:tav tm="100000">
                                              <p:val>
                                                <p:strVal val="#ppt_h"/>
                                              </p:val>
                                            </p:tav>
                                          </p:tavLst>
                                        </p:anim>
                                      </p:childTnLst>
                                    </p:cTn>
                                  </p:par>
                                  <p:par>
                                    <p:cTn id="51" presetID="6" presetClass="emph" presetSubtype="0" repeatCount="3000" autoRev="1" fill="hold" nodeType="withEffect">
                                      <p:stCondLst>
                                        <p:cond delay="0"/>
                                      </p:stCondLst>
                                      <p:childTnLst>
                                        <p:animScale>
                                          <p:cBhvr>
                                            <p:cTn id="52" dur="1000" fill="hold"/>
                                            <p:tgtEl>
                                              <p:spTgt spid="7"/>
                                            </p:tgtEl>
                                          </p:cBhvr>
                                          <p:by x="110000" y="110000"/>
                                        </p:animScale>
                                      </p:childTnLst>
                                    </p:cTn>
                                  </p:par>
                                </p:childTnLst>
                              </p:cTn>
                            </p:par>
                          </p:childTnLst>
                        </p:cTn>
                      </p:par>
                      <p:par>
                        <p:cTn id="53" fill="hold">
                          <p:stCondLst>
                            <p:cond delay="indefinite"/>
                          </p:stCondLst>
                          <p:childTnLst>
                            <p:par>
                              <p:cTn id="54" fill="hold">
                                <p:stCondLst>
                                  <p:cond delay="0"/>
                                </p:stCondLst>
                                <p:childTnLst>
                                  <p:par>
                                    <p:cTn id="55" presetID="23" presetClass="entr" presetSubtype="32"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strVal val="4*#ppt_w"/>
                                              </p:val>
                                            </p:tav>
                                            <p:tav tm="100000">
                                              <p:val>
                                                <p:strVal val="#ppt_w"/>
                                              </p:val>
                                            </p:tav>
                                          </p:tavLst>
                                        </p:anim>
                                        <p:anim calcmode="lin" valueType="num">
                                          <p:cBhvr>
                                            <p:cTn id="58" dur="500" fill="hold"/>
                                            <p:tgtEl>
                                              <p:spTgt spid="12"/>
                                            </p:tgtEl>
                                            <p:attrNameLst>
                                              <p:attrName>ppt_h</p:attrName>
                                            </p:attrNameLst>
                                          </p:cBhvr>
                                          <p:tavLst>
                                            <p:tav tm="0">
                                              <p:val>
                                                <p:strVal val="4*#ppt_h"/>
                                              </p:val>
                                            </p:tav>
                                            <p:tav tm="100000">
                                              <p:val>
                                                <p:strVal val="#ppt_h"/>
                                              </p:val>
                                            </p:tav>
                                          </p:tavLst>
                                        </p:anim>
                                      </p:childTnLst>
                                    </p:cTn>
                                  </p:par>
                                  <p:par>
                                    <p:cTn id="59" presetID="6" presetClass="emph" presetSubtype="0" repeatCount="3000" autoRev="1" fill="hold" nodeType="withEffect">
                                      <p:stCondLst>
                                        <p:cond delay="0"/>
                                      </p:stCondLst>
                                      <p:childTnLst>
                                        <p:animScale>
                                          <p:cBhvr>
                                            <p:cTn id="60" dur="1000" fill="hold"/>
                                            <p:tgtEl>
                                              <p:spTgt spid="12"/>
                                            </p:tgtEl>
                                          </p:cBhvr>
                                          <p:by x="110000" y="110000"/>
                                        </p:animScale>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3075"/>
                                            </p:tgtEl>
                                            <p:attrNameLst>
                                              <p:attrName>style.visibility</p:attrName>
                                            </p:attrNameLst>
                                          </p:cBhvr>
                                          <p:to>
                                            <p:strVal val="visible"/>
                                          </p:to>
                                        </p:set>
                                        <p:animEffect transition="in" filter="barn(inVertical)">
                                          <p:cBhvr>
                                            <p:cTn id="70" dur="500"/>
                                            <p:tgtEl>
                                              <p:spTgt spid="3075"/>
                                            </p:tgtEl>
                                          </p:cBhvr>
                                        </p:animEffect>
                                      </p:childTnLst>
                                    </p:cTn>
                                  </p:par>
                                  <p:par>
                                    <p:cTn id="71" presetID="6" presetClass="emph" presetSubtype="0" repeatCount="indefinite" autoRev="1" fill="hold" nodeType="withEffect">
                                      <p:stCondLst>
                                        <p:cond delay="0"/>
                                      </p:stCondLst>
                                      <p:childTnLst>
                                        <p:animScale>
                                          <p:cBhvr>
                                            <p:cTn id="72" dur="3000" fill="hold"/>
                                            <p:tgtEl>
                                              <p:spTgt spid="3075"/>
                                            </p:tgtEl>
                                          </p:cBhvr>
                                          <p:by x="110000" y="100000"/>
                                        </p:animScale>
                                      </p:childTnLst>
                                    </p:cTn>
                                  </p:par>
                                </p:childTnLst>
                              </p:cTn>
                            </p:par>
                            <p:par>
                              <p:cTn id="73" fill="hold">
                                <p:stCondLst>
                                  <p:cond delay="6000"/>
                                </p:stCondLst>
                                <p:childTnLst>
                                  <p:par>
                                    <p:cTn id="74" presetID="22" presetClass="entr" presetSubtype="8" fill="hold"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left)">
                                          <p:cBhvr>
                                            <p:cTn id="76" dur="500"/>
                                            <p:tgtEl>
                                              <p:spTgt spid="28"/>
                                            </p:tgtEl>
                                          </p:cBhvr>
                                        </p:animEffec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6" presetClass="entr" presetSubtype="21" fill="hold" nodeType="withEffect">
                                      <p:stCondLst>
                                        <p:cond delay="500"/>
                                      </p:stCondLst>
                                      <p:childTnLst>
                                        <p:set>
                                          <p:cBhvr>
                                            <p:cTn id="80" dur="1" fill="hold">
                                              <p:stCondLst>
                                                <p:cond delay="0"/>
                                              </p:stCondLst>
                                            </p:cTn>
                                            <p:tgtEl>
                                              <p:spTgt spid="30"/>
                                            </p:tgtEl>
                                            <p:attrNameLst>
                                              <p:attrName>style.visibility</p:attrName>
                                            </p:attrNameLst>
                                          </p:cBhvr>
                                          <p:to>
                                            <p:strVal val="visible"/>
                                          </p:to>
                                        </p:set>
                                        <p:animEffect transition="in" filter="barn(inVertical)">
                                          <p:cBhvr>
                                            <p:cTn id="81" dur="500"/>
                                            <p:tgtEl>
                                              <p:spTgt spid="30"/>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30"/>
                                            </p:tgtEl>
                                            <p:attrNameLst>
                                              <p:attrName>style.visibility</p:attrName>
                                            </p:attrNameLst>
                                          </p:cBhvr>
                                          <p:to>
                                            <p:strVal val="hidden"/>
                                          </p:to>
                                        </p:set>
                                      </p:childTnLst>
                                    </p:cTn>
                                  </p:par>
                                  <p:par>
                                    <p:cTn id="86" presetID="16" presetClass="entr" presetSubtype="21" fill="hold" nodeType="withEffect">
                                      <p:stCondLst>
                                        <p:cond delay="500"/>
                                      </p:stCondLst>
                                      <p:childTnLst>
                                        <p:set>
                                          <p:cBhvr>
                                            <p:cTn id="87" dur="1" fill="hold">
                                              <p:stCondLst>
                                                <p:cond delay="0"/>
                                              </p:stCondLst>
                                            </p:cTn>
                                            <p:tgtEl>
                                              <p:spTgt spid="33"/>
                                            </p:tgtEl>
                                            <p:attrNameLst>
                                              <p:attrName>style.visibility</p:attrName>
                                            </p:attrNameLst>
                                          </p:cBhvr>
                                          <p:to>
                                            <p:strVal val="visible"/>
                                          </p:to>
                                        </p:set>
                                        <p:animEffect transition="in" filter="barn(inVertical)">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3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2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3075"/>
                                            </p:tgtEl>
                                            <p:attrNameLst>
                                              <p:attrName>style.visibility</p:attrName>
                                            </p:attrNameLst>
                                          </p:cBhvr>
                                          <p:to>
                                            <p:strVal val="hidden"/>
                                          </p:to>
                                        </p:set>
                                      </p:childTnLst>
                                    </p:cTn>
                                  </p:par>
                                  <p:par>
                                    <p:cTn id="104" presetID="1" presetClass="entr" presetSubtype="0" fill="hold" nodeType="withEffect">
                                      <p:stCondLst>
                                        <p:cond delay="0"/>
                                      </p:stCondLst>
                                      <p:childTnLst>
                                        <p:set>
                                          <p:cBhvr>
                                            <p:cTn id="105" dur="1" fill="hold">
                                              <p:stCondLst>
                                                <p:cond delay="0"/>
                                              </p:stCondLst>
                                            </p:cTn>
                                            <p:tgtEl>
                                              <p:spTgt spid="3076"/>
                                            </p:tgtEl>
                                            <p:attrNameLst>
                                              <p:attrName>style.visibility</p:attrName>
                                            </p:attrNameLst>
                                          </p:cBhvr>
                                          <p:to>
                                            <p:strVal val="visible"/>
                                          </p:to>
                                        </p:set>
                                      </p:childTnLst>
                                    </p:cTn>
                                  </p:par>
                                </p:childTnLst>
                              </p:cTn>
                            </p:par>
                            <p:par>
                              <p:cTn id="106" fill="hold">
                                <p:stCondLst>
                                  <p:cond delay="0"/>
                                </p:stCondLst>
                                <p:childTnLst>
                                  <p:par>
                                    <p:cTn id="107" presetID="22" presetClass="entr" presetSubtype="8" fill="hold" nodeType="after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wipe(left)">
                                          <p:cBhvr>
                                            <p:cTn id="109" dur="500"/>
                                            <p:tgtEl>
                                              <p:spTgt spid="3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left)">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0" presetClass="path" presetSubtype="0" fill="hold" nodeType="clickEffect">
                                      <p:stCondLst>
                                        <p:cond delay="0"/>
                                      </p:stCondLst>
                                      <p:childTnLst>
                                        <p:animMotion origin="layout" path="M 0 0 L -0.13976 0.00031 " pathEditMode="relative" ptsTypes="AA">
                                          <p:cBhvr>
                                            <p:cTn id="118" dur="2000" fill="hold"/>
                                            <p:tgtEl>
                                              <p:spTgt spid="27"/>
                                            </p:tgtEl>
                                            <p:attrNameLst>
                                              <p:attrName>ppt_x</p:attrName>
                                              <p:attrName>ppt_y</p:attrName>
                                            </p:attrNameLst>
                                          </p:cBhvr>
                                        </p:animMotion>
                                      </p:childTnLst>
                                    </p:cTn>
                                  </p:par>
                                  <p:par>
                                    <p:cTn id="119" presetID="0" presetClass="path" presetSubtype="0" fill="hold" nodeType="withEffect">
                                      <p:stCondLst>
                                        <p:cond delay="0"/>
                                      </p:stCondLst>
                                      <p:childTnLst>
                                        <p:animMotion origin="layout" path="M 0 0 L -0.13976 0.00031 " pathEditMode="relative" ptsTypes="AA">
                                          <p:cBhvr>
                                            <p:cTn id="120" dur="2000" fill="hold"/>
                                            <p:tgtEl>
                                              <p:spTgt spid="3076"/>
                                            </p:tgtEl>
                                            <p:attrNameLst>
                                              <p:attrName>ppt_x</p:attrName>
                                              <p:attrName>ppt_y</p:attrName>
                                            </p:attrNameLst>
                                          </p:cBhvr>
                                        </p:animMotion>
                                      </p:childTnLst>
                                    </p:cTn>
                                  </p:par>
                                  <p:par>
                                    <p:cTn id="121" presetID="0" presetClass="path" presetSubtype="0" fill="hold" nodeType="withEffect">
                                      <p:stCondLst>
                                        <p:cond delay="0"/>
                                      </p:stCondLst>
                                      <p:childTnLst>
                                        <p:animMotion origin="layout" path="M 0 0 L -0.13976 0.00031 " pathEditMode="relative" ptsTypes="AA">
                                          <p:cBhvr>
                                            <p:cTn id="122" dur="2000" fill="hold"/>
                                            <p:tgtEl>
                                              <p:spTgt spid="38"/>
                                            </p:tgtEl>
                                            <p:attrNameLst>
                                              <p:attrName>ppt_x</p:attrName>
                                              <p:attrName>ppt_y</p:attrName>
                                            </p:attrNameLst>
                                          </p:cBhvr>
                                        </p:animMotion>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left)">
                                          <p:cBhvr>
                                            <p:cTn id="127" dur="500"/>
                                            <p:tgtEl>
                                              <p:spTgt spid="40"/>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21"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barn(inVertical)">
                                          <p:cBhvr>
                                            <p:cTn id="1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10" grpId="0" animBg="1"/>
          <p:bldP spid="11" grpId="0" animBg="1"/>
          <p:bldP spid="15" grpId="0"/>
          <p:bldP spid="36" grpId="0"/>
          <p:bldP spid="39" grpId="0"/>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par>
                              <p:cTn id="21" fill="hold">
                                <p:stCondLst>
                                  <p:cond delay="0"/>
                                </p:stCondLst>
                                <p:childTnLst>
                                  <p:par>
                                    <p:cTn id="22" presetID="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528"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 calcmode="lin" valueType="num">
                                          <p:cBhvr>
                                            <p:cTn id="32" dur="500" fill="hold"/>
                                            <p:tgtEl>
                                              <p:spTgt spid="2"/>
                                            </p:tgtEl>
                                            <p:attrNameLst>
                                              <p:attrName>ppt_x</p:attrName>
                                            </p:attrNameLst>
                                          </p:cBhvr>
                                          <p:tavLst>
                                            <p:tav tm="0">
                                              <p:val>
                                                <p:fltVal val="0.5"/>
                                              </p:val>
                                            </p:tav>
                                            <p:tav tm="100000">
                                              <p:val>
                                                <p:strVal val="#ppt_x"/>
                                              </p:val>
                                            </p:tav>
                                          </p:tavLst>
                                        </p:anim>
                                        <p:anim calcmode="lin" valueType="num">
                                          <p:cBhvr>
                                            <p:cTn id="33" dur="500" fill="hold"/>
                                            <p:tgtEl>
                                              <p:spTgt spid="2"/>
                                            </p:tgtEl>
                                            <p:attrNameLst>
                                              <p:attrName>ppt_y</p:attrName>
                                            </p:attrNameLst>
                                          </p:cBhvr>
                                          <p:tavLst>
                                            <p:tav tm="0">
                                              <p:val>
                                                <p:fltVal val="0.5"/>
                                              </p:val>
                                            </p:tav>
                                            <p:tav tm="100000">
                                              <p:val>
                                                <p:strVal val="#ppt_y"/>
                                              </p:val>
                                            </p:tav>
                                          </p:tavLst>
                                        </p:anim>
                                      </p:childTnLst>
                                    </p:cTn>
                                  </p:par>
                                  <p:par>
                                    <p:cTn id="34" presetID="6" presetClass="emph" presetSubtype="0" repeatCount="3000" autoRev="1" fill="hold" nodeType="withEffect">
                                      <p:stCondLst>
                                        <p:cond delay="0"/>
                                      </p:stCondLst>
                                      <p:childTnLst>
                                        <p:animScale>
                                          <p:cBhvr>
                                            <p:cTn id="35" dur="500" fill="hold"/>
                                            <p:tgtEl>
                                              <p:spTgt spid="2"/>
                                            </p:tgtEl>
                                          </p:cBhvr>
                                          <p:by x="110000" y="110000"/>
                                        </p:animScale>
                                      </p:childTnLst>
                                    </p:cTn>
                                  </p:par>
                                  <p:par>
                                    <p:cTn id="36" presetID="1" presetClass="exit" presetSubtype="0" fill="hold" grpId="1" nodeType="withEffect">
                                      <p:stCondLst>
                                        <p:cond delay="200"/>
                                      </p:stCondLst>
                                      <p:childTnLst>
                                        <p:set>
                                          <p:cBhvr>
                                            <p:cTn id="37" dur="1" fill="hold">
                                              <p:stCondLst>
                                                <p:cond delay="0"/>
                                              </p:stCondLst>
                                            </p:cTn>
                                            <p:tgtEl>
                                              <p:spTgt spid="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par>
                              <p:cTn id="46" fill="hold">
                                <p:stCondLst>
                                  <p:cond delay="500"/>
                                </p:stCondLst>
                                <p:childTnLst>
                                  <p:par>
                                    <p:cTn id="47" presetID="23" presetClass="entr" presetSubtype="32"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strVal val="4*#ppt_w"/>
                                              </p:val>
                                            </p:tav>
                                            <p:tav tm="100000">
                                              <p:val>
                                                <p:strVal val="#ppt_w"/>
                                              </p:val>
                                            </p:tav>
                                          </p:tavLst>
                                        </p:anim>
                                        <p:anim calcmode="lin" valueType="num">
                                          <p:cBhvr>
                                            <p:cTn id="50" dur="500" fill="hold"/>
                                            <p:tgtEl>
                                              <p:spTgt spid="7"/>
                                            </p:tgtEl>
                                            <p:attrNameLst>
                                              <p:attrName>ppt_h</p:attrName>
                                            </p:attrNameLst>
                                          </p:cBhvr>
                                          <p:tavLst>
                                            <p:tav tm="0">
                                              <p:val>
                                                <p:strVal val="4*#ppt_h"/>
                                              </p:val>
                                            </p:tav>
                                            <p:tav tm="100000">
                                              <p:val>
                                                <p:strVal val="#ppt_h"/>
                                              </p:val>
                                            </p:tav>
                                          </p:tavLst>
                                        </p:anim>
                                      </p:childTnLst>
                                    </p:cTn>
                                  </p:par>
                                  <p:par>
                                    <p:cTn id="51" presetID="6" presetClass="emph" presetSubtype="0" repeatCount="3000" autoRev="1" fill="hold" nodeType="withEffect">
                                      <p:stCondLst>
                                        <p:cond delay="0"/>
                                      </p:stCondLst>
                                      <p:childTnLst>
                                        <p:animScale>
                                          <p:cBhvr>
                                            <p:cTn id="52" dur="1000" fill="hold"/>
                                            <p:tgtEl>
                                              <p:spTgt spid="7"/>
                                            </p:tgtEl>
                                          </p:cBhvr>
                                          <p:by x="110000" y="110000"/>
                                        </p:animScale>
                                      </p:childTnLst>
                                    </p:cTn>
                                  </p:par>
                                </p:childTnLst>
                              </p:cTn>
                            </p:par>
                          </p:childTnLst>
                        </p:cTn>
                      </p:par>
                      <p:par>
                        <p:cTn id="53" fill="hold">
                          <p:stCondLst>
                            <p:cond delay="indefinite"/>
                          </p:stCondLst>
                          <p:childTnLst>
                            <p:par>
                              <p:cTn id="54" fill="hold">
                                <p:stCondLst>
                                  <p:cond delay="0"/>
                                </p:stCondLst>
                                <p:childTnLst>
                                  <p:par>
                                    <p:cTn id="55" presetID="23" presetClass="entr" presetSubtype="32"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500" fill="hold"/>
                                            <p:tgtEl>
                                              <p:spTgt spid="12"/>
                                            </p:tgtEl>
                                            <p:attrNameLst>
                                              <p:attrName>ppt_w</p:attrName>
                                            </p:attrNameLst>
                                          </p:cBhvr>
                                          <p:tavLst>
                                            <p:tav tm="0">
                                              <p:val>
                                                <p:strVal val="4*#ppt_w"/>
                                              </p:val>
                                            </p:tav>
                                            <p:tav tm="100000">
                                              <p:val>
                                                <p:strVal val="#ppt_w"/>
                                              </p:val>
                                            </p:tav>
                                          </p:tavLst>
                                        </p:anim>
                                        <p:anim calcmode="lin" valueType="num">
                                          <p:cBhvr>
                                            <p:cTn id="58" dur="500" fill="hold"/>
                                            <p:tgtEl>
                                              <p:spTgt spid="12"/>
                                            </p:tgtEl>
                                            <p:attrNameLst>
                                              <p:attrName>ppt_h</p:attrName>
                                            </p:attrNameLst>
                                          </p:cBhvr>
                                          <p:tavLst>
                                            <p:tav tm="0">
                                              <p:val>
                                                <p:strVal val="4*#ppt_h"/>
                                              </p:val>
                                            </p:tav>
                                            <p:tav tm="100000">
                                              <p:val>
                                                <p:strVal val="#ppt_h"/>
                                              </p:val>
                                            </p:tav>
                                          </p:tavLst>
                                        </p:anim>
                                      </p:childTnLst>
                                    </p:cTn>
                                  </p:par>
                                  <p:par>
                                    <p:cTn id="59" presetID="6" presetClass="emph" presetSubtype="0" repeatCount="3000" autoRev="1" fill="hold" nodeType="withEffect">
                                      <p:stCondLst>
                                        <p:cond delay="0"/>
                                      </p:stCondLst>
                                      <p:childTnLst>
                                        <p:animScale>
                                          <p:cBhvr>
                                            <p:cTn id="60" dur="1000" fill="hold"/>
                                            <p:tgtEl>
                                              <p:spTgt spid="12"/>
                                            </p:tgtEl>
                                          </p:cBhvr>
                                          <p:by x="110000" y="110000"/>
                                        </p:animScale>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left)">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3075"/>
                                            </p:tgtEl>
                                            <p:attrNameLst>
                                              <p:attrName>style.visibility</p:attrName>
                                            </p:attrNameLst>
                                          </p:cBhvr>
                                          <p:to>
                                            <p:strVal val="visible"/>
                                          </p:to>
                                        </p:set>
                                        <p:animEffect transition="in" filter="barn(inVertical)">
                                          <p:cBhvr>
                                            <p:cTn id="70" dur="500"/>
                                            <p:tgtEl>
                                              <p:spTgt spid="3075"/>
                                            </p:tgtEl>
                                          </p:cBhvr>
                                        </p:animEffect>
                                      </p:childTnLst>
                                    </p:cTn>
                                  </p:par>
                                  <p:par>
                                    <p:cTn id="71" presetID="6" presetClass="emph" presetSubtype="0" repeatCount="indefinite" autoRev="1" fill="hold" nodeType="withEffect">
                                      <p:stCondLst>
                                        <p:cond delay="0"/>
                                      </p:stCondLst>
                                      <p:childTnLst>
                                        <p:animScale>
                                          <p:cBhvr>
                                            <p:cTn id="72" dur="3000" fill="hold"/>
                                            <p:tgtEl>
                                              <p:spTgt spid="3075"/>
                                            </p:tgtEl>
                                          </p:cBhvr>
                                          <p:by x="110000" y="100000"/>
                                        </p:animScale>
                                      </p:childTnLst>
                                    </p:cTn>
                                  </p:par>
                                </p:childTnLst>
                              </p:cTn>
                            </p:par>
                            <p:par>
                              <p:cTn id="73" fill="hold">
                                <p:stCondLst>
                                  <p:cond delay="6000"/>
                                </p:stCondLst>
                                <p:childTnLst>
                                  <p:par>
                                    <p:cTn id="74" presetID="22" presetClass="entr" presetSubtype="8" fill="hold" nodeType="after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wipe(left)">
                                          <p:cBhvr>
                                            <p:cTn id="76" dur="500"/>
                                            <p:tgtEl>
                                              <p:spTgt spid="28"/>
                                            </p:tgtEl>
                                          </p:cBhvr>
                                        </p:animEffec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6" presetClass="entr" presetSubtype="21" fill="hold" nodeType="withEffect">
                                      <p:stCondLst>
                                        <p:cond delay="500"/>
                                      </p:stCondLst>
                                      <p:childTnLst>
                                        <p:set>
                                          <p:cBhvr>
                                            <p:cTn id="80" dur="1" fill="hold">
                                              <p:stCondLst>
                                                <p:cond delay="0"/>
                                              </p:stCondLst>
                                            </p:cTn>
                                            <p:tgtEl>
                                              <p:spTgt spid="30"/>
                                            </p:tgtEl>
                                            <p:attrNameLst>
                                              <p:attrName>style.visibility</p:attrName>
                                            </p:attrNameLst>
                                          </p:cBhvr>
                                          <p:to>
                                            <p:strVal val="visible"/>
                                          </p:to>
                                        </p:set>
                                        <p:animEffect transition="in" filter="barn(inVertical)">
                                          <p:cBhvr>
                                            <p:cTn id="81" dur="500"/>
                                            <p:tgtEl>
                                              <p:spTgt spid="30"/>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30"/>
                                            </p:tgtEl>
                                            <p:attrNameLst>
                                              <p:attrName>style.visibility</p:attrName>
                                            </p:attrNameLst>
                                          </p:cBhvr>
                                          <p:to>
                                            <p:strVal val="hidden"/>
                                          </p:to>
                                        </p:set>
                                      </p:childTnLst>
                                    </p:cTn>
                                  </p:par>
                                  <p:par>
                                    <p:cTn id="86" presetID="16" presetClass="entr" presetSubtype="21" fill="hold" nodeType="withEffect">
                                      <p:stCondLst>
                                        <p:cond delay="500"/>
                                      </p:stCondLst>
                                      <p:childTnLst>
                                        <p:set>
                                          <p:cBhvr>
                                            <p:cTn id="87" dur="1" fill="hold">
                                              <p:stCondLst>
                                                <p:cond delay="0"/>
                                              </p:stCondLst>
                                            </p:cTn>
                                            <p:tgtEl>
                                              <p:spTgt spid="33"/>
                                            </p:tgtEl>
                                            <p:attrNameLst>
                                              <p:attrName>style.visibility</p:attrName>
                                            </p:attrNameLst>
                                          </p:cBhvr>
                                          <p:to>
                                            <p:strVal val="visible"/>
                                          </p:to>
                                        </p:set>
                                        <p:animEffect transition="in" filter="barn(inVertical)">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3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28"/>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3075"/>
                                            </p:tgtEl>
                                            <p:attrNameLst>
                                              <p:attrName>style.visibility</p:attrName>
                                            </p:attrNameLst>
                                          </p:cBhvr>
                                          <p:to>
                                            <p:strVal val="hidden"/>
                                          </p:to>
                                        </p:set>
                                      </p:childTnLst>
                                    </p:cTn>
                                  </p:par>
                                  <p:par>
                                    <p:cTn id="104" presetID="1" presetClass="entr" presetSubtype="0" fill="hold" nodeType="withEffect">
                                      <p:stCondLst>
                                        <p:cond delay="0"/>
                                      </p:stCondLst>
                                      <p:childTnLst>
                                        <p:set>
                                          <p:cBhvr>
                                            <p:cTn id="105" dur="1" fill="hold">
                                              <p:stCondLst>
                                                <p:cond delay="0"/>
                                              </p:stCondLst>
                                            </p:cTn>
                                            <p:tgtEl>
                                              <p:spTgt spid="3076"/>
                                            </p:tgtEl>
                                            <p:attrNameLst>
                                              <p:attrName>style.visibility</p:attrName>
                                            </p:attrNameLst>
                                          </p:cBhvr>
                                          <p:to>
                                            <p:strVal val="visible"/>
                                          </p:to>
                                        </p:set>
                                      </p:childTnLst>
                                    </p:cTn>
                                  </p:par>
                                </p:childTnLst>
                              </p:cTn>
                            </p:par>
                            <p:par>
                              <p:cTn id="106" fill="hold">
                                <p:stCondLst>
                                  <p:cond delay="0"/>
                                </p:stCondLst>
                                <p:childTnLst>
                                  <p:par>
                                    <p:cTn id="107" presetID="22" presetClass="entr" presetSubtype="8" fill="hold" nodeType="after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wipe(left)">
                                          <p:cBhvr>
                                            <p:cTn id="109" dur="500"/>
                                            <p:tgtEl>
                                              <p:spTgt spid="3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ipe(left)">
                                          <p:cBhvr>
                                            <p:cTn id="114" dur="500"/>
                                            <p:tgtEl>
                                              <p:spTgt spid="39"/>
                                            </p:tgtEl>
                                          </p:cBhvr>
                                        </p:animEffect>
                                      </p:childTnLst>
                                    </p:cTn>
                                  </p:par>
                                </p:childTnLst>
                              </p:cTn>
                            </p:par>
                          </p:childTnLst>
                        </p:cTn>
                      </p:par>
                      <p:par>
                        <p:cTn id="115" fill="hold">
                          <p:stCondLst>
                            <p:cond delay="indefinite"/>
                          </p:stCondLst>
                          <p:childTnLst>
                            <p:par>
                              <p:cTn id="116" fill="hold">
                                <p:stCondLst>
                                  <p:cond delay="0"/>
                                </p:stCondLst>
                                <p:childTnLst>
                                  <p:par>
                                    <p:cTn id="117" presetID="0" presetClass="path" presetSubtype="0" fill="hold" nodeType="clickEffect">
                                      <p:stCondLst>
                                        <p:cond delay="0"/>
                                      </p:stCondLst>
                                      <p:childTnLst>
                                        <p:animMotion origin="layout" path="M 0 0 L -0.13976 0.00031 " pathEditMode="relative" ptsTypes="AA">
                                          <p:cBhvr>
                                            <p:cTn id="118" dur="2000" fill="hold"/>
                                            <p:tgtEl>
                                              <p:spTgt spid="27"/>
                                            </p:tgtEl>
                                            <p:attrNameLst>
                                              <p:attrName>ppt_x</p:attrName>
                                              <p:attrName>ppt_y</p:attrName>
                                            </p:attrNameLst>
                                          </p:cBhvr>
                                        </p:animMotion>
                                      </p:childTnLst>
                                    </p:cTn>
                                  </p:par>
                                  <p:par>
                                    <p:cTn id="119" presetID="0" presetClass="path" presetSubtype="0" fill="hold" nodeType="withEffect">
                                      <p:stCondLst>
                                        <p:cond delay="0"/>
                                      </p:stCondLst>
                                      <p:childTnLst>
                                        <p:animMotion origin="layout" path="M 0 0 L -0.13976 0.00031 " pathEditMode="relative" ptsTypes="AA">
                                          <p:cBhvr>
                                            <p:cTn id="120" dur="2000" fill="hold"/>
                                            <p:tgtEl>
                                              <p:spTgt spid="3076"/>
                                            </p:tgtEl>
                                            <p:attrNameLst>
                                              <p:attrName>ppt_x</p:attrName>
                                              <p:attrName>ppt_y</p:attrName>
                                            </p:attrNameLst>
                                          </p:cBhvr>
                                        </p:animMotion>
                                      </p:childTnLst>
                                    </p:cTn>
                                  </p:par>
                                  <p:par>
                                    <p:cTn id="121" presetID="0" presetClass="path" presetSubtype="0" fill="hold" nodeType="withEffect">
                                      <p:stCondLst>
                                        <p:cond delay="0"/>
                                      </p:stCondLst>
                                      <p:childTnLst>
                                        <p:animMotion origin="layout" path="M 0 0 L -0.13976 0.00031 " pathEditMode="relative" ptsTypes="AA">
                                          <p:cBhvr>
                                            <p:cTn id="122" dur="2000" fill="hold"/>
                                            <p:tgtEl>
                                              <p:spTgt spid="38"/>
                                            </p:tgtEl>
                                            <p:attrNameLst>
                                              <p:attrName>ppt_x</p:attrName>
                                              <p:attrName>ppt_y</p:attrName>
                                            </p:attrNameLst>
                                          </p:cBhvr>
                                        </p:animMotion>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left)">
                                          <p:cBhvr>
                                            <p:cTn id="127" dur="500"/>
                                            <p:tgtEl>
                                              <p:spTgt spid="40"/>
                                            </p:tgtEl>
                                          </p:cBhvr>
                                        </p:animEffect>
                                      </p:childTnLst>
                                    </p:cTn>
                                  </p:par>
                                </p:childTnLst>
                              </p:cTn>
                            </p:par>
                          </p:childTnLst>
                        </p:cTn>
                      </p:par>
                      <p:par>
                        <p:cTn id="128" fill="hold">
                          <p:stCondLst>
                            <p:cond delay="indefinite"/>
                          </p:stCondLst>
                          <p:childTnLst>
                            <p:par>
                              <p:cTn id="129" fill="hold">
                                <p:stCondLst>
                                  <p:cond delay="0"/>
                                </p:stCondLst>
                                <p:childTnLst>
                                  <p:par>
                                    <p:cTn id="130" presetID="16" presetClass="entr" presetSubtype="21"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barn(inVertical)">
                                          <p:cBhvr>
                                            <p:cTn id="1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10" grpId="0" animBg="1"/>
          <p:bldP spid="11" grpId="0" animBg="1"/>
          <p:bldP spid="15" grpId="0"/>
          <p:bldP spid="36" grpId="0"/>
          <p:bldP spid="39" grpId="0"/>
          <p:bldP spid="40"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d drive\MJ WORK\Pooja mam (physics)\State board\STB 9th 17-18\stock-photo-roadside-view-and-green-grass-on-blue-sky-17186061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8" y="2905124"/>
            <a:ext cx="9158288" cy="22383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d drive\MJ WORK\Pooja mam (physics)\State board\STB 9th 17-18\inner_page_bnr.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419600" y="-19050"/>
            <a:ext cx="18135600" cy="29241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d drive\MJ WORK\Pooja mam (physics)\State board\STB 9th 17-18\anim2-truck.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flipH="1">
            <a:off x="-2924176" y="1885950"/>
            <a:ext cx="5819776" cy="153352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2763171" y="262646"/>
            <a:ext cx="4145343" cy="404104"/>
          </a:xfrm>
          <a:prstGeom prst="roundRect">
            <a:avLst/>
          </a:prstGeom>
          <a:solidFill>
            <a:srgbClr val="FFFF00">
              <a:alpha val="6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9" name="Rectangle 8"/>
          <p:cNvSpPr/>
          <p:nvPr/>
        </p:nvSpPr>
        <p:spPr>
          <a:xfrm>
            <a:off x="2861121" y="295421"/>
            <a:ext cx="3864210" cy="369332"/>
          </a:xfrm>
          <a:prstGeom prst="rect">
            <a:avLst/>
          </a:prstGeom>
          <a:noFill/>
        </p:spPr>
        <p:txBody>
          <a:bodyPr wrap="square" rtlCol="0">
            <a:spAutoFit/>
          </a:bodyPr>
          <a:lstStyle/>
          <a:p>
            <a:pPr algn="ctr"/>
            <a:r>
              <a:rPr lang="en-US" b="1" dirty="0">
                <a:effectLst>
                  <a:outerShdw blurRad="50800" dist="38100" dir="5400000" algn="t" rotWithShape="0">
                    <a:prstClr val="black">
                      <a:alpha val="40000"/>
                    </a:prstClr>
                  </a:outerShdw>
                </a:effectLst>
                <a:latin typeface="Book Antiqua" pitchFamily="18" charset="0"/>
                <a:cs typeface="Aharoni" pitchFamily="2" charset="-79"/>
              </a:rPr>
              <a:t>Law of conservation of momentum </a:t>
            </a:r>
          </a:p>
        </p:txBody>
      </p:sp>
      <p:grpSp>
        <p:nvGrpSpPr>
          <p:cNvPr id="10" name="Group 9"/>
          <p:cNvGrpSpPr/>
          <p:nvPr/>
        </p:nvGrpSpPr>
        <p:grpSpPr>
          <a:xfrm>
            <a:off x="381000" y="819150"/>
            <a:ext cx="6858000" cy="755839"/>
            <a:chOff x="1592061" y="4330511"/>
            <a:chExt cx="6858000" cy="755839"/>
          </a:xfrm>
        </p:grpSpPr>
        <p:sp>
          <p:nvSpPr>
            <p:cNvPr id="11" name="Isosceles Triangle 8"/>
            <p:cNvSpPr/>
            <p:nvPr/>
          </p:nvSpPr>
          <p:spPr>
            <a:xfrm>
              <a:off x="1592061" y="4330511"/>
              <a:ext cx="6858000" cy="755839"/>
            </a:xfrm>
            <a:prstGeom prst="rect">
              <a:avLst/>
            </a:prstGeom>
            <a:solidFill>
              <a:schemeClr val="bg1">
                <a:alpha val="65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600199" y="4393315"/>
              <a:ext cx="6849862" cy="646331"/>
            </a:xfrm>
            <a:prstGeom prst="rect">
              <a:avLst/>
            </a:prstGeom>
            <a:noFill/>
          </p:spPr>
          <p:txBody>
            <a:bodyPr wrap="square" rtlCol="0">
              <a:spAutoFit/>
            </a:bodyPr>
            <a:lstStyle/>
            <a:p>
              <a:r>
                <a:rPr lang="en-US" b="1" dirty="0">
                  <a:latin typeface="Book Antiqua" pitchFamily="18" charset="0"/>
                  <a:cs typeface="Times New Roman" pitchFamily="18" charset="0"/>
                </a:rPr>
                <a:t>When two objects collide, the total momentum before collision is equal to the total momentum after collision</a:t>
              </a:r>
              <a:endParaRPr lang="en-IN" b="1" dirty="0">
                <a:latin typeface="Book Antiqua" pitchFamily="18" charset="0"/>
                <a:cs typeface="Times New Roman" pitchFamily="18" charset="0"/>
              </a:endParaRPr>
            </a:p>
          </p:txBody>
        </p:sp>
      </p:grpSp>
      <p:pic>
        <p:nvPicPr>
          <p:cNvPr id="6147" name="Picture 3" descr="D:\d drive\MJ WORK\Pooja mam (physics)\State board\STB 9th 17-18\car-clipart-images-6-hd-car-clipart-png-900_404.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6858000" y="2335362"/>
            <a:ext cx="2538881" cy="1139675"/>
          </a:xfrm>
          <a:prstGeom prst="rect">
            <a:avLst/>
          </a:prstGeom>
          <a:noFill/>
          <a:extLst>
            <a:ext uri="{909E8E84-426E-40DD-AFC4-6F175D3DCCD1}">
              <a14:hiddenFill xmlns:a14="http://schemas.microsoft.com/office/drawing/2010/main">
                <a:solidFill>
                  <a:srgbClr val="FFFFFF"/>
                </a:solidFill>
              </a14:hiddenFill>
            </a:ext>
          </a:extLst>
        </p:spPr>
      </p:pic>
      <p:sp>
        <p:nvSpPr>
          <p:cNvPr id="33" name="Right Arrow 32"/>
          <p:cNvSpPr/>
          <p:nvPr/>
        </p:nvSpPr>
        <p:spPr>
          <a:xfrm>
            <a:off x="4171950" y="2876550"/>
            <a:ext cx="857250" cy="321468"/>
          </a:xfrm>
          <a:prstGeom prst="rightArrow">
            <a:avLst/>
          </a:prstGeom>
          <a:solidFill>
            <a:schemeClr val="bg1"/>
          </a:solidFill>
          <a:ln w="19050">
            <a:solidFill>
              <a:srgbClr val="FF0000"/>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IN">
              <a:latin typeface="Bookman Old Style" panose="02050604050505020204" pitchFamily="18" charset="0"/>
            </a:endParaRPr>
          </a:p>
        </p:txBody>
      </p:sp>
      <p:sp>
        <p:nvSpPr>
          <p:cNvPr id="34" name="Right Arrow 33"/>
          <p:cNvSpPr/>
          <p:nvPr/>
        </p:nvSpPr>
        <p:spPr>
          <a:xfrm rot="10800000">
            <a:off x="5848350" y="2876551"/>
            <a:ext cx="857250" cy="321468"/>
          </a:xfrm>
          <a:prstGeom prst="rightArrow">
            <a:avLst/>
          </a:prstGeom>
          <a:solidFill>
            <a:schemeClr val="bg1"/>
          </a:solidFill>
          <a:ln w="19050">
            <a:solidFill>
              <a:srgbClr val="FF0000"/>
            </a:solidFill>
          </a:ln>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en-IN">
              <a:latin typeface="Bookman Old Style" panose="02050604050505020204" pitchFamily="18" charset="0"/>
            </a:endParaRPr>
          </a:p>
        </p:txBody>
      </p:sp>
      <p:sp>
        <p:nvSpPr>
          <p:cNvPr id="35" name="TextBox 34"/>
          <p:cNvSpPr txBox="1">
            <a:spLocks noChangeArrowheads="1"/>
          </p:cNvSpPr>
          <p:nvPr/>
        </p:nvSpPr>
        <p:spPr bwMode="auto">
          <a:xfrm>
            <a:off x="6076950" y="2419350"/>
            <a:ext cx="704850" cy="522736"/>
          </a:xfrm>
          <a:prstGeom prst="rect">
            <a:avLst/>
          </a:prstGeom>
          <a:noFill/>
          <a:ln w="9525">
            <a:noFill/>
            <a:miter lim="800000"/>
            <a:headEnd/>
            <a:tailEnd/>
          </a:ln>
        </p:spPr>
        <p:txBody>
          <a:bodyPr>
            <a:spAutoFit/>
          </a:bodyPr>
          <a:lstStyle/>
          <a:p>
            <a:r>
              <a:rPr lang="en-US" sz="2800" b="1" dirty="0" smtClean="0">
                <a:ln w="3175" cmpd="sng">
                  <a:solidFill>
                    <a:sysClr val="windowText" lastClr="000000"/>
                  </a:solidFill>
                  <a:prstDash val="solid"/>
                </a:ln>
                <a:solidFill>
                  <a:srgbClr val="FFFF00"/>
                </a:solidFill>
                <a:effectLst>
                  <a:outerShdw blurRad="63500" dir="3600000" algn="tl" rotWithShape="0">
                    <a:srgbClr val="000000">
                      <a:alpha val="70000"/>
                    </a:srgbClr>
                  </a:outerShdw>
                </a:effectLst>
                <a:latin typeface="Bookman Old Style" panose="02050604050505020204" pitchFamily="18" charset="0"/>
              </a:rPr>
              <a:t>F</a:t>
            </a:r>
            <a:r>
              <a:rPr lang="en-US" sz="2800" b="1" baseline="-25000" dirty="0" smtClean="0">
                <a:ln w="3175" cmpd="sng">
                  <a:solidFill>
                    <a:sysClr val="windowText" lastClr="000000"/>
                  </a:solidFill>
                  <a:prstDash val="solid"/>
                </a:ln>
                <a:solidFill>
                  <a:srgbClr val="FFFF00"/>
                </a:solidFill>
                <a:effectLst>
                  <a:outerShdw blurRad="63500" dir="3600000" algn="tl" rotWithShape="0">
                    <a:srgbClr val="000000">
                      <a:alpha val="70000"/>
                    </a:srgbClr>
                  </a:outerShdw>
                </a:effectLst>
                <a:latin typeface="Bookman Old Style" panose="02050604050505020204" pitchFamily="18" charset="0"/>
              </a:rPr>
              <a:t>1</a:t>
            </a:r>
            <a:endParaRPr lang="en-IN" sz="2800" b="1" baseline="-25000" dirty="0">
              <a:ln w="3175" cmpd="sng">
                <a:solidFill>
                  <a:sysClr val="windowText" lastClr="000000"/>
                </a:solidFill>
                <a:prstDash val="solid"/>
              </a:ln>
              <a:solidFill>
                <a:srgbClr val="FFFF00"/>
              </a:solidFill>
              <a:effectLst>
                <a:outerShdw blurRad="63500" dir="3600000" algn="tl" rotWithShape="0">
                  <a:srgbClr val="000000">
                    <a:alpha val="70000"/>
                  </a:srgbClr>
                </a:outerShdw>
              </a:effectLst>
              <a:latin typeface="Bookman Old Style" panose="02050604050505020204" pitchFamily="18" charset="0"/>
            </a:endParaRPr>
          </a:p>
        </p:txBody>
      </p:sp>
      <p:sp>
        <p:nvSpPr>
          <p:cNvPr id="36" name="TextBox 35"/>
          <p:cNvSpPr txBox="1">
            <a:spLocks noChangeArrowheads="1"/>
          </p:cNvSpPr>
          <p:nvPr/>
        </p:nvSpPr>
        <p:spPr bwMode="auto">
          <a:xfrm>
            <a:off x="4248150" y="2419350"/>
            <a:ext cx="704850" cy="522736"/>
          </a:xfrm>
          <a:prstGeom prst="rect">
            <a:avLst/>
          </a:prstGeom>
          <a:noFill/>
          <a:ln w="9525">
            <a:noFill/>
            <a:miter lim="800000"/>
            <a:headEnd/>
            <a:tailEnd/>
          </a:ln>
        </p:spPr>
        <p:txBody>
          <a:bodyPr>
            <a:spAutoFit/>
          </a:bodyPr>
          <a:lstStyle/>
          <a:p>
            <a:r>
              <a:rPr lang="en-US" sz="2800" b="1" dirty="0" smtClean="0">
                <a:ln w="3175" cmpd="sng">
                  <a:solidFill>
                    <a:sysClr val="windowText" lastClr="000000"/>
                  </a:solidFill>
                  <a:prstDash val="solid"/>
                </a:ln>
                <a:solidFill>
                  <a:srgbClr val="FFFF00"/>
                </a:solidFill>
                <a:effectLst>
                  <a:outerShdw blurRad="63500" dir="3600000" algn="tl" rotWithShape="0">
                    <a:srgbClr val="000000">
                      <a:alpha val="70000"/>
                    </a:srgbClr>
                  </a:outerShdw>
                </a:effectLst>
                <a:latin typeface="Bookman Old Style" panose="02050604050505020204" pitchFamily="18" charset="0"/>
              </a:rPr>
              <a:t>F</a:t>
            </a:r>
            <a:r>
              <a:rPr lang="en-US" sz="2800" b="1" baseline="-25000" dirty="0" smtClean="0">
                <a:ln w="3175" cmpd="sng">
                  <a:solidFill>
                    <a:sysClr val="windowText" lastClr="000000"/>
                  </a:solidFill>
                  <a:prstDash val="solid"/>
                </a:ln>
                <a:solidFill>
                  <a:srgbClr val="FFFF00"/>
                </a:solidFill>
                <a:effectLst>
                  <a:outerShdw blurRad="63500" dir="3600000" algn="tl" rotWithShape="0">
                    <a:srgbClr val="000000">
                      <a:alpha val="70000"/>
                    </a:srgbClr>
                  </a:outerShdw>
                </a:effectLst>
                <a:latin typeface="Bookman Old Style" panose="02050604050505020204" pitchFamily="18" charset="0"/>
              </a:rPr>
              <a:t>2</a:t>
            </a:r>
            <a:endParaRPr lang="en-IN" sz="2800" b="1" baseline="-25000" dirty="0">
              <a:ln w="3175" cmpd="sng">
                <a:solidFill>
                  <a:sysClr val="windowText" lastClr="000000"/>
                </a:solidFill>
                <a:prstDash val="solid"/>
              </a:ln>
              <a:solidFill>
                <a:srgbClr val="FFFF00"/>
              </a:solidFill>
              <a:effectLst>
                <a:outerShdw blurRad="63500" dir="3600000" algn="tl" rotWithShape="0">
                  <a:srgbClr val="000000">
                    <a:alpha val="70000"/>
                  </a:srgbClr>
                </a:outerShdw>
              </a:effectLst>
              <a:latin typeface="Bookman Old Style" panose="02050604050505020204" pitchFamily="18" charset="0"/>
            </a:endParaRPr>
          </a:p>
        </p:txBody>
      </p:sp>
    </p:spTree>
    <p:extLst>
      <p:ext uri="{BB962C8B-B14F-4D97-AF65-F5344CB8AC3E}">
        <p14:creationId xmlns:p14="http://schemas.microsoft.com/office/powerpoint/2010/main" val="1404072300"/>
      </p:ext>
    </p:extLst>
  </p:cSld>
  <p:clrMapOvr>
    <a:masterClrMapping/>
  </p:clrMapOv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 presetClass="entr" presetSubtype="2" fill="hold" grpId="0" nodeType="withEffect" p14:presetBounceEnd="54000">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14:bounceEnd="54000">
                                          <p:cBhvr additive="base">
                                            <p:cTn id="9" dur="500" fill="hold"/>
                                            <p:tgtEl>
                                              <p:spTgt spid="8"/>
                                            </p:tgtEl>
                                            <p:attrNameLst>
                                              <p:attrName>ppt_x</p:attrName>
                                            </p:attrNameLst>
                                          </p:cBhvr>
                                          <p:tavLst>
                                            <p:tav tm="0">
                                              <p:val>
                                                <p:strVal val="1+#ppt_w/2"/>
                                              </p:val>
                                            </p:tav>
                                            <p:tav tm="100000">
                                              <p:val>
                                                <p:strVal val="#ppt_x"/>
                                              </p:val>
                                            </p:tav>
                                          </p:tavLst>
                                        </p:anim>
                                        <p:anim calcmode="lin" valueType="num" p14:bounceEnd="54000">
                                          <p:cBhvr additive="base">
                                            <p:cTn id="10" dur="500" fill="hold"/>
                                            <p:tgtEl>
                                              <p:spTgt spid="8"/>
                                            </p:tgtEl>
                                            <p:attrNameLst>
                                              <p:attrName>ppt_y</p:attrName>
                                            </p:attrNameLst>
                                          </p:cBhvr>
                                          <p:tavLst>
                                            <p:tav tm="0">
                                              <p:val>
                                                <p:strVal val="#ppt_y"/>
                                              </p:val>
                                            </p:tav>
                                            <p:tav tm="100000">
                                              <p:val>
                                                <p:strVal val="#ppt_y"/>
                                              </p:val>
                                            </p:tav>
                                          </p:tavLst>
                                        </p:anim>
                                      </p:childTnLst>
                                    </p:cTn>
                                  </p:par>
                                  <p:par>
                                    <p:cTn id="11"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12" dur="500" fill="hold"/>
                                            <p:tgtEl>
                                              <p:spTgt spid="9"/>
                                            </p:tgtEl>
                                            <p:attrNameLst>
                                              <p:attrName>ppt_x</p:attrName>
                                              <p:attrName>ppt_y</p:attrName>
                                            </p:attrNameLst>
                                          </p:cBhvr>
                                          <p:rCtr x="26250" y="0"/>
                                        </p:animMotion>
                                      </p:childTnLst>
                                    </p:cTn>
                                  </p:par>
                                  <p:par>
                                    <p:cTn id="13" presetID="6" presetClass="emph" presetSubtype="0" repeatCount="3000" autoRev="1" fill="hold" grpId="0" nodeType="withEffect">
                                      <p:stCondLst>
                                        <p:cond delay="0"/>
                                      </p:stCondLst>
                                      <p:childTnLst>
                                        <p:animScale>
                                          <p:cBhvr>
                                            <p:cTn id="14" dur="500" fill="hold"/>
                                            <p:tgtEl>
                                              <p:spTgt spid="9"/>
                                            </p:tgtEl>
                                          </p:cBhvr>
                                          <p:by x="110000" y="11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52000">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14:bounceEnd="52000">
                                          <p:cBhvr additive="base">
                                            <p:cTn id="25" dur="500" fill="hold"/>
                                            <p:tgtEl>
                                              <p:spTgt spid="10"/>
                                            </p:tgtEl>
                                            <p:attrNameLst>
                                              <p:attrName>ppt_x</p:attrName>
                                            </p:attrNameLst>
                                          </p:cBhvr>
                                          <p:tavLst>
                                            <p:tav tm="0">
                                              <p:val>
                                                <p:strVal val="0-#ppt_w/2"/>
                                              </p:val>
                                            </p:tav>
                                            <p:tav tm="100000">
                                              <p:val>
                                                <p:strVal val="#ppt_x"/>
                                              </p:val>
                                            </p:tav>
                                          </p:tavLst>
                                        </p:anim>
                                        <p:anim calcmode="lin" valueType="num" p14:bounceEnd="52000">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0" presetClass="path" presetSubtype="0" fill="hold" nodeType="clickEffect">
                                      <p:stCondLst>
                                        <p:cond delay="0"/>
                                      </p:stCondLst>
                                      <p:childTnLst>
                                        <p:animMotion origin="layout" path="M -3.33333E-6 -9.87654E-7 L -0.36666 0.00031 " pathEditMode="relative" rAng="0" ptsTypes="AA">
                                          <p:cBhvr>
                                            <p:cTn id="30" dur="3000" fill="hold"/>
                                            <p:tgtEl>
                                              <p:spTgt spid="2"/>
                                            </p:tgtEl>
                                            <p:attrNameLst>
                                              <p:attrName>ppt_x</p:attrName>
                                              <p:attrName>ppt_y</p:attrName>
                                            </p:attrNameLst>
                                          </p:cBhvr>
                                          <p:rCtr x="-18333" y="0"/>
                                        </p:animMotion>
                                      </p:childTnLst>
                                    </p:cTn>
                                  </p:par>
                                  <p:par>
                                    <p:cTn id="31" presetID="1" presetClass="entr" presetSubtype="0" fill="hold" nodeType="withEffect">
                                      <p:stCondLst>
                                        <p:cond delay="0"/>
                                      </p:stCondLst>
                                      <p:childTnLst>
                                        <p:set>
                                          <p:cBhvr>
                                            <p:cTn id="32" dur="1" fill="hold">
                                              <p:stCondLst>
                                                <p:cond delay="0"/>
                                              </p:stCondLst>
                                            </p:cTn>
                                            <p:tgtEl>
                                              <p:spTgt spid="61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47"/>
                                            </p:tgtEl>
                                            <p:attrNameLst>
                                              <p:attrName>style.visibility</p:attrName>
                                            </p:attrNameLst>
                                          </p:cBhvr>
                                          <p:to>
                                            <p:strVal val="visible"/>
                                          </p:to>
                                        </p:set>
                                      </p:childTnLst>
                                    </p:cTn>
                                  </p:par>
                                  <p:par>
                                    <p:cTn id="35" presetID="0" presetClass="path" presetSubtype="0" fill="hold" nodeType="withEffect">
                                      <p:stCondLst>
                                        <p:cond delay="0"/>
                                      </p:stCondLst>
                                      <p:childTnLst>
                                        <p:animMotion origin="layout" path="M 2.5E-6 -2.91628E-6 L 0.28489 0.00031 " pathEditMode="relative" rAng="0" ptsTypes="AA">
                                          <p:cBhvr>
                                            <p:cTn id="36" dur="3000" fill="hold"/>
                                            <p:tgtEl>
                                              <p:spTgt spid="6150"/>
                                            </p:tgtEl>
                                            <p:attrNameLst>
                                              <p:attrName>ppt_x</p:attrName>
                                              <p:attrName>ppt_y</p:attrName>
                                            </p:attrNameLst>
                                          </p:cBhvr>
                                          <p:rCtr x="14236" y="0"/>
                                        </p:animMotion>
                                      </p:childTnLst>
                                    </p:cTn>
                                  </p:par>
                                  <p:par>
                                    <p:cTn id="37" presetID="0" presetClass="path" presetSubtype="0" fill="hold" nodeType="withEffect">
                                      <p:stCondLst>
                                        <p:cond delay="0"/>
                                      </p:stCondLst>
                                      <p:childTnLst>
                                        <p:animMotion origin="layout" path="M 4.72222E-6 -2.47142E-6 L -0.17205 0.00031 " pathEditMode="relative" rAng="0" ptsTypes="AA">
                                          <p:cBhvr>
                                            <p:cTn id="38" dur="3000" fill="hold"/>
                                            <p:tgtEl>
                                              <p:spTgt spid="6147"/>
                                            </p:tgtEl>
                                            <p:attrNameLst>
                                              <p:attrName>ppt_x</p:attrName>
                                              <p:attrName>ppt_y</p:attrName>
                                            </p:attrNameLst>
                                          </p:cBhvr>
                                          <p:rCtr x="-8611" y="0"/>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fill="hold" nodeType="clickEffect">
                                      <p:stCondLst>
                                        <p:cond delay="0"/>
                                      </p:stCondLst>
                                      <p:childTnLst>
                                        <p:animMotion origin="layout" path="M -3.33333E-6 -0.00278 L -0.5 0.0003 " pathEditMode="relative" rAng="0" ptsTypes="AA">
                                          <p:cBhvr>
                                            <p:cTn id="42" dur="3000" fill="hold"/>
                                            <p:tgtEl>
                                              <p:spTgt spid="2"/>
                                            </p:tgtEl>
                                            <p:attrNameLst>
                                              <p:attrName>ppt_x</p:attrName>
                                              <p:attrName>ppt_y</p:attrName>
                                            </p:attrNameLst>
                                          </p:cBhvr>
                                          <p:rCtr x="-25000" y="154"/>
                                        </p:animMotion>
                                      </p:childTnLst>
                                    </p:cTn>
                                  </p:par>
                                  <p:par>
                                    <p:cTn id="43" presetID="0" presetClass="path" presetSubtype="0" fill="hold" nodeType="withEffect">
                                      <p:stCondLst>
                                        <p:cond delay="0"/>
                                      </p:stCondLst>
                                      <p:childTnLst>
                                        <p:animMotion origin="layout" path="M 0.28489 -7.40741E-7 L 0.08646 0.00031 " pathEditMode="relative" rAng="0" ptsTypes="AA">
                                          <p:cBhvr>
                                            <p:cTn id="44" dur="3000" fill="hold"/>
                                            <p:tgtEl>
                                              <p:spTgt spid="6150"/>
                                            </p:tgtEl>
                                            <p:attrNameLst>
                                              <p:attrName>ppt_x</p:attrName>
                                              <p:attrName>ppt_y</p:attrName>
                                            </p:attrNameLst>
                                          </p:cBhvr>
                                          <p:rCtr x="-9931" y="0"/>
                                        </p:animMotion>
                                      </p:childTnLst>
                                    </p:cTn>
                                  </p:par>
                                  <p:par>
                                    <p:cTn id="45" presetID="0" presetClass="path" presetSubtype="0" fill="hold" nodeType="withEffect">
                                      <p:stCondLst>
                                        <p:cond delay="0"/>
                                      </p:stCondLst>
                                      <p:childTnLst>
                                        <p:animMotion origin="layout" path="M -0.17205 0.00031 L 0.00572 0.00062 " pathEditMode="relative" ptsTypes="AA">
                                          <p:cBhvr>
                                            <p:cTn id="46" dur="3000" fill="hold"/>
                                            <p:tgtEl>
                                              <p:spTgt spid="6147"/>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dissolve">
                                          <p:cBhvr>
                                            <p:cTn id="51" dur="500"/>
                                            <p:tgtEl>
                                              <p:spTgt spid="3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dissolve">
                                          <p:cBhvr>
                                            <p:cTn id="54" dur="500"/>
                                            <p:tgtEl>
                                              <p:spTgt spid="34"/>
                                            </p:tgtEl>
                                          </p:cBhvr>
                                        </p:animEffect>
                                      </p:childTnLst>
                                    </p:cTn>
                                  </p:par>
                                  <p:par>
                                    <p:cTn id="55" presetID="26" presetClass="emph" presetSubtype="0" repeatCount="3000" fill="hold" grpId="1" nodeType="withEffect">
                                      <p:stCondLst>
                                        <p:cond delay="0"/>
                                      </p:stCondLst>
                                      <p:childTnLst>
                                        <p:animEffect transition="out" filter="fade">
                                          <p:cBhvr>
                                            <p:cTn id="56" dur="500" tmFilter="0, 0; .2, .5; .8, .5; 1, 0"/>
                                            <p:tgtEl>
                                              <p:spTgt spid="33"/>
                                            </p:tgtEl>
                                          </p:cBhvr>
                                        </p:animEffect>
                                        <p:animScale>
                                          <p:cBhvr>
                                            <p:cTn id="57" dur="250" autoRev="1" fill="hold"/>
                                            <p:tgtEl>
                                              <p:spTgt spid="33"/>
                                            </p:tgtEl>
                                          </p:cBhvr>
                                          <p:by x="105000" y="105000"/>
                                        </p:animScale>
                                      </p:childTnLst>
                                    </p:cTn>
                                  </p:par>
                                  <p:par>
                                    <p:cTn id="58" presetID="26" presetClass="emph" presetSubtype="0" repeatCount="3000" fill="hold" grpId="1" nodeType="withEffect">
                                      <p:stCondLst>
                                        <p:cond delay="0"/>
                                      </p:stCondLst>
                                      <p:childTnLst>
                                        <p:animEffect transition="out" filter="fade">
                                          <p:cBhvr>
                                            <p:cTn id="59" dur="500" tmFilter="0, 0; .2, .5; .8, .5; 1, 0"/>
                                            <p:tgtEl>
                                              <p:spTgt spid="34"/>
                                            </p:tgtEl>
                                          </p:cBhvr>
                                        </p:animEffect>
                                        <p:animScale>
                                          <p:cBhvr>
                                            <p:cTn id="60" dur="250" autoRev="1" fill="hold"/>
                                            <p:tgtEl>
                                              <p:spTgt spid="34"/>
                                            </p:tgtEl>
                                          </p:cBhvr>
                                          <p:by x="105000" y="105000"/>
                                        </p:animScale>
                                      </p:childTnLst>
                                    </p:cTn>
                                  </p:par>
                                </p:childTnLst>
                              </p:cTn>
                            </p:par>
                            <p:par>
                              <p:cTn id="61" fill="hold">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9" grpId="1"/>
          <p:bldP spid="9" grpId="2"/>
          <p:bldP spid="33" grpId="0" animBg="1"/>
          <p:bldP spid="33" grpId="1" animBg="1"/>
          <p:bldP spid="34" grpId="0" animBg="1"/>
          <p:bldP spid="34" grpId="1" animBg="1"/>
          <p:bldP spid="35" grpId="0"/>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1+#ppt_w/2"/>
                                              </p:val>
                                            </p:tav>
                                            <p:tav tm="100000">
                                              <p:val>
                                                <p:strVal val="#ppt_x"/>
                                              </p:val>
                                            </p:tav>
                                          </p:tavLst>
                                        </p:anim>
                                        <p:anim calcmode="lin" valueType="num">
                                          <p:cBhvr additive="base">
                                            <p:cTn id="10" dur="500" fill="hold"/>
                                            <p:tgtEl>
                                              <p:spTgt spid="8"/>
                                            </p:tgtEl>
                                            <p:attrNameLst>
                                              <p:attrName>ppt_y</p:attrName>
                                            </p:attrNameLst>
                                          </p:cBhvr>
                                          <p:tavLst>
                                            <p:tav tm="0">
                                              <p:val>
                                                <p:strVal val="#ppt_y"/>
                                              </p:val>
                                            </p:tav>
                                            <p:tav tm="100000">
                                              <p:val>
                                                <p:strVal val="#ppt_y"/>
                                              </p:val>
                                            </p:tav>
                                          </p:tavLst>
                                        </p:anim>
                                      </p:childTnLst>
                                    </p:cTn>
                                  </p:par>
                                  <p:par>
                                    <p:cTn id="11" presetID="63" presetClass="path" presetSubtype="0" accel="10000" fill="hold" grpId="1" nodeType="withEffect">
                                      <p:stCondLst>
                                        <p:cond delay="0"/>
                                      </p:stCondLst>
                                      <p:childTnLst>
                                        <p:animMotion origin="layout" path="M -0.525 -2.96296E-6 L 0 -2.96296E-6 " pathEditMode="relative" rAng="0" ptsTypes="AA">
                                          <p:cBhvr>
                                            <p:cTn id="12" dur="500" fill="hold"/>
                                            <p:tgtEl>
                                              <p:spTgt spid="9"/>
                                            </p:tgtEl>
                                            <p:attrNameLst>
                                              <p:attrName>ppt_x</p:attrName>
                                              <p:attrName>ppt_y</p:attrName>
                                            </p:attrNameLst>
                                          </p:cBhvr>
                                          <p:rCtr x="26250" y="0"/>
                                        </p:animMotion>
                                      </p:childTnLst>
                                    </p:cTn>
                                  </p:par>
                                  <p:par>
                                    <p:cTn id="13" presetID="6" presetClass="emph" presetSubtype="0" repeatCount="3000" autoRev="1" fill="hold" grpId="0" nodeType="withEffect">
                                      <p:stCondLst>
                                        <p:cond delay="0"/>
                                      </p:stCondLst>
                                      <p:childTnLst>
                                        <p:animScale>
                                          <p:cBhvr>
                                            <p:cTn id="14" dur="500" fill="hold"/>
                                            <p:tgtEl>
                                              <p:spTgt spid="9"/>
                                            </p:tgtEl>
                                          </p:cBhvr>
                                          <p:by x="110000" y="11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0" presetClass="path" presetSubtype="0" fill="hold" nodeType="clickEffect">
                                      <p:stCondLst>
                                        <p:cond delay="0"/>
                                      </p:stCondLst>
                                      <p:childTnLst>
                                        <p:animMotion origin="layout" path="M -3.33333E-6 -9.87654E-7 L -0.36666 0.00031 " pathEditMode="relative" rAng="0" ptsTypes="AA">
                                          <p:cBhvr>
                                            <p:cTn id="30" dur="3000" fill="hold"/>
                                            <p:tgtEl>
                                              <p:spTgt spid="2"/>
                                            </p:tgtEl>
                                            <p:attrNameLst>
                                              <p:attrName>ppt_x</p:attrName>
                                              <p:attrName>ppt_y</p:attrName>
                                            </p:attrNameLst>
                                          </p:cBhvr>
                                          <p:rCtr x="-18333" y="0"/>
                                        </p:animMotion>
                                      </p:childTnLst>
                                    </p:cTn>
                                  </p:par>
                                  <p:par>
                                    <p:cTn id="31" presetID="1" presetClass="entr" presetSubtype="0" fill="hold" nodeType="withEffect">
                                      <p:stCondLst>
                                        <p:cond delay="0"/>
                                      </p:stCondLst>
                                      <p:childTnLst>
                                        <p:set>
                                          <p:cBhvr>
                                            <p:cTn id="32" dur="1" fill="hold">
                                              <p:stCondLst>
                                                <p:cond delay="0"/>
                                              </p:stCondLst>
                                            </p:cTn>
                                            <p:tgtEl>
                                              <p:spTgt spid="61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47"/>
                                            </p:tgtEl>
                                            <p:attrNameLst>
                                              <p:attrName>style.visibility</p:attrName>
                                            </p:attrNameLst>
                                          </p:cBhvr>
                                          <p:to>
                                            <p:strVal val="visible"/>
                                          </p:to>
                                        </p:set>
                                      </p:childTnLst>
                                    </p:cTn>
                                  </p:par>
                                  <p:par>
                                    <p:cTn id="35" presetID="0" presetClass="path" presetSubtype="0" fill="hold" nodeType="withEffect">
                                      <p:stCondLst>
                                        <p:cond delay="0"/>
                                      </p:stCondLst>
                                      <p:childTnLst>
                                        <p:animMotion origin="layout" path="M 2.5E-6 -2.91628E-6 L 0.28489 0.00031 " pathEditMode="relative" rAng="0" ptsTypes="AA">
                                          <p:cBhvr>
                                            <p:cTn id="36" dur="3000" fill="hold"/>
                                            <p:tgtEl>
                                              <p:spTgt spid="6150"/>
                                            </p:tgtEl>
                                            <p:attrNameLst>
                                              <p:attrName>ppt_x</p:attrName>
                                              <p:attrName>ppt_y</p:attrName>
                                            </p:attrNameLst>
                                          </p:cBhvr>
                                          <p:rCtr x="14236" y="0"/>
                                        </p:animMotion>
                                      </p:childTnLst>
                                    </p:cTn>
                                  </p:par>
                                  <p:par>
                                    <p:cTn id="37" presetID="0" presetClass="path" presetSubtype="0" fill="hold" nodeType="withEffect">
                                      <p:stCondLst>
                                        <p:cond delay="0"/>
                                      </p:stCondLst>
                                      <p:childTnLst>
                                        <p:animMotion origin="layout" path="M 4.72222E-6 -2.47142E-6 L -0.17205 0.00031 " pathEditMode="relative" rAng="0" ptsTypes="AA">
                                          <p:cBhvr>
                                            <p:cTn id="38" dur="3000" fill="hold"/>
                                            <p:tgtEl>
                                              <p:spTgt spid="6147"/>
                                            </p:tgtEl>
                                            <p:attrNameLst>
                                              <p:attrName>ppt_x</p:attrName>
                                              <p:attrName>ppt_y</p:attrName>
                                            </p:attrNameLst>
                                          </p:cBhvr>
                                          <p:rCtr x="-8611" y="0"/>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fill="hold" nodeType="clickEffect">
                                      <p:stCondLst>
                                        <p:cond delay="0"/>
                                      </p:stCondLst>
                                      <p:childTnLst>
                                        <p:animMotion origin="layout" path="M -3.33333E-6 -0.00278 L -0.5 0.0003 " pathEditMode="relative" rAng="0" ptsTypes="AA">
                                          <p:cBhvr>
                                            <p:cTn id="42" dur="3000" fill="hold"/>
                                            <p:tgtEl>
                                              <p:spTgt spid="2"/>
                                            </p:tgtEl>
                                            <p:attrNameLst>
                                              <p:attrName>ppt_x</p:attrName>
                                              <p:attrName>ppt_y</p:attrName>
                                            </p:attrNameLst>
                                          </p:cBhvr>
                                          <p:rCtr x="-25000" y="154"/>
                                        </p:animMotion>
                                      </p:childTnLst>
                                    </p:cTn>
                                  </p:par>
                                  <p:par>
                                    <p:cTn id="43" presetID="0" presetClass="path" presetSubtype="0" fill="hold" nodeType="withEffect">
                                      <p:stCondLst>
                                        <p:cond delay="0"/>
                                      </p:stCondLst>
                                      <p:childTnLst>
                                        <p:animMotion origin="layout" path="M 0.28489 -7.40741E-7 L 0.08646 0.00031 " pathEditMode="relative" rAng="0" ptsTypes="AA">
                                          <p:cBhvr>
                                            <p:cTn id="44" dur="3000" fill="hold"/>
                                            <p:tgtEl>
                                              <p:spTgt spid="6150"/>
                                            </p:tgtEl>
                                            <p:attrNameLst>
                                              <p:attrName>ppt_x</p:attrName>
                                              <p:attrName>ppt_y</p:attrName>
                                            </p:attrNameLst>
                                          </p:cBhvr>
                                          <p:rCtr x="-9931" y="0"/>
                                        </p:animMotion>
                                      </p:childTnLst>
                                    </p:cTn>
                                  </p:par>
                                  <p:par>
                                    <p:cTn id="45" presetID="0" presetClass="path" presetSubtype="0" fill="hold" nodeType="withEffect">
                                      <p:stCondLst>
                                        <p:cond delay="0"/>
                                      </p:stCondLst>
                                      <p:childTnLst>
                                        <p:animMotion origin="layout" path="M -0.17205 0.00031 L 0.00572 0.00062 " pathEditMode="relative" ptsTypes="AA">
                                          <p:cBhvr>
                                            <p:cTn id="46" dur="3000" fill="hold"/>
                                            <p:tgtEl>
                                              <p:spTgt spid="6147"/>
                                            </p:tgtEl>
                                            <p:attrNameLst>
                                              <p:attrName>ppt_x</p:attrName>
                                              <p:attrName>ppt_y</p:attrName>
                                            </p:attrNameLst>
                                          </p:cBhvr>
                                        </p:animMotion>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dissolve">
                                          <p:cBhvr>
                                            <p:cTn id="51" dur="500"/>
                                            <p:tgtEl>
                                              <p:spTgt spid="33"/>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dissolve">
                                          <p:cBhvr>
                                            <p:cTn id="54" dur="500"/>
                                            <p:tgtEl>
                                              <p:spTgt spid="34"/>
                                            </p:tgtEl>
                                          </p:cBhvr>
                                        </p:animEffect>
                                      </p:childTnLst>
                                    </p:cTn>
                                  </p:par>
                                  <p:par>
                                    <p:cTn id="55" presetID="26" presetClass="emph" presetSubtype="0" repeatCount="3000" fill="hold" grpId="1" nodeType="withEffect">
                                      <p:stCondLst>
                                        <p:cond delay="0"/>
                                      </p:stCondLst>
                                      <p:childTnLst>
                                        <p:animEffect transition="out" filter="fade">
                                          <p:cBhvr>
                                            <p:cTn id="56" dur="500" tmFilter="0, 0; .2, .5; .8, .5; 1, 0"/>
                                            <p:tgtEl>
                                              <p:spTgt spid="33"/>
                                            </p:tgtEl>
                                          </p:cBhvr>
                                        </p:animEffect>
                                        <p:animScale>
                                          <p:cBhvr>
                                            <p:cTn id="57" dur="250" autoRev="1" fill="hold"/>
                                            <p:tgtEl>
                                              <p:spTgt spid="33"/>
                                            </p:tgtEl>
                                          </p:cBhvr>
                                          <p:by x="105000" y="105000"/>
                                        </p:animScale>
                                      </p:childTnLst>
                                    </p:cTn>
                                  </p:par>
                                  <p:par>
                                    <p:cTn id="58" presetID="26" presetClass="emph" presetSubtype="0" repeatCount="3000" fill="hold" grpId="1" nodeType="withEffect">
                                      <p:stCondLst>
                                        <p:cond delay="0"/>
                                      </p:stCondLst>
                                      <p:childTnLst>
                                        <p:animEffect transition="out" filter="fade">
                                          <p:cBhvr>
                                            <p:cTn id="59" dur="500" tmFilter="0, 0; .2, .5; .8, .5; 1, 0"/>
                                            <p:tgtEl>
                                              <p:spTgt spid="34"/>
                                            </p:tgtEl>
                                          </p:cBhvr>
                                        </p:animEffect>
                                        <p:animScale>
                                          <p:cBhvr>
                                            <p:cTn id="60" dur="250" autoRev="1" fill="hold"/>
                                            <p:tgtEl>
                                              <p:spTgt spid="34"/>
                                            </p:tgtEl>
                                          </p:cBhvr>
                                          <p:by x="105000" y="105000"/>
                                        </p:animScale>
                                      </p:childTnLst>
                                    </p:cTn>
                                  </p:par>
                                </p:childTnLst>
                              </p:cTn>
                            </p:par>
                            <p:par>
                              <p:cTn id="61" fill="hold">
                                <p:stCondLst>
                                  <p:cond delay="1500"/>
                                </p:stCondLst>
                                <p:childTnLst>
                                  <p:par>
                                    <p:cTn id="62" presetID="22" presetClass="entr" presetSubtype="8" fill="hold" grpId="0"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9" grpId="1"/>
          <p:bldP spid="9" grpId="2"/>
          <p:bldP spid="33" grpId="0" animBg="1"/>
          <p:bldP spid="33" grpId="1" animBg="1"/>
          <p:bldP spid="34" grpId="0" animBg="1"/>
          <p:bldP spid="34" grpId="1" animBg="1"/>
          <p:bldP spid="35" grpId="0"/>
          <p:bldP spid="36"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grpSp>
        <p:nvGrpSpPr>
          <p:cNvPr id="12" name="Group 11"/>
          <p:cNvGrpSpPr/>
          <p:nvPr/>
        </p:nvGrpSpPr>
        <p:grpSpPr>
          <a:xfrm>
            <a:off x="194902" y="209550"/>
            <a:ext cx="7463198" cy="1231313"/>
            <a:chOff x="194902" y="362781"/>
            <a:chExt cx="7463198" cy="1231313"/>
          </a:xfrm>
        </p:grpSpPr>
        <p:sp>
          <p:nvSpPr>
            <p:cNvPr id="5" name="Rounded Rectangle 4"/>
            <p:cNvSpPr/>
            <p:nvPr/>
          </p:nvSpPr>
          <p:spPr>
            <a:xfrm>
              <a:off x="667090" y="556885"/>
              <a:ext cx="6991010" cy="843104"/>
            </a:xfrm>
            <a:prstGeom prst="roundRect">
              <a:avLst>
                <a:gd name="adj" fmla="val 8249"/>
              </a:avLst>
            </a:prstGeom>
            <a:solidFill>
              <a:srgbClr val="FFFFFF">
                <a:alpha val="20000"/>
              </a:srgbClr>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902" y="362781"/>
              <a:ext cx="879363" cy="1231313"/>
            </a:xfrm>
            <a:prstGeom prst="rect">
              <a:avLst/>
            </a:prstGeom>
          </p:spPr>
        </p:pic>
        <p:sp>
          <p:nvSpPr>
            <p:cNvPr id="9" name="TextBox 8"/>
            <p:cNvSpPr txBox="1"/>
            <p:nvPr/>
          </p:nvSpPr>
          <p:spPr>
            <a:xfrm>
              <a:off x="1085850" y="686050"/>
              <a:ext cx="6549390" cy="584775"/>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Deduce the law of conservation of momentum from Newton’s third law of motion.</a:t>
              </a:r>
              <a:endParaRPr lang="en-IN" sz="1600" b="1" dirty="0"/>
            </a:p>
          </p:txBody>
        </p:sp>
      </p:grpSp>
      <p:sp>
        <p:nvSpPr>
          <p:cNvPr id="10" name="TextBox 9"/>
          <p:cNvSpPr txBox="1"/>
          <p:nvPr/>
        </p:nvSpPr>
        <p:spPr>
          <a:xfrm>
            <a:off x="213952" y="1361342"/>
            <a:ext cx="1005248" cy="461665"/>
          </a:xfrm>
          <a:prstGeom prst="rect">
            <a:avLst/>
          </a:prstGeom>
          <a:noFill/>
        </p:spPr>
        <p:txBody>
          <a:bodyPr wrap="square" rtlCol="0">
            <a:spAutoFit/>
          </a:bodyPr>
          <a:lstStyle/>
          <a:p>
            <a:pPr algn="just"/>
            <a:r>
              <a:rPr lang="en-US" sz="2400" b="1" dirty="0" err="1"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Ans</a:t>
            </a:r>
            <a:r>
              <a:rPr lang="en-US" sz="2400" b="1" dirty="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 </a:t>
            </a:r>
            <a:r>
              <a:rPr lang="en-US" sz="2400" b="1" dirty="0" smtClean="0">
                <a:solidFill>
                  <a:srgbClr val="FFC000"/>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a:t>
            </a:r>
            <a:endParaRPr lang="en-IN" sz="2400" b="1" dirty="0">
              <a:solidFill>
                <a:srgbClr val="FFC000"/>
              </a:solidFill>
              <a:latin typeface="Aharoni" panose="02010803020104030203" pitchFamily="2" charset="-79"/>
              <a:cs typeface="Aharoni" panose="02010803020104030203" pitchFamily="2" charset="-79"/>
            </a:endParaRPr>
          </a:p>
        </p:txBody>
      </p:sp>
      <p:sp>
        <p:nvSpPr>
          <p:cNvPr id="11" name="TextBox 10"/>
          <p:cNvSpPr txBox="1"/>
          <p:nvPr/>
        </p:nvSpPr>
        <p:spPr>
          <a:xfrm>
            <a:off x="1085850" y="1418492"/>
            <a:ext cx="6862396" cy="1077218"/>
          </a:xfrm>
          <a:prstGeom prst="rect">
            <a:avLst/>
          </a:prstGeom>
          <a:noFill/>
        </p:spPr>
        <p:txBody>
          <a:bodyPr wrap="square" rtlCol="0">
            <a:spAutoFit/>
          </a:bodyPr>
          <a:lstStyle/>
          <a:p>
            <a:pPr algn="just"/>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As shown in Fig. consider two bodies A and B of masses m</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and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moving in the same direction along a straight line with velocities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and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respectively such that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&gt;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They collide for time t. After collision, let their velocities becomes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and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grpSp>
        <p:nvGrpSpPr>
          <p:cNvPr id="69" name="Group 68"/>
          <p:cNvGrpSpPr/>
          <p:nvPr/>
        </p:nvGrpSpPr>
        <p:grpSpPr>
          <a:xfrm>
            <a:off x="598378" y="2488272"/>
            <a:ext cx="2314086" cy="1683678"/>
            <a:chOff x="533400" y="2488272"/>
            <a:chExt cx="2314086" cy="1683678"/>
          </a:xfrm>
        </p:grpSpPr>
        <p:grpSp>
          <p:nvGrpSpPr>
            <p:cNvPr id="16" name="Group 15"/>
            <p:cNvGrpSpPr/>
            <p:nvPr/>
          </p:nvGrpSpPr>
          <p:grpSpPr>
            <a:xfrm>
              <a:off x="533400" y="2488272"/>
              <a:ext cx="1259986" cy="1022181"/>
              <a:chOff x="1219200" y="2463969"/>
              <a:chExt cx="1259986" cy="1022181"/>
            </a:xfrm>
          </p:grpSpPr>
          <p:sp>
            <p:nvSpPr>
              <p:cNvPr id="2" name="Oval 1"/>
              <p:cNvSpPr/>
              <p:nvPr/>
            </p:nvSpPr>
            <p:spPr>
              <a:xfrm>
                <a:off x="1219200" y="2800350"/>
                <a:ext cx="685800" cy="685800"/>
              </a:xfrm>
              <a:prstGeom prst="ellipse">
                <a:avLst/>
              </a:prstGeom>
              <a:gradFill flip="none" rotWithShape="1">
                <a:gsLst>
                  <a:gs pos="53000">
                    <a:srgbClr val="00B0F0"/>
                  </a:gs>
                  <a:gs pos="0">
                    <a:schemeClr val="bg1"/>
                  </a:gs>
                  <a:gs pos="100000">
                    <a:srgbClr val="00B0F0"/>
                  </a:gs>
                </a:gsLst>
                <a:path path="circle">
                  <a:fillToRect l="50000" t="50000" r="50000" b="50000"/>
                </a:path>
                <a:tileRect/>
              </a:gra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370798" y="2463969"/>
                <a:ext cx="466794" cy="338554"/>
              </a:xfrm>
              <a:prstGeom prst="rect">
                <a:avLst/>
              </a:prstGeom>
            </p:spPr>
            <p:txBody>
              <a:bodyPr wrap="none">
                <a:spAutoFit/>
              </a:bodyPr>
              <a:lstStyle/>
              <a:p>
                <a:r>
                  <a:rPr lang="en-IN" sz="1600" b="1" dirty="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dirty="0">
                  <a:solidFill>
                    <a:srgbClr val="FFFF99"/>
                  </a:solidFill>
                </a:endParaRPr>
              </a:p>
            </p:txBody>
          </p:sp>
          <p:sp>
            <p:nvSpPr>
              <p:cNvPr id="13" name="Rectangle 12"/>
              <p:cNvSpPr/>
              <p:nvPr/>
            </p:nvSpPr>
            <p:spPr>
              <a:xfrm>
                <a:off x="1396029" y="2973973"/>
                <a:ext cx="332142" cy="338554"/>
              </a:xfrm>
              <a:prstGeom prst="rect">
                <a:avLst/>
              </a:prstGeom>
            </p:spPr>
            <p:txBody>
              <a:bodyPr wrap="none">
                <a:spAutoFit/>
              </a:bodyPr>
              <a:lstStyle/>
              <a:p>
                <a:r>
                  <a:rPr lang="en-IN" sz="1600" b="1" dirty="0" smtClean="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dirty="0"/>
              </a:p>
            </p:txBody>
          </p:sp>
          <p:cxnSp>
            <p:nvCxnSpPr>
              <p:cNvPr id="14" name="Straight Arrow Connector 13"/>
              <p:cNvCxnSpPr>
                <a:stCxn id="2" idx="6"/>
              </p:cNvCxnSpPr>
              <p:nvPr/>
            </p:nvCxnSpPr>
            <p:spPr>
              <a:xfrm>
                <a:off x="1905000" y="3143250"/>
                <a:ext cx="457200"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070100" y="3140318"/>
                <a:ext cx="409086" cy="338554"/>
              </a:xfrm>
              <a:prstGeom prst="rect">
                <a:avLst/>
              </a:prstGeom>
            </p:spPr>
            <p:txBody>
              <a:bodyPr wrap="none">
                <a:spAutoFit/>
              </a:bodyPr>
              <a:lstStyle/>
              <a:p>
                <a:r>
                  <a:rPr lang="en-IN" sz="1600" b="1"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dirty="0">
                  <a:solidFill>
                    <a:srgbClr val="FFFF99"/>
                  </a:solidFill>
                </a:endParaRPr>
              </a:p>
            </p:txBody>
          </p:sp>
        </p:grpSp>
        <p:grpSp>
          <p:nvGrpSpPr>
            <p:cNvPr id="17" name="Group 16"/>
            <p:cNvGrpSpPr/>
            <p:nvPr/>
          </p:nvGrpSpPr>
          <p:grpSpPr>
            <a:xfrm>
              <a:off x="1828800" y="2495550"/>
              <a:ext cx="1018686" cy="1014903"/>
              <a:chOff x="1327895" y="2463969"/>
              <a:chExt cx="1018686" cy="1014903"/>
            </a:xfrm>
          </p:grpSpPr>
          <p:sp>
            <p:nvSpPr>
              <p:cNvPr id="18" name="Oval 17"/>
              <p:cNvSpPr/>
              <p:nvPr/>
            </p:nvSpPr>
            <p:spPr>
              <a:xfrm>
                <a:off x="1327895" y="2909045"/>
                <a:ext cx="468411" cy="468411"/>
              </a:xfrm>
              <a:prstGeom prst="ellipse">
                <a:avLst/>
              </a:prstGeom>
              <a:gradFill flip="none" rotWithShape="1">
                <a:gsLst>
                  <a:gs pos="53000">
                    <a:srgbClr val="00B0F0"/>
                  </a:gs>
                  <a:gs pos="0">
                    <a:schemeClr val="bg1"/>
                  </a:gs>
                  <a:gs pos="100000">
                    <a:srgbClr val="00B0F0"/>
                  </a:gs>
                </a:gsLst>
                <a:path path="circle">
                  <a:fillToRect l="50000" t="50000" r="50000" b="50000"/>
                </a:path>
                <a:tileRect/>
              </a:gra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1370798" y="2463969"/>
                <a:ext cx="466794" cy="338554"/>
              </a:xfrm>
              <a:prstGeom prst="rect">
                <a:avLst/>
              </a:prstGeom>
            </p:spPr>
            <p:txBody>
              <a:bodyPr wrap="none">
                <a:spAutoFit/>
              </a:bodyPr>
              <a:lstStyle/>
              <a:p>
                <a:r>
                  <a:rPr lang="en-IN" sz="1600" b="1"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dirty="0">
                  <a:solidFill>
                    <a:srgbClr val="FFFF99"/>
                  </a:solidFill>
                </a:endParaRPr>
              </a:p>
            </p:txBody>
          </p:sp>
          <p:sp>
            <p:nvSpPr>
              <p:cNvPr id="20" name="Rectangle 19"/>
              <p:cNvSpPr/>
              <p:nvPr/>
            </p:nvSpPr>
            <p:spPr>
              <a:xfrm>
                <a:off x="1396029" y="2973973"/>
                <a:ext cx="332142" cy="338554"/>
              </a:xfrm>
              <a:prstGeom prst="rect">
                <a:avLst/>
              </a:prstGeom>
            </p:spPr>
            <p:txBody>
              <a:bodyPr wrap="none">
                <a:spAutoFit/>
              </a:bodyPr>
              <a:lstStyle/>
              <a:p>
                <a:r>
                  <a:rPr lang="en-IN" sz="1600" b="1" dirty="0" smtClean="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dirty="0"/>
              </a:p>
            </p:txBody>
          </p:sp>
          <p:cxnSp>
            <p:nvCxnSpPr>
              <p:cNvPr id="21" name="Straight Arrow Connector 20"/>
              <p:cNvCxnSpPr>
                <a:stCxn id="18" idx="6"/>
              </p:cNvCxnSpPr>
              <p:nvPr/>
            </p:nvCxnSpPr>
            <p:spPr>
              <a:xfrm>
                <a:off x="1796306" y="3143251"/>
                <a:ext cx="457200"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937495" y="3140318"/>
                <a:ext cx="409086" cy="338554"/>
              </a:xfrm>
              <a:prstGeom prst="rect">
                <a:avLst/>
              </a:prstGeom>
            </p:spPr>
            <p:txBody>
              <a:bodyPr wrap="none">
                <a:spAutoFit/>
              </a:bodyPr>
              <a:lstStyle/>
              <a:p>
                <a:r>
                  <a:rPr lang="en-IN" sz="1600" b="1"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dirty="0">
                  <a:solidFill>
                    <a:srgbClr val="FFFF99"/>
                  </a:solidFill>
                </a:endParaRPr>
              </a:p>
            </p:txBody>
          </p:sp>
        </p:grpSp>
        <p:sp>
          <p:nvSpPr>
            <p:cNvPr id="24" name="Right Brace 23"/>
            <p:cNvSpPr/>
            <p:nvPr/>
          </p:nvSpPr>
          <p:spPr>
            <a:xfrm rot="5400000" flipV="1">
              <a:off x="1722889" y="2776396"/>
              <a:ext cx="171750" cy="1896060"/>
            </a:xfrm>
            <a:prstGeom prst="rightBrace">
              <a:avLst>
                <a:gd name="adj1" fmla="val 46794"/>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Rectangle 25"/>
            <p:cNvSpPr/>
            <p:nvPr/>
          </p:nvSpPr>
          <p:spPr>
            <a:xfrm>
              <a:off x="952500" y="3833396"/>
              <a:ext cx="1725152" cy="338554"/>
            </a:xfrm>
            <a:prstGeom prst="rect">
              <a:avLst/>
            </a:prstGeom>
          </p:spPr>
          <p:txBody>
            <a:bodyPr wrap="none">
              <a:spAutoFit/>
            </a:bodyPr>
            <a:lstStyle/>
            <a:p>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Before collision</a:t>
              </a:r>
              <a:endParaRPr lang="en-IN" dirty="0">
                <a:solidFill>
                  <a:schemeClr val="bg1"/>
                </a:solidFill>
              </a:endParaRPr>
            </a:p>
          </p:txBody>
        </p:sp>
      </p:grpSp>
      <p:grpSp>
        <p:nvGrpSpPr>
          <p:cNvPr id="70" name="Group 69"/>
          <p:cNvGrpSpPr/>
          <p:nvPr/>
        </p:nvGrpSpPr>
        <p:grpSpPr>
          <a:xfrm>
            <a:off x="3129838" y="2495550"/>
            <a:ext cx="2785681" cy="1683678"/>
            <a:chOff x="2996727" y="2495550"/>
            <a:chExt cx="2785681" cy="1683678"/>
          </a:xfrm>
        </p:grpSpPr>
        <p:grpSp>
          <p:nvGrpSpPr>
            <p:cNvPr id="55" name="Group 54"/>
            <p:cNvGrpSpPr/>
            <p:nvPr/>
          </p:nvGrpSpPr>
          <p:grpSpPr>
            <a:xfrm flipH="1">
              <a:off x="2996727" y="2495550"/>
              <a:ext cx="1435573" cy="1022181"/>
              <a:chOff x="1219200" y="2463969"/>
              <a:chExt cx="1435573" cy="1022181"/>
            </a:xfrm>
          </p:grpSpPr>
          <p:sp>
            <p:nvSpPr>
              <p:cNvPr id="56" name="Oval 55"/>
              <p:cNvSpPr/>
              <p:nvPr/>
            </p:nvSpPr>
            <p:spPr>
              <a:xfrm>
                <a:off x="1219200" y="2800350"/>
                <a:ext cx="685800" cy="685800"/>
              </a:xfrm>
              <a:prstGeom prst="ellipse">
                <a:avLst/>
              </a:prstGeom>
              <a:gradFill flip="none" rotWithShape="1">
                <a:gsLst>
                  <a:gs pos="53000">
                    <a:srgbClr val="00B0F0"/>
                  </a:gs>
                  <a:gs pos="0">
                    <a:schemeClr val="bg1"/>
                  </a:gs>
                  <a:gs pos="100000">
                    <a:srgbClr val="00B0F0"/>
                  </a:gs>
                </a:gsLst>
                <a:path path="circle">
                  <a:fillToRect l="50000" t="50000" r="50000" b="50000"/>
                </a:path>
                <a:tileRect/>
              </a:gra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p:cNvSpPr/>
              <p:nvPr/>
            </p:nvSpPr>
            <p:spPr>
              <a:xfrm>
                <a:off x="1335630" y="2463969"/>
                <a:ext cx="466794" cy="338554"/>
              </a:xfrm>
              <a:prstGeom prst="rect">
                <a:avLst/>
              </a:prstGeom>
            </p:spPr>
            <p:txBody>
              <a:bodyPr wrap="none">
                <a:spAutoFit/>
              </a:bodyPr>
              <a:lstStyle/>
              <a:p>
                <a:r>
                  <a:rPr lang="en-IN" sz="1600" b="1" dirty="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dirty="0">
                  <a:solidFill>
                    <a:srgbClr val="FFFF99"/>
                  </a:solidFill>
                </a:endParaRPr>
              </a:p>
            </p:txBody>
          </p:sp>
          <p:sp>
            <p:nvSpPr>
              <p:cNvPr id="58" name="Rectangle 57"/>
              <p:cNvSpPr/>
              <p:nvPr/>
            </p:nvSpPr>
            <p:spPr>
              <a:xfrm>
                <a:off x="1396029" y="2973973"/>
                <a:ext cx="332142" cy="338554"/>
              </a:xfrm>
              <a:prstGeom prst="rect">
                <a:avLst/>
              </a:prstGeom>
            </p:spPr>
            <p:txBody>
              <a:bodyPr wrap="none">
                <a:spAutoFit/>
              </a:bodyPr>
              <a:lstStyle/>
              <a:p>
                <a:r>
                  <a:rPr lang="en-IN" sz="1600" b="1" dirty="0" smtClean="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dirty="0"/>
              </a:p>
            </p:txBody>
          </p:sp>
          <p:cxnSp>
            <p:nvCxnSpPr>
              <p:cNvPr id="59" name="Straight Arrow Connector 58"/>
              <p:cNvCxnSpPr>
                <a:stCxn id="56" idx="6"/>
              </p:cNvCxnSpPr>
              <p:nvPr/>
            </p:nvCxnSpPr>
            <p:spPr>
              <a:xfrm>
                <a:off x="1905000" y="3143250"/>
                <a:ext cx="457200"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flipH="1">
                <a:off x="2146300" y="2776047"/>
                <a:ext cx="508473" cy="338554"/>
              </a:xfrm>
              <a:prstGeom prst="rect">
                <a:avLst/>
              </a:prstGeom>
            </p:spPr>
            <p:txBody>
              <a:bodyPr wrap="none">
                <a:spAutoFit/>
              </a:bodyPr>
              <a:lstStyle/>
              <a:p>
                <a:r>
                  <a:rPr lang="en-IN" sz="1600" b="1" dirty="0"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a:t>
                </a:r>
                <a:r>
                  <a:rPr lang="en-IN" sz="1600" b="1" baseline="-25000" dirty="0"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a:t>
                </a:r>
                <a:endParaRPr lang="en-IN" sz="1600" dirty="0">
                  <a:solidFill>
                    <a:srgbClr val="FFFF99"/>
                  </a:solidFill>
                </a:endParaRPr>
              </a:p>
            </p:txBody>
          </p:sp>
        </p:grpSp>
        <p:grpSp>
          <p:nvGrpSpPr>
            <p:cNvPr id="61" name="Group 60"/>
            <p:cNvGrpSpPr/>
            <p:nvPr/>
          </p:nvGrpSpPr>
          <p:grpSpPr>
            <a:xfrm>
              <a:off x="4467714" y="2502828"/>
              <a:ext cx="1314694" cy="913487"/>
              <a:chOff x="1327895" y="2463969"/>
              <a:chExt cx="1314694" cy="913487"/>
            </a:xfrm>
          </p:grpSpPr>
          <p:sp>
            <p:nvSpPr>
              <p:cNvPr id="62" name="Oval 61"/>
              <p:cNvSpPr/>
              <p:nvPr/>
            </p:nvSpPr>
            <p:spPr>
              <a:xfrm>
                <a:off x="1327895" y="2909045"/>
                <a:ext cx="468411" cy="468411"/>
              </a:xfrm>
              <a:prstGeom prst="ellipse">
                <a:avLst/>
              </a:prstGeom>
              <a:gradFill flip="none" rotWithShape="1">
                <a:gsLst>
                  <a:gs pos="53000">
                    <a:srgbClr val="00B0F0"/>
                  </a:gs>
                  <a:gs pos="0">
                    <a:schemeClr val="bg1"/>
                  </a:gs>
                  <a:gs pos="100000">
                    <a:srgbClr val="00B0F0"/>
                  </a:gs>
                </a:gsLst>
                <a:path path="circle">
                  <a:fillToRect l="50000" t="50000" r="50000" b="50000"/>
                </a:path>
                <a:tileRect/>
              </a:gra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p:cNvSpPr/>
              <p:nvPr/>
            </p:nvSpPr>
            <p:spPr>
              <a:xfrm>
                <a:off x="1370798" y="2463969"/>
                <a:ext cx="466794" cy="338554"/>
              </a:xfrm>
              <a:prstGeom prst="rect">
                <a:avLst/>
              </a:prstGeom>
            </p:spPr>
            <p:txBody>
              <a:bodyPr wrap="none">
                <a:spAutoFit/>
              </a:bodyPr>
              <a:lstStyle/>
              <a:p>
                <a:r>
                  <a:rPr lang="en-IN" sz="1600" b="1"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dirty="0">
                  <a:solidFill>
                    <a:srgbClr val="FFFF99"/>
                  </a:solidFill>
                </a:endParaRPr>
              </a:p>
            </p:txBody>
          </p:sp>
          <p:sp>
            <p:nvSpPr>
              <p:cNvPr id="64" name="Rectangle 63"/>
              <p:cNvSpPr/>
              <p:nvPr/>
            </p:nvSpPr>
            <p:spPr>
              <a:xfrm>
                <a:off x="1396029" y="2973973"/>
                <a:ext cx="332142" cy="338554"/>
              </a:xfrm>
              <a:prstGeom prst="rect">
                <a:avLst/>
              </a:prstGeom>
            </p:spPr>
            <p:txBody>
              <a:bodyPr wrap="none">
                <a:spAutoFit/>
              </a:bodyPr>
              <a:lstStyle/>
              <a:p>
                <a:r>
                  <a:rPr lang="en-IN" sz="1600" b="1" dirty="0" smtClean="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dirty="0"/>
              </a:p>
            </p:txBody>
          </p:sp>
          <p:cxnSp>
            <p:nvCxnSpPr>
              <p:cNvPr id="65" name="Straight Arrow Connector 64"/>
              <p:cNvCxnSpPr>
                <a:stCxn id="62" idx="6"/>
              </p:cNvCxnSpPr>
              <p:nvPr/>
            </p:nvCxnSpPr>
            <p:spPr>
              <a:xfrm>
                <a:off x="1796306" y="3143251"/>
                <a:ext cx="457200"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2145465" y="2837691"/>
                <a:ext cx="497124" cy="338554"/>
              </a:xfrm>
              <a:prstGeom prst="rect">
                <a:avLst/>
              </a:prstGeom>
            </p:spPr>
            <p:txBody>
              <a:bodyPr wrap="none">
                <a:spAutoFit/>
              </a:bodyPr>
              <a:lstStyle/>
              <a:p>
                <a:r>
                  <a:rPr lang="en-IN" sz="1600" b="1" dirty="0"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a:t>
                </a:r>
                <a:r>
                  <a:rPr lang="en-IN" sz="1600" b="1" baseline="-25000" dirty="0"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AB</a:t>
                </a:r>
                <a:endParaRPr lang="en-IN" dirty="0">
                  <a:solidFill>
                    <a:srgbClr val="FFFF99"/>
                  </a:solidFill>
                </a:endParaRPr>
              </a:p>
            </p:txBody>
          </p:sp>
        </p:grpSp>
        <p:sp>
          <p:nvSpPr>
            <p:cNvPr id="67" name="Right Brace 66"/>
            <p:cNvSpPr/>
            <p:nvPr/>
          </p:nvSpPr>
          <p:spPr>
            <a:xfrm rot="5400000" flipV="1">
              <a:off x="4361803" y="2783674"/>
              <a:ext cx="171750" cy="1896060"/>
            </a:xfrm>
            <a:prstGeom prst="rightBrace">
              <a:avLst>
                <a:gd name="adj1" fmla="val 46794"/>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8" name="Rectangle 67"/>
            <p:cNvSpPr/>
            <p:nvPr/>
          </p:nvSpPr>
          <p:spPr>
            <a:xfrm>
              <a:off x="3591414" y="3840674"/>
              <a:ext cx="1736373" cy="338554"/>
            </a:xfrm>
            <a:prstGeom prst="rect">
              <a:avLst/>
            </a:prstGeom>
          </p:spPr>
          <p:txBody>
            <a:bodyPr wrap="none">
              <a:spAutoFit/>
            </a:bodyPr>
            <a:lstStyle/>
            <a:p>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During collision</a:t>
              </a:r>
              <a:endParaRPr lang="en-IN" dirty="0">
                <a:solidFill>
                  <a:schemeClr val="bg1"/>
                </a:solidFill>
              </a:endParaRPr>
            </a:p>
          </p:txBody>
        </p:sp>
      </p:grpSp>
      <p:grpSp>
        <p:nvGrpSpPr>
          <p:cNvPr id="87" name="Group 86"/>
          <p:cNvGrpSpPr/>
          <p:nvPr/>
        </p:nvGrpSpPr>
        <p:grpSpPr>
          <a:xfrm>
            <a:off x="6132892" y="2504342"/>
            <a:ext cx="2325308" cy="1683678"/>
            <a:chOff x="533400" y="2488272"/>
            <a:chExt cx="2325308" cy="1683678"/>
          </a:xfrm>
        </p:grpSpPr>
        <p:grpSp>
          <p:nvGrpSpPr>
            <p:cNvPr id="88" name="Group 87"/>
            <p:cNvGrpSpPr/>
            <p:nvPr/>
          </p:nvGrpSpPr>
          <p:grpSpPr>
            <a:xfrm>
              <a:off x="533400" y="2488272"/>
              <a:ext cx="1259986" cy="1022181"/>
              <a:chOff x="1219200" y="2463969"/>
              <a:chExt cx="1259986" cy="1022181"/>
            </a:xfrm>
          </p:grpSpPr>
          <p:sp>
            <p:nvSpPr>
              <p:cNvPr id="97" name="Oval 96"/>
              <p:cNvSpPr/>
              <p:nvPr/>
            </p:nvSpPr>
            <p:spPr>
              <a:xfrm>
                <a:off x="1219200" y="2800350"/>
                <a:ext cx="685800" cy="685800"/>
              </a:xfrm>
              <a:prstGeom prst="ellipse">
                <a:avLst/>
              </a:prstGeom>
              <a:gradFill flip="none" rotWithShape="1">
                <a:gsLst>
                  <a:gs pos="53000">
                    <a:srgbClr val="00B0F0"/>
                  </a:gs>
                  <a:gs pos="0">
                    <a:schemeClr val="bg1"/>
                  </a:gs>
                  <a:gs pos="100000">
                    <a:srgbClr val="00B0F0"/>
                  </a:gs>
                </a:gsLst>
                <a:path path="circle">
                  <a:fillToRect l="50000" t="50000" r="50000" b="50000"/>
                </a:path>
                <a:tileRect/>
              </a:gra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Rectangle 97"/>
              <p:cNvSpPr/>
              <p:nvPr/>
            </p:nvSpPr>
            <p:spPr>
              <a:xfrm>
                <a:off x="1370798" y="2463969"/>
                <a:ext cx="466794" cy="338554"/>
              </a:xfrm>
              <a:prstGeom prst="rect">
                <a:avLst/>
              </a:prstGeom>
            </p:spPr>
            <p:txBody>
              <a:bodyPr wrap="none">
                <a:spAutoFit/>
              </a:bodyPr>
              <a:lstStyle/>
              <a:p>
                <a:r>
                  <a:rPr lang="en-IN" sz="1600" b="1" dirty="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dirty="0">
                  <a:solidFill>
                    <a:srgbClr val="FFFF99"/>
                  </a:solidFill>
                </a:endParaRPr>
              </a:p>
            </p:txBody>
          </p:sp>
          <p:sp>
            <p:nvSpPr>
              <p:cNvPr id="99" name="Rectangle 98"/>
              <p:cNvSpPr/>
              <p:nvPr/>
            </p:nvSpPr>
            <p:spPr>
              <a:xfrm>
                <a:off x="1396029" y="2973973"/>
                <a:ext cx="332142" cy="338554"/>
              </a:xfrm>
              <a:prstGeom prst="rect">
                <a:avLst/>
              </a:prstGeom>
            </p:spPr>
            <p:txBody>
              <a:bodyPr wrap="none">
                <a:spAutoFit/>
              </a:bodyPr>
              <a:lstStyle/>
              <a:p>
                <a:r>
                  <a:rPr lang="en-IN" sz="1600" b="1" dirty="0" smtClean="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dirty="0"/>
              </a:p>
            </p:txBody>
          </p:sp>
          <p:cxnSp>
            <p:nvCxnSpPr>
              <p:cNvPr id="100" name="Straight Arrow Connector 99"/>
              <p:cNvCxnSpPr>
                <a:stCxn id="97" idx="6"/>
              </p:cNvCxnSpPr>
              <p:nvPr/>
            </p:nvCxnSpPr>
            <p:spPr>
              <a:xfrm>
                <a:off x="1905000" y="3143250"/>
                <a:ext cx="457200"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2070100" y="3140318"/>
                <a:ext cx="409086" cy="338554"/>
              </a:xfrm>
              <a:prstGeom prst="rect">
                <a:avLst/>
              </a:prstGeom>
            </p:spPr>
            <p:txBody>
              <a:bodyPr wrap="none">
                <a:spAutoFit/>
              </a:bodyPr>
              <a:lstStyle/>
              <a:p>
                <a:r>
                  <a:rPr lang="en-IN" sz="1600" b="1" dirty="0"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dirty="0">
                  <a:solidFill>
                    <a:srgbClr val="FFFF99"/>
                  </a:solidFill>
                </a:endParaRPr>
              </a:p>
            </p:txBody>
          </p:sp>
        </p:grpSp>
        <p:grpSp>
          <p:nvGrpSpPr>
            <p:cNvPr id="89" name="Group 88"/>
            <p:cNvGrpSpPr/>
            <p:nvPr/>
          </p:nvGrpSpPr>
          <p:grpSpPr>
            <a:xfrm>
              <a:off x="1828800" y="2495550"/>
              <a:ext cx="1029908" cy="1014903"/>
              <a:chOff x="1327895" y="2463969"/>
              <a:chExt cx="1029908" cy="1014903"/>
            </a:xfrm>
          </p:grpSpPr>
          <p:sp>
            <p:nvSpPr>
              <p:cNvPr id="92" name="Oval 91"/>
              <p:cNvSpPr/>
              <p:nvPr/>
            </p:nvSpPr>
            <p:spPr>
              <a:xfrm>
                <a:off x="1327895" y="2909045"/>
                <a:ext cx="468411" cy="468411"/>
              </a:xfrm>
              <a:prstGeom prst="ellipse">
                <a:avLst/>
              </a:prstGeom>
              <a:gradFill flip="none" rotWithShape="1">
                <a:gsLst>
                  <a:gs pos="53000">
                    <a:srgbClr val="00B0F0"/>
                  </a:gs>
                  <a:gs pos="0">
                    <a:schemeClr val="bg1"/>
                  </a:gs>
                  <a:gs pos="100000">
                    <a:srgbClr val="00B0F0"/>
                  </a:gs>
                </a:gsLst>
                <a:path path="circle">
                  <a:fillToRect l="50000" t="50000" r="50000" b="50000"/>
                </a:path>
                <a:tileRect/>
              </a:gra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92"/>
              <p:cNvSpPr/>
              <p:nvPr/>
            </p:nvSpPr>
            <p:spPr>
              <a:xfrm>
                <a:off x="1370798" y="2463969"/>
                <a:ext cx="466794" cy="338554"/>
              </a:xfrm>
              <a:prstGeom prst="rect">
                <a:avLst/>
              </a:prstGeom>
            </p:spPr>
            <p:txBody>
              <a:bodyPr wrap="none">
                <a:spAutoFit/>
              </a:bodyPr>
              <a:lstStyle/>
              <a:p>
                <a:r>
                  <a:rPr lang="en-IN" sz="1600" b="1"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dirty="0">
                  <a:solidFill>
                    <a:srgbClr val="FFFF99"/>
                  </a:solidFill>
                </a:endParaRPr>
              </a:p>
            </p:txBody>
          </p:sp>
          <p:sp>
            <p:nvSpPr>
              <p:cNvPr id="94" name="Rectangle 93"/>
              <p:cNvSpPr/>
              <p:nvPr/>
            </p:nvSpPr>
            <p:spPr>
              <a:xfrm>
                <a:off x="1396029" y="2973973"/>
                <a:ext cx="332142" cy="338554"/>
              </a:xfrm>
              <a:prstGeom prst="rect">
                <a:avLst/>
              </a:prstGeom>
            </p:spPr>
            <p:txBody>
              <a:bodyPr wrap="none">
                <a:spAutoFit/>
              </a:bodyPr>
              <a:lstStyle/>
              <a:p>
                <a:r>
                  <a:rPr lang="en-IN" sz="1600" b="1" dirty="0" smtClean="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dirty="0"/>
              </a:p>
            </p:txBody>
          </p:sp>
          <p:cxnSp>
            <p:nvCxnSpPr>
              <p:cNvPr id="95" name="Straight Arrow Connector 94"/>
              <p:cNvCxnSpPr>
                <a:stCxn id="92" idx="6"/>
              </p:cNvCxnSpPr>
              <p:nvPr/>
            </p:nvCxnSpPr>
            <p:spPr>
              <a:xfrm>
                <a:off x="1796306" y="3143251"/>
                <a:ext cx="457200" cy="0"/>
              </a:xfrm>
              <a:prstGeom prst="straightConnector1">
                <a:avLst/>
              </a:prstGeom>
              <a:ln w="28575">
                <a:solidFill>
                  <a:schemeClr val="bg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937495" y="3140318"/>
                <a:ext cx="420308" cy="338554"/>
              </a:xfrm>
              <a:prstGeom prst="rect">
                <a:avLst/>
              </a:prstGeom>
            </p:spPr>
            <p:txBody>
              <a:bodyPr wrap="none">
                <a:spAutoFit/>
              </a:bodyPr>
              <a:lstStyle/>
              <a:p>
                <a:r>
                  <a:rPr lang="en-IN" sz="1600" b="1" dirty="0"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smtClean="0">
                    <a:solidFill>
                      <a:srgbClr val="FFFF99"/>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dirty="0">
                  <a:solidFill>
                    <a:srgbClr val="FFFF99"/>
                  </a:solidFill>
                </a:endParaRPr>
              </a:p>
            </p:txBody>
          </p:sp>
        </p:grpSp>
        <p:sp>
          <p:nvSpPr>
            <p:cNvPr id="90" name="Right Brace 89"/>
            <p:cNvSpPr/>
            <p:nvPr/>
          </p:nvSpPr>
          <p:spPr>
            <a:xfrm rot="5400000" flipV="1">
              <a:off x="1722889" y="2776396"/>
              <a:ext cx="171750" cy="1896060"/>
            </a:xfrm>
            <a:prstGeom prst="rightBrace">
              <a:avLst>
                <a:gd name="adj1" fmla="val 46794"/>
                <a:gd name="adj2" fmla="val 50000"/>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1" name="Rectangle 90"/>
            <p:cNvSpPr/>
            <p:nvPr/>
          </p:nvSpPr>
          <p:spPr>
            <a:xfrm>
              <a:off x="1040204" y="3833396"/>
              <a:ext cx="1555234" cy="338554"/>
            </a:xfrm>
            <a:prstGeom prst="rect">
              <a:avLst/>
            </a:prstGeom>
          </p:spPr>
          <p:txBody>
            <a:bodyPr wrap="none">
              <a:spAutoFit/>
            </a:bodyPr>
            <a:lstStyle/>
            <a:p>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After collision</a:t>
              </a:r>
              <a:endParaRPr lang="en-IN" dirty="0">
                <a:solidFill>
                  <a:schemeClr val="bg1"/>
                </a:solidFill>
              </a:endParaRPr>
            </a:p>
          </p:txBody>
        </p:sp>
      </p:grpSp>
    </p:spTree>
    <p:extLst>
      <p:ext uri="{BB962C8B-B14F-4D97-AF65-F5344CB8AC3E}">
        <p14:creationId xmlns:p14="http://schemas.microsoft.com/office/powerpoint/2010/main" val="63991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p:cTn id="22" dur="500" fill="hold"/>
                                        <p:tgtEl>
                                          <p:spTgt spid="69"/>
                                        </p:tgtEl>
                                        <p:attrNameLst>
                                          <p:attrName>ppt_w</p:attrName>
                                        </p:attrNameLst>
                                      </p:cBhvr>
                                      <p:tavLst>
                                        <p:tav tm="0">
                                          <p:val>
                                            <p:fltVal val="0"/>
                                          </p:val>
                                        </p:tav>
                                        <p:tav tm="100000">
                                          <p:val>
                                            <p:strVal val="#ppt_w"/>
                                          </p:val>
                                        </p:tav>
                                      </p:tavLst>
                                    </p:anim>
                                    <p:anim calcmode="lin" valueType="num">
                                      <p:cBhvr>
                                        <p:cTn id="23" dur="500" fill="hold"/>
                                        <p:tgtEl>
                                          <p:spTgt spid="69"/>
                                        </p:tgtEl>
                                        <p:attrNameLst>
                                          <p:attrName>ppt_h</p:attrName>
                                        </p:attrNameLst>
                                      </p:cBhvr>
                                      <p:tavLst>
                                        <p:tav tm="0">
                                          <p:val>
                                            <p:fltVal val="0"/>
                                          </p:val>
                                        </p:tav>
                                        <p:tav tm="100000">
                                          <p:val>
                                            <p:strVal val="#ppt_h"/>
                                          </p:val>
                                        </p:tav>
                                      </p:tavLst>
                                    </p:anim>
                                    <p:animEffect transition="in" filter="fade">
                                      <p:cBhvr>
                                        <p:cTn id="24" dur="5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anim calcmode="lin" valueType="num">
                                      <p:cBhvr>
                                        <p:cTn id="29" dur="500" fill="hold"/>
                                        <p:tgtEl>
                                          <p:spTgt spid="70"/>
                                        </p:tgtEl>
                                        <p:attrNameLst>
                                          <p:attrName>ppt_w</p:attrName>
                                        </p:attrNameLst>
                                      </p:cBhvr>
                                      <p:tavLst>
                                        <p:tav tm="0">
                                          <p:val>
                                            <p:fltVal val="0"/>
                                          </p:val>
                                        </p:tav>
                                        <p:tav tm="100000">
                                          <p:val>
                                            <p:strVal val="#ppt_w"/>
                                          </p:val>
                                        </p:tav>
                                      </p:tavLst>
                                    </p:anim>
                                    <p:anim calcmode="lin" valueType="num">
                                      <p:cBhvr>
                                        <p:cTn id="30" dur="500" fill="hold"/>
                                        <p:tgtEl>
                                          <p:spTgt spid="70"/>
                                        </p:tgtEl>
                                        <p:attrNameLst>
                                          <p:attrName>ppt_h</p:attrName>
                                        </p:attrNameLst>
                                      </p:cBhvr>
                                      <p:tavLst>
                                        <p:tav tm="0">
                                          <p:val>
                                            <p:fltVal val="0"/>
                                          </p:val>
                                        </p:tav>
                                        <p:tav tm="100000">
                                          <p:val>
                                            <p:strVal val="#ppt_h"/>
                                          </p:val>
                                        </p:tav>
                                      </p:tavLst>
                                    </p:anim>
                                    <p:animEffect transition="in" filter="fade">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87"/>
                                        </p:tgtEl>
                                        <p:attrNameLst>
                                          <p:attrName>style.visibility</p:attrName>
                                        </p:attrNameLst>
                                      </p:cBhvr>
                                      <p:to>
                                        <p:strVal val="visible"/>
                                      </p:to>
                                    </p:set>
                                    <p:anim calcmode="lin" valueType="num">
                                      <p:cBhvr>
                                        <p:cTn id="36" dur="500" fill="hold"/>
                                        <p:tgtEl>
                                          <p:spTgt spid="87"/>
                                        </p:tgtEl>
                                        <p:attrNameLst>
                                          <p:attrName>ppt_w</p:attrName>
                                        </p:attrNameLst>
                                      </p:cBhvr>
                                      <p:tavLst>
                                        <p:tav tm="0">
                                          <p:val>
                                            <p:fltVal val="0"/>
                                          </p:val>
                                        </p:tav>
                                        <p:tav tm="100000">
                                          <p:val>
                                            <p:strVal val="#ppt_w"/>
                                          </p:val>
                                        </p:tav>
                                      </p:tavLst>
                                    </p:anim>
                                    <p:anim calcmode="lin" valueType="num">
                                      <p:cBhvr>
                                        <p:cTn id="37" dur="500" fill="hold"/>
                                        <p:tgtEl>
                                          <p:spTgt spid="87"/>
                                        </p:tgtEl>
                                        <p:attrNameLst>
                                          <p:attrName>ppt_h</p:attrName>
                                        </p:attrNameLst>
                                      </p:cBhvr>
                                      <p:tavLst>
                                        <p:tav tm="0">
                                          <p:val>
                                            <p:fltVal val="0"/>
                                          </p:val>
                                        </p:tav>
                                        <p:tav tm="100000">
                                          <p:val>
                                            <p:strVal val="#ppt_h"/>
                                          </p:val>
                                        </p:tav>
                                      </p:tavLst>
                                    </p:anim>
                                    <p:animEffect transition="in" filter="fade">
                                      <p:cBhvr>
                                        <p:cTn id="3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a:ln>
            <a:noFill/>
          </a:ln>
          <a:effectLst>
            <a:outerShdw blurRad="57785" dist="33020" dir="3180000" algn="ctr">
              <a:srgbClr val="000000">
                <a:alpha val="30000"/>
              </a:srgbClr>
            </a:outerShdw>
          </a:effectLst>
        </p:spPr>
      </p:pic>
      <p:sp>
        <p:nvSpPr>
          <p:cNvPr id="50" name="TextBox 49"/>
          <p:cNvSpPr txBox="1"/>
          <p:nvPr/>
        </p:nvSpPr>
        <p:spPr>
          <a:xfrm>
            <a:off x="381001" y="285750"/>
            <a:ext cx="2819400" cy="338554"/>
          </a:xfrm>
          <a:prstGeom prst="rect">
            <a:avLst/>
          </a:prstGeom>
          <a:noFill/>
        </p:spPr>
        <p:txBody>
          <a:bodyPr wrap="square" rtlCol="0">
            <a:spAutoFit/>
          </a:bodyPr>
          <a:lstStyle/>
          <a:p>
            <a:pPr algn="just"/>
            <a:r>
              <a:rPr lang="en-IN" sz="1600" b="1" dirty="0" smtClean="0">
                <a:solidFill>
                  <a:srgbClr val="FFFF00"/>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Force exerted by A on B is</a:t>
            </a:r>
            <a:endParaRPr lang="en-IN" sz="1600" b="1" dirty="0">
              <a:solidFill>
                <a:srgbClr val="FFFF00"/>
              </a:solidFill>
            </a:endParaRPr>
          </a:p>
        </p:txBody>
      </p:sp>
      <p:sp>
        <p:nvSpPr>
          <p:cNvPr id="51" name="TextBox 50"/>
          <p:cNvSpPr txBox="1"/>
          <p:nvPr/>
        </p:nvSpPr>
        <p:spPr>
          <a:xfrm>
            <a:off x="381000" y="630230"/>
            <a:ext cx="544712" cy="338554"/>
          </a:xfrm>
          <a:prstGeom prst="rect">
            <a:avLst/>
          </a:prstGeom>
          <a:noFill/>
        </p:spPr>
        <p:txBody>
          <a:bodyPr wrap="square" rtlCol="0">
            <a:spAutoFit/>
          </a:bodyPr>
          <a:lstStyle/>
          <a:p>
            <a:pPr algn="just"/>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AB</a:t>
            </a:r>
            <a:endParaRPr lang="en-IN" sz="1600" b="1" baseline="-25000" dirty="0"/>
          </a:p>
        </p:txBody>
      </p:sp>
      <p:sp>
        <p:nvSpPr>
          <p:cNvPr id="52" name="TextBox 51"/>
          <p:cNvSpPr txBox="1"/>
          <p:nvPr/>
        </p:nvSpPr>
        <p:spPr>
          <a:xfrm>
            <a:off x="770792" y="630230"/>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53" name="TextBox 52"/>
          <p:cNvSpPr txBox="1"/>
          <p:nvPr/>
        </p:nvSpPr>
        <p:spPr>
          <a:xfrm>
            <a:off x="1058007" y="630230"/>
            <a:ext cx="3610952" cy="338554"/>
          </a:xfrm>
          <a:prstGeom prst="rect">
            <a:avLst/>
          </a:prstGeom>
          <a:noFill/>
        </p:spPr>
        <p:txBody>
          <a:bodyPr wrap="square" rtlCol="0">
            <a:spAutoFit/>
          </a:bodyPr>
          <a:lstStyle/>
          <a:p>
            <a:pPr algn="just"/>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Rate of change of momentum of A </a:t>
            </a:r>
            <a:endParaRPr lang="en-IN" sz="1600" b="1" baseline="-25000" dirty="0"/>
          </a:p>
        </p:txBody>
      </p:sp>
      <p:sp>
        <p:nvSpPr>
          <p:cNvPr id="55" name="TextBox 54"/>
          <p:cNvSpPr txBox="1"/>
          <p:nvPr/>
        </p:nvSpPr>
        <p:spPr>
          <a:xfrm>
            <a:off x="4506058" y="621437"/>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grpSp>
        <p:nvGrpSpPr>
          <p:cNvPr id="60" name="Group 59"/>
          <p:cNvGrpSpPr/>
          <p:nvPr/>
        </p:nvGrpSpPr>
        <p:grpSpPr>
          <a:xfrm>
            <a:off x="4791808" y="448568"/>
            <a:ext cx="1266603" cy="674080"/>
            <a:chOff x="4791808" y="2202470"/>
            <a:chExt cx="1266603" cy="674080"/>
          </a:xfrm>
        </p:grpSpPr>
        <p:sp>
          <p:nvSpPr>
            <p:cNvPr id="54" name="TextBox 53"/>
            <p:cNvSpPr txBox="1"/>
            <p:nvPr/>
          </p:nvSpPr>
          <p:spPr>
            <a:xfrm>
              <a:off x="4791808" y="2202470"/>
              <a:ext cx="1266603"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56" name="TextBox 55"/>
            <p:cNvSpPr txBox="1"/>
            <p:nvPr/>
          </p:nvSpPr>
          <p:spPr>
            <a:xfrm>
              <a:off x="5258342" y="2537996"/>
              <a:ext cx="333535"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a:t>
              </a:r>
              <a:endParaRPr lang="en-IN" sz="1600" b="1" dirty="0"/>
            </a:p>
          </p:txBody>
        </p:sp>
        <p:cxnSp>
          <p:nvCxnSpPr>
            <p:cNvPr id="58" name="Straight Connector 57"/>
            <p:cNvCxnSpPr/>
            <p:nvPr/>
          </p:nvCxnSpPr>
          <p:spPr>
            <a:xfrm>
              <a:off x="4862806" y="2537996"/>
              <a:ext cx="112460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381001" y="1049376"/>
            <a:ext cx="2819400" cy="338554"/>
          </a:xfrm>
          <a:prstGeom prst="rect">
            <a:avLst/>
          </a:prstGeom>
          <a:noFill/>
        </p:spPr>
        <p:txBody>
          <a:bodyPr wrap="square" rtlCol="0">
            <a:spAutoFit/>
          </a:bodyPr>
          <a:lstStyle/>
          <a:p>
            <a:pPr algn="just"/>
            <a:r>
              <a:rPr lang="en-IN" sz="1600" b="1" dirty="0" smtClean="0">
                <a:solidFill>
                  <a:srgbClr val="FFFF00"/>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Force exerted by B on A is</a:t>
            </a:r>
            <a:endParaRPr lang="en-IN" sz="1600" b="1" dirty="0">
              <a:solidFill>
                <a:srgbClr val="FFFF00"/>
              </a:solidFill>
            </a:endParaRPr>
          </a:p>
        </p:txBody>
      </p:sp>
      <p:sp>
        <p:nvSpPr>
          <p:cNvPr id="62" name="TextBox 61"/>
          <p:cNvSpPr txBox="1"/>
          <p:nvPr/>
        </p:nvSpPr>
        <p:spPr>
          <a:xfrm>
            <a:off x="381000" y="1393856"/>
            <a:ext cx="544712" cy="338554"/>
          </a:xfrm>
          <a:prstGeom prst="rect">
            <a:avLst/>
          </a:prstGeom>
          <a:noFill/>
        </p:spPr>
        <p:txBody>
          <a:bodyPr wrap="square" rtlCol="0">
            <a:spAutoFit/>
          </a:bodyPr>
          <a:lstStyle/>
          <a:p>
            <a:pPr algn="just"/>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a:t>
            </a:r>
            <a:endParaRPr lang="en-IN" sz="1600" b="1" baseline="-25000" dirty="0"/>
          </a:p>
        </p:txBody>
      </p:sp>
      <p:sp>
        <p:nvSpPr>
          <p:cNvPr id="63" name="TextBox 62"/>
          <p:cNvSpPr txBox="1"/>
          <p:nvPr/>
        </p:nvSpPr>
        <p:spPr>
          <a:xfrm>
            <a:off x="770792" y="1393856"/>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64" name="TextBox 63"/>
          <p:cNvSpPr txBox="1"/>
          <p:nvPr/>
        </p:nvSpPr>
        <p:spPr>
          <a:xfrm>
            <a:off x="943706" y="1393856"/>
            <a:ext cx="3581645" cy="338554"/>
          </a:xfrm>
          <a:prstGeom prst="rect">
            <a:avLst/>
          </a:prstGeom>
          <a:noFill/>
        </p:spPr>
        <p:txBody>
          <a:bodyPr wrap="square" rtlCol="0">
            <a:spAutoFit/>
          </a:bodyPr>
          <a:lstStyle/>
          <a:p>
            <a:pPr algn="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Rate of change of momentum of B </a:t>
            </a:r>
            <a:endParaRPr lang="en-IN" sz="1600" b="1" baseline="-25000" dirty="0"/>
          </a:p>
        </p:txBody>
      </p:sp>
      <p:sp>
        <p:nvSpPr>
          <p:cNvPr id="65" name="TextBox 64"/>
          <p:cNvSpPr txBox="1"/>
          <p:nvPr/>
        </p:nvSpPr>
        <p:spPr>
          <a:xfrm>
            <a:off x="4506058" y="1385063"/>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grpSp>
        <p:nvGrpSpPr>
          <p:cNvPr id="66" name="Group 65"/>
          <p:cNvGrpSpPr/>
          <p:nvPr/>
        </p:nvGrpSpPr>
        <p:grpSpPr>
          <a:xfrm>
            <a:off x="4791808" y="1212194"/>
            <a:ext cx="1266603" cy="674080"/>
            <a:chOff x="4791808" y="2202470"/>
            <a:chExt cx="1266603" cy="674080"/>
          </a:xfrm>
        </p:grpSpPr>
        <p:sp>
          <p:nvSpPr>
            <p:cNvPr id="67" name="TextBox 66"/>
            <p:cNvSpPr txBox="1"/>
            <p:nvPr/>
          </p:nvSpPr>
          <p:spPr>
            <a:xfrm>
              <a:off x="4791808" y="2202470"/>
              <a:ext cx="1266603" cy="338554"/>
            </a:xfrm>
            <a:prstGeom prst="rect">
              <a:avLst/>
            </a:prstGeom>
            <a:noFill/>
          </p:spPr>
          <p:txBody>
            <a:bodyPr wrap="square" rtlCol="0">
              <a:spAutoFit/>
            </a:bodyPr>
            <a:lstStyle/>
            <a:p>
              <a:pPr algn="ct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68" name="TextBox 67"/>
            <p:cNvSpPr txBox="1"/>
            <p:nvPr/>
          </p:nvSpPr>
          <p:spPr>
            <a:xfrm>
              <a:off x="5258342" y="2537996"/>
              <a:ext cx="333535"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a:t>
              </a:r>
              <a:endParaRPr lang="en-IN" sz="1600" b="1" dirty="0"/>
            </a:p>
          </p:txBody>
        </p:sp>
        <p:cxnSp>
          <p:nvCxnSpPr>
            <p:cNvPr id="69" name="Straight Connector 68"/>
            <p:cNvCxnSpPr/>
            <p:nvPr/>
          </p:nvCxnSpPr>
          <p:spPr>
            <a:xfrm>
              <a:off x="4862806" y="2537996"/>
              <a:ext cx="112460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0" name="TextBox 69"/>
          <p:cNvSpPr txBox="1"/>
          <p:nvPr/>
        </p:nvSpPr>
        <p:spPr>
          <a:xfrm>
            <a:off x="3367454" y="2086663"/>
            <a:ext cx="1154967" cy="338554"/>
          </a:xfrm>
          <a:prstGeom prst="rect">
            <a:avLst/>
          </a:prstGeom>
          <a:noFill/>
        </p:spPr>
        <p:txBody>
          <a:bodyPr wrap="square" rtlCol="0">
            <a:spAutoFit/>
          </a:bodyPr>
          <a:lstStyle/>
          <a:p>
            <a:pPr algn="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Action</a:t>
            </a:r>
            <a:endParaRPr lang="en-IN" sz="1600" b="1" baseline="-25000" dirty="0"/>
          </a:p>
        </p:txBody>
      </p:sp>
      <p:sp>
        <p:nvSpPr>
          <p:cNvPr id="71" name="TextBox 70"/>
          <p:cNvSpPr txBox="1"/>
          <p:nvPr/>
        </p:nvSpPr>
        <p:spPr>
          <a:xfrm>
            <a:off x="4506058" y="2086663"/>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76" name="TextBox 75"/>
          <p:cNvSpPr txBox="1"/>
          <p:nvPr/>
        </p:nvSpPr>
        <p:spPr>
          <a:xfrm>
            <a:off x="381000" y="1809750"/>
            <a:ext cx="4481806" cy="338554"/>
          </a:xfrm>
          <a:prstGeom prst="rect">
            <a:avLst/>
          </a:prstGeom>
          <a:noFill/>
        </p:spPr>
        <p:txBody>
          <a:bodyPr wrap="square" rtlCol="0">
            <a:spAutoFit/>
          </a:bodyPr>
          <a:lstStyle/>
          <a:p>
            <a:pPr algn="just"/>
            <a:r>
              <a:rPr lang="en-IN" sz="1600" b="1" dirty="0" smtClean="0">
                <a:solidFill>
                  <a:srgbClr val="FFFF00"/>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According to Newton’s third law of motion,</a:t>
            </a:r>
            <a:endParaRPr lang="en-IN" sz="1600" b="1" dirty="0">
              <a:solidFill>
                <a:srgbClr val="FFFF00"/>
              </a:solidFill>
            </a:endParaRPr>
          </a:p>
        </p:txBody>
      </p:sp>
      <p:sp>
        <p:nvSpPr>
          <p:cNvPr id="77" name="TextBox 76"/>
          <p:cNvSpPr txBox="1"/>
          <p:nvPr/>
        </p:nvSpPr>
        <p:spPr>
          <a:xfrm>
            <a:off x="4835770" y="2086663"/>
            <a:ext cx="1257299" cy="338554"/>
          </a:xfrm>
          <a:prstGeom prst="rect">
            <a:avLst/>
          </a:prstGeom>
          <a:noFill/>
        </p:spPr>
        <p:txBody>
          <a:bodyPr wrap="square" rtlCol="0">
            <a:spAutoFit/>
          </a:bodyPr>
          <a:lstStyle/>
          <a:p>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Reaction</a:t>
            </a:r>
            <a:endParaRPr lang="en-IN" sz="1600" b="1" baseline="-25000" dirty="0"/>
          </a:p>
        </p:txBody>
      </p:sp>
      <p:sp>
        <p:nvSpPr>
          <p:cNvPr id="78" name="TextBox 77"/>
          <p:cNvSpPr txBox="1"/>
          <p:nvPr/>
        </p:nvSpPr>
        <p:spPr>
          <a:xfrm>
            <a:off x="3370384" y="2385596"/>
            <a:ext cx="1154967" cy="338554"/>
          </a:xfrm>
          <a:prstGeom prst="rect">
            <a:avLst/>
          </a:prstGeom>
          <a:noFill/>
        </p:spPr>
        <p:txBody>
          <a:bodyPr wrap="square" rtlCol="0">
            <a:spAutoFit/>
          </a:bodyPr>
          <a:lstStyle/>
          <a:p>
            <a:pPr algn="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F</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AB</a:t>
            </a:r>
            <a:endParaRPr lang="en-IN" sz="1600" b="1" baseline="-25000" dirty="0"/>
          </a:p>
        </p:txBody>
      </p:sp>
      <p:sp>
        <p:nvSpPr>
          <p:cNvPr id="79" name="TextBox 78"/>
          <p:cNvSpPr txBox="1"/>
          <p:nvPr/>
        </p:nvSpPr>
        <p:spPr>
          <a:xfrm>
            <a:off x="4506058" y="2385596"/>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80" name="TextBox 79"/>
          <p:cNvSpPr txBox="1"/>
          <p:nvPr/>
        </p:nvSpPr>
        <p:spPr>
          <a:xfrm>
            <a:off x="4838701" y="2385596"/>
            <a:ext cx="823546" cy="338554"/>
          </a:xfrm>
          <a:prstGeom prst="rect">
            <a:avLst/>
          </a:prstGeom>
          <a:noFill/>
        </p:spPr>
        <p:txBody>
          <a:bodyPr wrap="square" rtlCol="0">
            <a:spAutoFit/>
          </a:bodyPr>
          <a:lstStyle/>
          <a:p>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F</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a:t>
            </a:r>
            <a:endParaRPr lang="en-IN" sz="1600" b="1" baseline="-25000" dirty="0"/>
          </a:p>
        </p:txBody>
      </p:sp>
      <p:grpSp>
        <p:nvGrpSpPr>
          <p:cNvPr id="81" name="Group 80"/>
          <p:cNvGrpSpPr/>
          <p:nvPr/>
        </p:nvGrpSpPr>
        <p:grpSpPr>
          <a:xfrm>
            <a:off x="3305397" y="2769737"/>
            <a:ext cx="1266603" cy="674080"/>
            <a:chOff x="4791808" y="2202470"/>
            <a:chExt cx="1266603" cy="674080"/>
          </a:xfrm>
        </p:grpSpPr>
        <p:sp>
          <p:nvSpPr>
            <p:cNvPr id="82" name="TextBox 81"/>
            <p:cNvSpPr txBox="1"/>
            <p:nvPr/>
          </p:nvSpPr>
          <p:spPr>
            <a:xfrm>
              <a:off x="4791808" y="2202470"/>
              <a:ext cx="1266603"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83" name="TextBox 82"/>
            <p:cNvSpPr txBox="1"/>
            <p:nvPr/>
          </p:nvSpPr>
          <p:spPr>
            <a:xfrm>
              <a:off x="5258342" y="2537996"/>
              <a:ext cx="333535"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a:t>
              </a:r>
              <a:endParaRPr lang="en-IN" sz="1600" b="1" dirty="0"/>
            </a:p>
          </p:txBody>
        </p:sp>
        <p:cxnSp>
          <p:nvCxnSpPr>
            <p:cNvPr id="84" name="Straight Connector 83"/>
            <p:cNvCxnSpPr/>
            <p:nvPr/>
          </p:nvCxnSpPr>
          <p:spPr>
            <a:xfrm>
              <a:off x="4862806" y="2537996"/>
              <a:ext cx="112460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5" name="TextBox 84"/>
          <p:cNvSpPr txBox="1"/>
          <p:nvPr/>
        </p:nvSpPr>
        <p:spPr>
          <a:xfrm>
            <a:off x="4506058" y="2918996"/>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86" name="TextBox 85"/>
          <p:cNvSpPr txBox="1"/>
          <p:nvPr/>
        </p:nvSpPr>
        <p:spPr>
          <a:xfrm>
            <a:off x="4844560" y="2901412"/>
            <a:ext cx="290148" cy="338554"/>
          </a:xfrm>
          <a:prstGeom prst="rect">
            <a:avLst/>
          </a:prstGeom>
          <a:noFill/>
        </p:spPr>
        <p:txBody>
          <a:bodyPr wrap="square" rtlCol="0">
            <a:spAutoFit/>
          </a:bodyPr>
          <a:lstStyle/>
          <a:p>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baseline="-25000" dirty="0"/>
          </a:p>
        </p:txBody>
      </p:sp>
      <p:grpSp>
        <p:nvGrpSpPr>
          <p:cNvPr id="87" name="Group 86"/>
          <p:cNvGrpSpPr/>
          <p:nvPr/>
        </p:nvGrpSpPr>
        <p:grpSpPr>
          <a:xfrm>
            <a:off x="5037993" y="2750847"/>
            <a:ext cx="1266603" cy="674080"/>
            <a:chOff x="4791808" y="2202470"/>
            <a:chExt cx="1266603" cy="674080"/>
          </a:xfrm>
        </p:grpSpPr>
        <p:sp>
          <p:nvSpPr>
            <p:cNvPr id="88" name="TextBox 87"/>
            <p:cNvSpPr txBox="1"/>
            <p:nvPr/>
          </p:nvSpPr>
          <p:spPr>
            <a:xfrm>
              <a:off x="4791808" y="2202470"/>
              <a:ext cx="1266603" cy="338554"/>
            </a:xfrm>
            <a:prstGeom prst="rect">
              <a:avLst/>
            </a:prstGeom>
            <a:noFill/>
          </p:spPr>
          <p:txBody>
            <a:bodyPr wrap="square" rtlCol="0">
              <a:spAutoFit/>
            </a:bodyPr>
            <a:lstStyle/>
            <a:p>
              <a:pPr algn="ct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89" name="TextBox 88"/>
            <p:cNvSpPr txBox="1"/>
            <p:nvPr/>
          </p:nvSpPr>
          <p:spPr>
            <a:xfrm>
              <a:off x="5258342" y="2537996"/>
              <a:ext cx="333535"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a:t>
              </a:r>
              <a:endParaRPr lang="en-IN" sz="1600" b="1" dirty="0"/>
            </a:p>
          </p:txBody>
        </p:sp>
        <p:cxnSp>
          <p:nvCxnSpPr>
            <p:cNvPr id="90" name="Straight Connector 89"/>
            <p:cNvCxnSpPr/>
            <p:nvPr/>
          </p:nvCxnSpPr>
          <p:spPr>
            <a:xfrm>
              <a:off x="4862806" y="2537996"/>
              <a:ext cx="112460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3048000" y="3332228"/>
            <a:ext cx="1477351" cy="338554"/>
          </a:xfrm>
          <a:prstGeom prst="rect">
            <a:avLst/>
          </a:prstGeom>
          <a:noFill/>
        </p:spPr>
        <p:txBody>
          <a:bodyPr wrap="square" rtlCol="0">
            <a:spAutoFit/>
          </a:bodyPr>
          <a:lstStyle/>
          <a:p>
            <a:pPr algn="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endParaRPr lang="en-IN" sz="1600" b="1" dirty="0"/>
          </a:p>
        </p:txBody>
      </p:sp>
      <p:sp>
        <p:nvSpPr>
          <p:cNvPr id="92" name="TextBox 91"/>
          <p:cNvSpPr txBox="1"/>
          <p:nvPr/>
        </p:nvSpPr>
        <p:spPr>
          <a:xfrm>
            <a:off x="4506058" y="3332228"/>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93" name="TextBox 92"/>
          <p:cNvSpPr txBox="1"/>
          <p:nvPr/>
        </p:nvSpPr>
        <p:spPr>
          <a:xfrm>
            <a:off x="4838700" y="3332228"/>
            <a:ext cx="1714500" cy="338554"/>
          </a:xfrm>
          <a:prstGeom prst="rect">
            <a:avLst/>
          </a:prstGeom>
          <a:noFill/>
        </p:spPr>
        <p:txBody>
          <a:bodyPr wrap="square" rtlCol="0">
            <a:spAutoFit/>
          </a:bodyPr>
          <a:lstStyle/>
          <a:p>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sz="1600" b="1" dirty="0"/>
          </a:p>
        </p:txBody>
      </p:sp>
      <p:sp>
        <p:nvSpPr>
          <p:cNvPr id="94" name="TextBox 93"/>
          <p:cNvSpPr txBox="1"/>
          <p:nvPr/>
        </p:nvSpPr>
        <p:spPr>
          <a:xfrm>
            <a:off x="3048000" y="3642884"/>
            <a:ext cx="1477351" cy="338554"/>
          </a:xfrm>
          <a:prstGeom prst="rect">
            <a:avLst/>
          </a:prstGeom>
          <a:noFill/>
        </p:spPr>
        <p:txBody>
          <a:bodyPr wrap="square" rtlCol="0">
            <a:spAutoFit/>
          </a:bodyPr>
          <a:lstStyle/>
          <a:p>
            <a:pPr algn="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sz="1600" b="1" dirty="0"/>
          </a:p>
        </p:txBody>
      </p:sp>
      <p:sp>
        <p:nvSpPr>
          <p:cNvPr id="95" name="TextBox 94"/>
          <p:cNvSpPr txBox="1"/>
          <p:nvPr/>
        </p:nvSpPr>
        <p:spPr>
          <a:xfrm>
            <a:off x="4506058" y="3642884"/>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96" name="TextBox 95"/>
          <p:cNvSpPr txBox="1"/>
          <p:nvPr/>
        </p:nvSpPr>
        <p:spPr>
          <a:xfrm>
            <a:off x="4838700" y="3642884"/>
            <a:ext cx="1714500" cy="338554"/>
          </a:xfrm>
          <a:prstGeom prst="rect">
            <a:avLst/>
          </a:prstGeom>
          <a:noFill/>
        </p:spPr>
        <p:txBody>
          <a:bodyPr wrap="square" rtlCol="0">
            <a:spAutoFit/>
          </a:bodyPr>
          <a:lstStyle/>
          <a:p>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a:t>
            </a:r>
            <a:r>
              <a:rPr lang="en-IN"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 </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r>
              <a:rPr lang="en-IN" sz="1600" b="1"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IN" sz="1600" b="1" baseline="-25000" dirty="0" err="1"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B</a:t>
            </a:r>
            <a:endParaRPr lang="en-IN" sz="1600" b="1" dirty="0"/>
          </a:p>
        </p:txBody>
      </p:sp>
      <p:sp>
        <p:nvSpPr>
          <p:cNvPr id="97" name="TextBox 96"/>
          <p:cNvSpPr txBox="1"/>
          <p:nvPr/>
        </p:nvSpPr>
        <p:spPr>
          <a:xfrm>
            <a:off x="1116622" y="3959420"/>
            <a:ext cx="3417521" cy="338554"/>
          </a:xfrm>
          <a:prstGeom prst="rect">
            <a:avLst/>
          </a:prstGeom>
          <a:noFill/>
        </p:spPr>
        <p:txBody>
          <a:bodyPr wrap="square" rtlCol="0">
            <a:spAutoFit/>
          </a:bodyPr>
          <a:lstStyle/>
          <a:p>
            <a:pPr algn="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Total momentum before collision</a:t>
            </a:r>
            <a:endParaRPr lang="en-IN" sz="1600" b="1" dirty="0"/>
          </a:p>
        </p:txBody>
      </p:sp>
      <p:sp>
        <p:nvSpPr>
          <p:cNvPr id="98" name="TextBox 97"/>
          <p:cNvSpPr txBox="1"/>
          <p:nvPr/>
        </p:nvSpPr>
        <p:spPr>
          <a:xfrm>
            <a:off x="4514850" y="3959420"/>
            <a:ext cx="345831" cy="338554"/>
          </a:xfrm>
          <a:prstGeom prst="rect">
            <a:avLst/>
          </a:prstGeom>
          <a:noFill/>
        </p:spPr>
        <p:txBody>
          <a:bodyPr wrap="square" rtlCol="0">
            <a:spAutoFit/>
          </a:bodyPr>
          <a:lstStyle/>
          <a:p>
            <a:pPr algn="ctr"/>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IN" sz="1600" b="1" dirty="0"/>
          </a:p>
        </p:txBody>
      </p:sp>
      <p:sp>
        <p:nvSpPr>
          <p:cNvPr id="99" name="TextBox 98"/>
          <p:cNvSpPr txBox="1"/>
          <p:nvPr/>
        </p:nvSpPr>
        <p:spPr>
          <a:xfrm>
            <a:off x="4847491" y="3959420"/>
            <a:ext cx="3522785" cy="338554"/>
          </a:xfrm>
          <a:prstGeom prst="rect">
            <a:avLst/>
          </a:prstGeom>
          <a:noFill/>
        </p:spPr>
        <p:txBody>
          <a:bodyPr wrap="square" rtlCol="0">
            <a:spAutoFit/>
          </a:bodyPr>
          <a:lstStyle/>
          <a:p>
            <a:r>
              <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Total momentum </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after collision</a:t>
            </a:r>
            <a:endPar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100" name="TextBox 99"/>
          <p:cNvSpPr txBox="1"/>
          <p:nvPr/>
        </p:nvSpPr>
        <p:spPr>
          <a:xfrm>
            <a:off x="381000" y="4290596"/>
            <a:ext cx="7696200" cy="584775"/>
          </a:xfrm>
          <a:prstGeom prst="rect">
            <a:avLst/>
          </a:prstGeom>
          <a:noFill/>
        </p:spPr>
        <p:txBody>
          <a:bodyPr wrap="square" rtlCol="0">
            <a:spAutoFit/>
          </a:bodyPr>
          <a:lstStyle/>
          <a:p>
            <a:pPr algn="just"/>
            <a:r>
              <a:rPr lang="en-IN"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Thus total momentum of the two bodies is conserved provided no external force acts on them. This proves the law of conservation of momentum.</a:t>
            </a:r>
            <a:endParaRPr lang="en-IN" sz="1600" b="1" dirty="0">
              <a:solidFill>
                <a:schemeClr val="bg1"/>
              </a:solidFill>
            </a:endParaRPr>
          </a:p>
        </p:txBody>
      </p:sp>
    </p:spTree>
    <p:extLst>
      <p:ext uri="{BB962C8B-B14F-4D97-AF65-F5344CB8AC3E}">
        <p14:creationId xmlns:p14="http://schemas.microsoft.com/office/powerpoint/2010/main" val="422864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fade">
                                      <p:cBhvr>
                                        <p:cTn id="67" dur="500"/>
                                        <p:tgtEl>
                                          <p:spTgt spid="7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fade">
                                      <p:cBhvr>
                                        <p:cTn id="72" dur="500"/>
                                        <p:tgtEl>
                                          <p:spTgt spid="7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fade">
                                      <p:cBhvr>
                                        <p:cTn id="87" dur="500"/>
                                        <p:tgtEl>
                                          <p:spTgt spid="7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fade">
                                      <p:cBhvr>
                                        <p:cTn id="92" dur="500"/>
                                        <p:tgtEl>
                                          <p:spTgt spid="7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80"/>
                                        </p:tgtEl>
                                        <p:attrNameLst>
                                          <p:attrName>style.visibility</p:attrName>
                                        </p:attrNameLst>
                                      </p:cBhvr>
                                      <p:to>
                                        <p:strVal val="visible"/>
                                      </p:to>
                                    </p:set>
                                    <p:animEffect transition="in" filter="fade">
                                      <p:cBhvr>
                                        <p:cTn id="97" dur="500"/>
                                        <p:tgtEl>
                                          <p:spTgt spid="8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fade">
                                      <p:cBhvr>
                                        <p:cTn id="102" dur="500"/>
                                        <p:tgtEl>
                                          <p:spTgt spid="8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fade">
                                      <p:cBhvr>
                                        <p:cTn id="107" dur="500"/>
                                        <p:tgtEl>
                                          <p:spTgt spid="8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86"/>
                                        </p:tgtEl>
                                        <p:attrNameLst>
                                          <p:attrName>style.visibility</p:attrName>
                                        </p:attrNameLst>
                                      </p:cBhvr>
                                      <p:to>
                                        <p:strVal val="visible"/>
                                      </p:to>
                                    </p:set>
                                    <p:animEffect transition="in" filter="fade">
                                      <p:cBhvr>
                                        <p:cTn id="112" dur="500"/>
                                        <p:tgtEl>
                                          <p:spTgt spid="8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fade">
                                      <p:cBhvr>
                                        <p:cTn id="117" dur="500"/>
                                        <p:tgtEl>
                                          <p:spTgt spid="87"/>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91"/>
                                        </p:tgtEl>
                                        <p:attrNameLst>
                                          <p:attrName>style.visibility</p:attrName>
                                        </p:attrNameLst>
                                      </p:cBhvr>
                                      <p:to>
                                        <p:strVal val="visible"/>
                                      </p:to>
                                    </p:set>
                                    <p:animEffect transition="in" filter="fade">
                                      <p:cBhvr>
                                        <p:cTn id="122" dur="500"/>
                                        <p:tgtEl>
                                          <p:spTgt spid="91"/>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92"/>
                                        </p:tgtEl>
                                        <p:attrNameLst>
                                          <p:attrName>style.visibility</p:attrName>
                                        </p:attrNameLst>
                                      </p:cBhvr>
                                      <p:to>
                                        <p:strVal val="visible"/>
                                      </p:to>
                                    </p:set>
                                    <p:animEffect transition="in" filter="fade">
                                      <p:cBhvr>
                                        <p:cTn id="127" dur="500"/>
                                        <p:tgtEl>
                                          <p:spTgt spid="9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3"/>
                                        </p:tgtEl>
                                        <p:attrNameLst>
                                          <p:attrName>style.visibility</p:attrName>
                                        </p:attrNameLst>
                                      </p:cBhvr>
                                      <p:to>
                                        <p:strVal val="visible"/>
                                      </p:to>
                                    </p:set>
                                    <p:animEffect transition="in" filter="fade">
                                      <p:cBhvr>
                                        <p:cTn id="132" dur="500"/>
                                        <p:tgtEl>
                                          <p:spTgt spid="93"/>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94"/>
                                        </p:tgtEl>
                                        <p:attrNameLst>
                                          <p:attrName>style.visibility</p:attrName>
                                        </p:attrNameLst>
                                      </p:cBhvr>
                                      <p:to>
                                        <p:strVal val="visible"/>
                                      </p:to>
                                    </p:set>
                                    <p:animEffect transition="in" filter="fade">
                                      <p:cBhvr>
                                        <p:cTn id="137" dur="500"/>
                                        <p:tgtEl>
                                          <p:spTgt spid="9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500"/>
                                        <p:tgtEl>
                                          <p:spTgt spid="9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96"/>
                                        </p:tgtEl>
                                        <p:attrNameLst>
                                          <p:attrName>style.visibility</p:attrName>
                                        </p:attrNameLst>
                                      </p:cBhvr>
                                      <p:to>
                                        <p:strVal val="visible"/>
                                      </p:to>
                                    </p:set>
                                    <p:animEffect transition="in" filter="fade">
                                      <p:cBhvr>
                                        <p:cTn id="147" dur="500"/>
                                        <p:tgtEl>
                                          <p:spTgt spid="96"/>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500"/>
                                        <p:tgtEl>
                                          <p:spTgt spid="9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8"/>
                                        </p:tgtEl>
                                        <p:attrNameLst>
                                          <p:attrName>style.visibility</p:attrName>
                                        </p:attrNameLst>
                                      </p:cBhvr>
                                      <p:to>
                                        <p:strVal val="visible"/>
                                      </p:to>
                                    </p:set>
                                    <p:animEffect transition="in" filter="fade">
                                      <p:cBhvr>
                                        <p:cTn id="157" dur="500"/>
                                        <p:tgtEl>
                                          <p:spTgt spid="98"/>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99"/>
                                        </p:tgtEl>
                                        <p:attrNameLst>
                                          <p:attrName>style.visibility</p:attrName>
                                        </p:attrNameLst>
                                      </p:cBhvr>
                                      <p:to>
                                        <p:strVal val="visible"/>
                                      </p:to>
                                    </p:set>
                                    <p:animEffect transition="in" filter="fade">
                                      <p:cBhvr>
                                        <p:cTn id="162" dur="500"/>
                                        <p:tgtEl>
                                          <p:spTgt spid="9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100"/>
                                        </p:tgtEl>
                                        <p:attrNameLst>
                                          <p:attrName>style.visibility</p:attrName>
                                        </p:attrNameLst>
                                      </p:cBhvr>
                                      <p:to>
                                        <p:strVal val="visible"/>
                                      </p:to>
                                    </p:set>
                                    <p:animEffect transition="in" filter="fade">
                                      <p:cBhvr>
                                        <p:cTn id="16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5" grpId="0"/>
      <p:bldP spid="61" grpId="0"/>
      <p:bldP spid="62" grpId="0"/>
      <p:bldP spid="63" grpId="0"/>
      <p:bldP spid="64" grpId="0"/>
      <p:bldP spid="65" grpId="0"/>
      <p:bldP spid="70" grpId="0"/>
      <p:bldP spid="71" grpId="0"/>
      <p:bldP spid="76" grpId="0"/>
      <p:bldP spid="77" grpId="0"/>
      <p:bldP spid="78" grpId="0"/>
      <p:bldP spid="79" grpId="0"/>
      <p:bldP spid="80" grpId="0"/>
      <p:bldP spid="85" grpId="0"/>
      <p:bldP spid="86" grpId="0"/>
      <p:bldP spid="91" grpId="0"/>
      <p:bldP spid="92" grpId="0"/>
      <p:bldP spid="93" grpId="0"/>
      <p:bldP spid="94" grpId="0"/>
      <p:bldP spid="95" grpId="0"/>
      <p:bldP spid="96" grpId="0"/>
      <p:bldP spid="97" grpId="0"/>
      <p:bldP spid="98" grpId="0"/>
      <p:bldP spid="99" grpId="0"/>
      <p:bldP spid="10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609600" y="2190750"/>
            <a:ext cx="690562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defTabSz="685460"/>
            <a:r>
              <a:rPr lang="en-US" sz="3600" dirty="0" smtClean="0">
                <a:solidFill>
                  <a:srgbClr val="034EA2"/>
                </a:solidFill>
                <a:latin typeface="Bookman Old Style" pitchFamily="18" charset="0"/>
              </a:rPr>
              <a:t>LAWS OF MOTION</a:t>
            </a:r>
            <a:endParaRPr lang="en-US" sz="3600" dirty="0">
              <a:solidFill>
                <a:srgbClr val="034EA2"/>
              </a:solidFill>
              <a:latin typeface="Bookman Old Style" pitchFamily="18" charset="0"/>
            </a:endParaRPr>
          </a:p>
        </p:txBody>
      </p:sp>
      <p:sp>
        <p:nvSpPr>
          <p:cNvPr id="6" name="Title 7"/>
          <p:cNvSpPr txBox="1">
            <a:spLocks/>
          </p:cNvSpPr>
          <p:nvPr/>
        </p:nvSpPr>
        <p:spPr bwMode="auto">
          <a:xfrm>
            <a:off x="571982" y="2952750"/>
            <a:ext cx="4879694"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713" indent="-342713" defTabSz="685460">
              <a:buFont typeface="Arial" pitchFamily="34" charset="0"/>
              <a:buChar char="•"/>
            </a:pPr>
            <a:r>
              <a:rPr lang="en-US" altLang="en-US" sz="2000" dirty="0" smtClean="0">
                <a:solidFill>
                  <a:srgbClr val="FF6600"/>
                </a:solidFill>
                <a:latin typeface="Bookman Old Style" pitchFamily="18" charset="0"/>
              </a:rPr>
              <a:t>Conservation of momentum while firing a gun</a:t>
            </a:r>
          </a:p>
        </p:txBody>
      </p:sp>
    </p:spTree>
    <p:extLst>
      <p:ext uri="{BB962C8B-B14F-4D97-AF65-F5344CB8AC3E}">
        <p14:creationId xmlns:p14="http://schemas.microsoft.com/office/powerpoint/2010/main" val="39317947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VIII) Physics\New work\03 -Force and Pressure\Raw\WDF_1200598.png"/>
          <p:cNvPicPr>
            <a:picLocks noChangeAspect="1" noChangeArrowheads="1"/>
          </p:cNvPicPr>
          <p:nvPr/>
        </p:nvPicPr>
        <p:blipFill>
          <a:blip r:embed="rId3" cstate="email">
            <a:extLst>
              <a:ext uri="{BEBA8EAE-BF5A-486C-A8C5-ECC9F3942E4B}">
                <a14:imgProps xmlns:a14="http://schemas.microsoft.com/office/drawing/2010/main">
                  <a14:imgLayer r:embed="rId4">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35454" y="616877"/>
            <a:ext cx="5673092" cy="49643"/>
          </a:xfrm>
          <a:prstGeom prst="rect">
            <a:avLst/>
          </a:prstGeom>
          <a:gradFill flip="none" rotWithShape="1">
            <a:gsLst>
              <a:gs pos="0">
                <a:srgbClr val="FFFF00">
                  <a:alpha val="0"/>
                </a:srgbClr>
              </a:gs>
              <a:gs pos="50000">
                <a:srgbClr val="FFFF00"/>
              </a:gs>
              <a:gs pos="100000">
                <a:srgbClr val="FFFF00">
                  <a:alpha val="0"/>
                </a:srgb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4" name="Rectangle 3"/>
          <p:cNvSpPr/>
          <p:nvPr/>
        </p:nvSpPr>
        <p:spPr>
          <a:xfrm>
            <a:off x="1216900" y="280032"/>
            <a:ext cx="6710201" cy="369332"/>
          </a:xfrm>
          <a:prstGeom prst="rect">
            <a:avLst/>
          </a:prstGeom>
          <a:noFill/>
        </p:spPr>
        <p:txBody>
          <a:bodyPr wrap="square" rtlCol="0">
            <a:spAutoFit/>
          </a:bodyPr>
          <a:lstStyle/>
          <a:p>
            <a:pPr algn="ctr"/>
            <a:r>
              <a:rPr lang="en-US" b="1" dirty="0" smtClean="0">
                <a:solidFill>
                  <a:schemeClr val="bg1"/>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CONSERVATION OF MOMENTUM WHEN FIRING A GUN </a:t>
            </a:r>
            <a:endParaRPr lang="en-US" b="1" dirty="0">
              <a:solidFill>
                <a:schemeClr val="bg1"/>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pic>
        <p:nvPicPr>
          <p:cNvPr id="4098" name="Picture 2" descr="D:\d drive\MJ WORK\Pooja mam (physics)\State board\STB 9th 17-18\ericlemerdy-Raging-bull-gun.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990600" y="1322387"/>
            <a:ext cx="4364037" cy="22399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gun bullet png"/>
          <p:cNvPicPr>
            <a:picLocks noChangeAspect="1" noChangeArrowheads="1"/>
          </p:cNvPicPr>
          <p:nvPr/>
        </p:nvPicPr>
        <p:blipFill rotWithShape="1">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bwMode="auto">
          <a:xfrm>
            <a:off x="685800" y="1322387"/>
            <a:ext cx="344395" cy="75767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3464303" y="2544253"/>
            <a:ext cx="1201133" cy="404104"/>
          </a:xfrm>
          <a:prstGeom prst="roundRect">
            <a:avLst/>
          </a:prstGeom>
          <a:solidFill>
            <a:srgbClr val="FFFF00">
              <a:alpha val="6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8" name="Rectangle 7"/>
          <p:cNvSpPr/>
          <p:nvPr/>
        </p:nvSpPr>
        <p:spPr>
          <a:xfrm>
            <a:off x="3566100" y="2577028"/>
            <a:ext cx="997539" cy="338554"/>
          </a:xfrm>
          <a:prstGeom prst="rect">
            <a:avLst/>
          </a:prstGeom>
          <a:noFill/>
        </p:spPr>
        <p:txBody>
          <a:bodyPr wrap="square" rtlCol="0">
            <a:spAutoFit/>
          </a:bodyPr>
          <a:lstStyle/>
          <a:p>
            <a:pPr algn="ctr"/>
            <a:r>
              <a:rPr lang="en-US" sz="1600" b="1" dirty="0" smtClean="0">
                <a:effectLst>
                  <a:outerShdw blurRad="50800" dist="38100" dir="5400000" algn="t" rotWithShape="0">
                    <a:prstClr val="black">
                      <a:alpha val="40000"/>
                    </a:prstClr>
                  </a:outerShdw>
                </a:effectLst>
                <a:latin typeface="Book Antiqua" pitchFamily="18" charset="0"/>
                <a:cs typeface="Aharoni" pitchFamily="2" charset="-79"/>
              </a:rPr>
              <a:t>Mass</a:t>
            </a:r>
            <a:endParaRPr lang="en-US" sz="1600" b="1" dirty="0">
              <a:effectLst>
                <a:outerShdw blurRad="50800" dist="38100" dir="5400000" algn="t" rotWithShape="0">
                  <a:prstClr val="black">
                    <a:alpha val="40000"/>
                  </a:prstClr>
                </a:outerShdw>
              </a:effectLst>
              <a:latin typeface="Book Antiqua" pitchFamily="18" charset="0"/>
              <a:cs typeface="Aharoni" pitchFamily="2" charset="-79"/>
            </a:endParaRPr>
          </a:p>
        </p:txBody>
      </p:sp>
      <p:sp>
        <p:nvSpPr>
          <p:cNvPr id="9" name="Rectangle 8"/>
          <p:cNvSpPr/>
          <p:nvPr/>
        </p:nvSpPr>
        <p:spPr>
          <a:xfrm>
            <a:off x="5493560" y="2569490"/>
            <a:ext cx="629752" cy="584775"/>
          </a:xfrm>
          <a:prstGeom prst="rect">
            <a:avLst/>
          </a:prstGeom>
          <a:noFill/>
        </p:spPr>
        <p:txBody>
          <a:bodyPr wrap="square" rtlCol="0">
            <a:spAutoFit/>
          </a:bodyPr>
          <a:lstStyle/>
          <a:p>
            <a:pPr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10" name="Rectangle 9"/>
          <p:cNvSpPr/>
          <p:nvPr/>
        </p:nvSpPr>
        <p:spPr>
          <a:xfrm>
            <a:off x="6857786" y="2569490"/>
            <a:ext cx="629752" cy="584775"/>
          </a:xfrm>
          <a:prstGeom prst="rect">
            <a:avLst/>
          </a:prstGeom>
          <a:noFill/>
        </p:spPr>
        <p:txBody>
          <a:bodyPr wrap="square" rtlCol="0">
            <a:spAutoFit/>
          </a:bodyPr>
          <a:lstStyle/>
          <a:p>
            <a:pPr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(m</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2</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11" name="Rounded Rectangle 10"/>
          <p:cNvSpPr/>
          <p:nvPr/>
        </p:nvSpPr>
        <p:spPr>
          <a:xfrm>
            <a:off x="3309519" y="3042152"/>
            <a:ext cx="1600790" cy="404104"/>
          </a:xfrm>
          <a:prstGeom prst="roundRect">
            <a:avLst/>
          </a:prstGeom>
          <a:solidFill>
            <a:srgbClr val="FFFF00">
              <a:alpha val="6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12" name="Rectangle 11"/>
          <p:cNvSpPr/>
          <p:nvPr/>
        </p:nvSpPr>
        <p:spPr>
          <a:xfrm>
            <a:off x="3334181" y="3074927"/>
            <a:ext cx="1572725" cy="338554"/>
          </a:xfrm>
          <a:prstGeom prst="rect">
            <a:avLst/>
          </a:prstGeom>
          <a:noFill/>
        </p:spPr>
        <p:txBody>
          <a:bodyPr wrap="square" rtlCol="0">
            <a:spAutoFit/>
          </a:bodyPr>
          <a:lstStyle/>
          <a:p>
            <a:pPr algn="ctr"/>
            <a:r>
              <a:rPr lang="en-US" sz="1600" b="1" dirty="0">
                <a:effectLst>
                  <a:outerShdw blurRad="50800" dist="38100" dir="5400000" algn="t" rotWithShape="0">
                    <a:prstClr val="black">
                      <a:alpha val="40000"/>
                    </a:prstClr>
                  </a:outerShdw>
                </a:effectLst>
                <a:latin typeface="Book Antiqua" pitchFamily="18" charset="0"/>
                <a:cs typeface="Aharoni" pitchFamily="2" charset="-79"/>
              </a:rPr>
              <a:t>Initial velocity</a:t>
            </a:r>
          </a:p>
        </p:txBody>
      </p:sp>
      <p:sp>
        <p:nvSpPr>
          <p:cNvPr id="13" name="Rounded Rectangular Callout 12"/>
          <p:cNvSpPr/>
          <p:nvPr/>
        </p:nvSpPr>
        <p:spPr>
          <a:xfrm>
            <a:off x="4325891" y="3012212"/>
            <a:ext cx="1101545" cy="619863"/>
          </a:xfrm>
          <a:prstGeom prst="wedgeRoundRectCallout">
            <a:avLst>
              <a:gd name="adj1" fmla="val 62074"/>
              <a:gd name="adj2" fmla="val -80700"/>
              <a:gd name="adj3" fmla="val 16667"/>
            </a:avLst>
          </a:prstGeom>
          <a:solidFill>
            <a:srgbClr val="CC3399">
              <a:alpha val="6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Book Antiqua" pitchFamily="18" charset="0"/>
              </a:rPr>
              <a:t>Mass of Bullet</a:t>
            </a:r>
          </a:p>
        </p:txBody>
      </p:sp>
      <p:sp>
        <p:nvSpPr>
          <p:cNvPr id="14" name="Rounded Rectangular Callout 13"/>
          <p:cNvSpPr/>
          <p:nvPr/>
        </p:nvSpPr>
        <p:spPr>
          <a:xfrm>
            <a:off x="5773691" y="3012212"/>
            <a:ext cx="1101545" cy="619863"/>
          </a:xfrm>
          <a:prstGeom prst="wedgeRoundRectCallout">
            <a:avLst>
              <a:gd name="adj1" fmla="val 53575"/>
              <a:gd name="adj2" fmla="val -82104"/>
              <a:gd name="adj3" fmla="val 16667"/>
            </a:avLst>
          </a:prstGeom>
          <a:solidFill>
            <a:srgbClr val="CC3399">
              <a:alpha val="6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Book Antiqua" pitchFamily="18" charset="0"/>
              </a:rPr>
              <a:t>Mass of Gun</a:t>
            </a:r>
          </a:p>
        </p:txBody>
      </p:sp>
      <p:sp>
        <p:nvSpPr>
          <p:cNvPr id="15" name="Rounded Rectangular Callout 14"/>
          <p:cNvSpPr/>
          <p:nvPr/>
        </p:nvSpPr>
        <p:spPr>
          <a:xfrm>
            <a:off x="6383426" y="3643875"/>
            <a:ext cx="2150974" cy="838200"/>
          </a:xfrm>
          <a:prstGeom prst="wedgeRoundRectCallout">
            <a:avLst>
              <a:gd name="adj1" fmla="val -67381"/>
              <a:gd name="adj2" fmla="val -83459"/>
              <a:gd name="adj3" fmla="val 16667"/>
            </a:avLst>
          </a:prstGeom>
          <a:solidFill>
            <a:srgbClr val="CC3399">
              <a:alpha val="6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Book Antiqua" pitchFamily="18" charset="0"/>
              </a:rPr>
              <a:t>Initial velocity of Bullet</a:t>
            </a:r>
          </a:p>
          <a:p>
            <a:pPr algn="ctr"/>
            <a:r>
              <a:rPr lang="en-US" sz="1600" b="1" dirty="0">
                <a:solidFill>
                  <a:schemeClr val="bg1"/>
                </a:solidFill>
                <a:latin typeface="Book Antiqua" pitchFamily="18" charset="0"/>
              </a:rPr>
              <a:t>(Before firing)</a:t>
            </a:r>
          </a:p>
        </p:txBody>
      </p:sp>
      <p:sp>
        <p:nvSpPr>
          <p:cNvPr id="16" name="Rectangle 15"/>
          <p:cNvSpPr/>
          <p:nvPr/>
        </p:nvSpPr>
        <p:spPr>
          <a:xfrm>
            <a:off x="5522185" y="3116593"/>
            <a:ext cx="572502" cy="338554"/>
          </a:xfrm>
          <a:prstGeom prst="rect">
            <a:avLst/>
          </a:prstGeom>
          <a:noFill/>
        </p:spPr>
        <p:txBody>
          <a:bodyPr wrap="square" rtlCol="0">
            <a:spAutoFit/>
          </a:bodyPr>
          <a:lstStyle/>
          <a:p>
            <a:pPr algn="ctr"/>
            <a:r>
              <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US" sz="1600" b="1" baseline="-25000"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a:t>
            </a:r>
            <a:r>
              <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p>
        </p:txBody>
      </p:sp>
      <p:sp>
        <p:nvSpPr>
          <p:cNvPr id="17" name="Rounded Rectangular Callout 16"/>
          <p:cNvSpPr/>
          <p:nvPr/>
        </p:nvSpPr>
        <p:spPr>
          <a:xfrm>
            <a:off x="4190747" y="3676650"/>
            <a:ext cx="2150974" cy="838200"/>
          </a:xfrm>
          <a:prstGeom prst="wedgeRoundRectCallout">
            <a:avLst>
              <a:gd name="adj1" fmla="val 78707"/>
              <a:gd name="adj2" fmla="val -90277"/>
              <a:gd name="adj3" fmla="val 16667"/>
            </a:avLst>
          </a:prstGeom>
          <a:solidFill>
            <a:srgbClr val="CC3399">
              <a:alpha val="6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Book Antiqua" pitchFamily="18" charset="0"/>
              </a:rPr>
              <a:t>Initial velocity of </a:t>
            </a:r>
            <a:r>
              <a:rPr lang="en-US" sz="1600" b="1" dirty="0" smtClean="0">
                <a:solidFill>
                  <a:schemeClr val="bg1"/>
                </a:solidFill>
                <a:latin typeface="Book Antiqua" pitchFamily="18" charset="0"/>
              </a:rPr>
              <a:t>Gun</a:t>
            </a:r>
            <a:endParaRPr lang="en-US" sz="1600" b="1" dirty="0">
              <a:solidFill>
                <a:schemeClr val="bg1"/>
              </a:solidFill>
              <a:latin typeface="Book Antiqua" pitchFamily="18" charset="0"/>
            </a:endParaRPr>
          </a:p>
          <a:p>
            <a:pPr algn="ctr"/>
            <a:r>
              <a:rPr lang="en-US" sz="1600" b="1" dirty="0">
                <a:solidFill>
                  <a:schemeClr val="bg1"/>
                </a:solidFill>
                <a:latin typeface="Book Antiqua" pitchFamily="18" charset="0"/>
              </a:rPr>
              <a:t>(Before firing)</a:t>
            </a:r>
          </a:p>
        </p:txBody>
      </p:sp>
      <p:sp>
        <p:nvSpPr>
          <p:cNvPr id="18" name="Rectangle 17"/>
          <p:cNvSpPr/>
          <p:nvPr/>
        </p:nvSpPr>
        <p:spPr>
          <a:xfrm>
            <a:off x="6870729" y="3124492"/>
            <a:ext cx="572502" cy="338554"/>
          </a:xfrm>
          <a:prstGeom prst="rect">
            <a:avLst/>
          </a:prstGeom>
          <a:noFill/>
        </p:spPr>
        <p:txBody>
          <a:bodyPr wrap="square" rtlCol="0">
            <a:spAutoFit/>
          </a:bodyPr>
          <a:lstStyle/>
          <a:p>
            <a:pPr algn="ctr"/>
            <a:r>
              <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u</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2</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19" name="Rounded Rectangle 18"/>
          <p:cNvSpPr/>
          <p:nvPr/>
        </p:nvSpPr>
        <p:spPr>
          <a:xfrm>
            <a:off x="3309519" y="3539246"/>
            <a:ext cx="1600790" cy="404104"/>
          </a:xfrm>
          <a:prstGeom prst="roundRect">
            <a:avLst/>
          </a:prstGeom>
          <a:solidFill>
            <a:srgbClr val="FFFF00">
              <a:alpha val="6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20" name="Rectangle 19"/>
          <p:cNvSpPr/>
          <p:nvPr/>
        </p:nvSpPr>
        <p:spPr>
          <a:xfrm>
            <a:off x="3340531" y="3572021"/>
            <a:ext cx="1572725" cy="338554"/>
          </a:xfrm>
          <a:prstGeom prst="rect">
            <a:avLst/>
          </a:prstGeom>
          <a:noFill/>
        </p:spPr>
        <p:txBody>
          <a:bodyPr wrap="square" rtlCol="0">
            <a:spAutoFit/>
          </a:bodyPr>
          <a:lstStyle/>
          <a:p>
            <a:pPr algn="ctr"/>
            <a:r>
              <a:rPr lang="en-US" sz="1600" b="1" dirty="0" smtClean="0">
                <a:effectLst>
                  <a:outerShdw blurRad="50800" dist="38100" dir="5400000" algn="t" rotWithShape="0">
                    <a:prstClr val="black">
                      <a:alpha val="40000"/>
                    </a:prstClr>
                  </a:outerShdw>
                </a:effectLst>
                <a:latin typeface="Book Antiqua" pitchFamily="18" charset="0"/>
                <a:cs typeface="Aharoni" pitchFamily="2" charset="-79"/>
              </a:rPr>
              <a:t>Final </a:t>
            </a:r>
            <a:r>
              <a:rPr lang="en-US" sz="1600" b="1" dirty="0">
                <a:effectLst>
                  <a:outerShdw blurRad="50800" dist="38100" dir="5400000" algn="t" rotWithShape="0">
                    <a:prstClr val="black">
                      <a:alpha val="40000"/>
                    </a:prstClr>
                  </a:outerShdw>
                </a:effectLst>
                <a:latin typeface="Book Antiqua" pitchFamily="18" charset="0"/>
                <a:cs typeface="Aharoni" pitchFamily="2" charset="-79"/>
              </a:rPr>
              <a:t>velocity</a:t>
            </a:r>
          </a:p>
        </p:txBody>
      </p:sp>
      <p:sp>
        <p:nvSpPr>
          <p:cNvPr id="21" name="Rectangle 20"/>
          <p:cNvSpPr/>
          <p:nvPr/>
        </p:nvSpPr>
        <p:spPr>
          <a:xfrm>
            <a:off x="5504811" y="3568468"/>
            <a:ext cx="572502" cy="338554"/>
          </a:xfrm>
          <a:prstGeom prst="rect">
            <a:avLst/>
          </a:prstGeom>
          <a:noFill/>
        </p:spPr>
        <p:txBody>
          <a:bodyPr wrap="square" rtlCol="0">
            <a:spAutoFit/>
          </a:bodyPr>
          <a:lstStyle/>
          <a:p>
            <a:pPr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1</a:t>
            </a:r>
            <a:r>
              <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p>
        </p:txBody>
      </p:sp>
      <p:sp>
        <p:nvSpPr>
          <p:cNvPr id="22" name="Rectangle 21"/>
          <p:cNvSpPr/>
          <p:nvPr/>
        </p:nvSpPr>
        <p:spPr>
          <a:xfrm>
            <a:off x="6853355" y="3576367"/>
            <a:ext cx="572502" cy="338554"/>
          </a:xfrm>
          <a:prstGeom prst="rect">
            <a:avLst/>
          </a:prstGeom>
          <a:noFill/>
        </p:spPr>
        <p:txBody>
          <a:bodyPr wrap="square" rtlCol="0">
            <a:spAutoFit/>
          </a:bodyPr>
          <a:lstStyle/>
          <a:p>
            <a:pPr algn="ct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(v</a:t>
            </a:r>
            <a:r>
              <a:rPr lang="en-US" sz="1600" b="1" baseline="-25000"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2</a:t>
            </a:r>
            <a:r>
              <a:rPr lang="en-US" sz="1600" b="1" dirty="0" smtClean="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a:t>
            </a:r>
            <a:endParaRPr lang="en-US" sz="1600" b="1" dirty="0">
              <a:solidFill>
                <a:schemeClr val="bg1"/>
              </a:solidFill>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endParaRPr>
          </a:p>
        </p:txBody>
      </p:sp>
      <p:sp>
        <p:nvSpPr>
          <p:cNvPr id="23" name="Rounded Rectangular Callout 22"/>
          <p:cNvSpPr/>
          <p:nvPr/>
        </p:nvSpPr>
        <p:spPr>
          <a:xfrm>
            <a:off x="6334145" y="3648075"/>
            <a:ext cx="1777665" cy="838200"/>
          </a:xfrm>
          <a:prstGeom prst="wedgeRoundRectCallout">
            <a:avLst>
              <a:gd name="adj1" fmla="val -68603"/>
              <a:gd name="adj2" fmla="val -38654"/>
              <a:gd name="adj3" fmla="val 16667"/>
            </a:avLst>
          </a:prstGeom>
          <a:solidFill>
            <a:srgbClr val="CC3399">
              <a:alpha val="6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Book Antiqua" pitchFamily="18" charset="0"/>
              </a:rPr>
              <a:t>Final velocity of  Bullet</a:t>
            </a:r>
          </a:p>
          <a:p>
            <a:pPr algn="ctr"/>
            <a:r>
              <a:rPr lang="en-US" sz="1600" b="1" dirty="0">
                <a:solidFill>
                  <a:schemeClr val="bg1"/>
                </a:solidFill>
                <a:latin typeface="Book Antiqua" pitchFamily="18" charset="0"/>
              </a:rPr>
              <a:t>(</a:t>
            </a:r>
            <a:r>
              <a:rPr lang="en-US" sz="1600" b="1">
                <a:solidFill>
                  <a:schemeClr val="bg1"/>
                </a:solidFill>
                <a:latin typeface="Book Antiqua" pitchFamily="18" charset="0"/>
              </a:rPr>
              <a:t>After </a:t>
            </a:r>
            <a:r>
              <a:rPr lang="en-US" sz="1600" b="1" smtClean="0">
                <a:solidFill>
                  <a:schemeClr val="bg1"/>
                </a:solidFill>
                <a:latin typeface="Book Antiqua" pitchFamily="18" charset="0"/>
              </a:rPr>
              <a:t>firing)</a:t>
            </a:r>
            <a:endParaRPr lang="en-US" sz="1600" b="1" dirty="0">
              <a:solidFill>
                <a:schemeClr val="bg1"/>
              </a:solidFill>
              <a:latin typeface="Book Antiqua" pitchFamily="18" charset="0"/>
            </a:endParaRPr>
          </a:p>
        </p:txBody>
      </p:sp>
      <p:sp>
        <p:nvSpPr>
          <p:cNvPr id="24" name="Rounded Rectangular Callout 23"/>
          <p:cNvSpPr/>
          <p:nvPr/>
        </p:nvSpPr>
        <p:spPr>
          <a:xfrm>
            <a:off x="5059765" y="4095750"/>
            <a:ext cx="1777665" cy="838200"/>
          </a:xfrm>
          <a:prstGeom prst="wedgeRoundRectCallout">
            <a:avLst>
              <a:gd name="adj1" fmla="val 56468"/>
              <a:gd name="adj2" fmla="val -87788"/>
              <a:gd name="adj3" fmla="val 16667"/>
            </a:avLst>
          </a:prstGeom>
          <a:solidFill>
            <a:srgbClr val="CC3399">
              <a:alpha val="67000"/>
            </a:srgbClr>
          </a:solidFill>
          <a:ln w="12700">
            <a:solidFill>
              <a:schemeClr val="tx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latin typeface="Book Antiqua" pitchFamily="18" charset="0"/>
              </a:rPr>
              <a:t>Final </a:t>
            </a:r>
            <a:r>
              <a:rPr lang="en-US" sz="1600" b="1" dirty="0">
                <a:solidFill>
                  <a:schemeClr val="bg1"/>
                </a:solidFill>
                <a:latin typeface="Book Antiqua" pitchFamily="18" charset="0"/>
              </a:rPr>
              <a:t>velocity of </a:t>
            </a:r>
            <a:r>
              <a:rPr lang="en-US" sz="1600" b="1" dirty="0" smtClean="0">
                <a:solidFill>
                  <a:schemeClr val="bg1"/>
                </a:solidFill>
                <a:latin typeface="Book Antiqua" pitchFamily="18" charset="0"/>
              </a:rPr>
              <a:t>Gun</a:t>
            </a:r>
            <a:endParaRPr lang="en-US" sz="1600" b="1" dirty="0">
              <a:solidFill>
                <a:schemeClr val="bg1"/>
              </a:solidFill>
              <a:latin typeface="Book Antiqua" pitchFamily="18" charset="0"/>
            </a:endParaRPr>
          </a:p>
          <a:p>
            <a:pPr algn="ctr"/>
            <a:r>
              <a:rPr lang="en-US" sz="1600" b="1" dirty="0">
                <a:solidFill>
                  <a:schemeClr val="bg1"/>
                </a:solidFill>
                <a:latin typeface="Book Antiqua" pitchFamily="18" charset="0"/>
              </a:rPr>
              <a:t>(After firing)</a:t>
            </a:r>
          </a:p>
        </p:txBody>
      </p:sp>
    </p:spTree>
    <p:extLst>
      <p:ext uri="{BB962C8B-B14F-4D97-AF65-F5344CB8AC3E}">
        <p14:creationId xmlns:p14="http://schemas.microsoft.com/office/powerpoint/2010/main" val="4204953576"/>
      </p:ext>
    </p:extLst>
  </p:cSld>
  <p:clrMapOvr>
    <a:masterClrMapping/>
  </p:clrMapOv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2" fill="hold" grpId="0" nodeType="withEffect" p14:presetBounceEnd="54000">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14:bounceEnd="54000">
                                          <p:cBhvr additive="base">
                                            <p:cTn id="9" dur="500" fill="hold"/>
                                            <p:tgtEl>
                                              <p:spTgt spid="3"/>
                                            </p:tgtEl>
                                            <p:attrNameLst>
                                              <p:attrName>ppt_x</p:attrName>
                                            </p:attrNameLst>
                                          </p:cBhvr>
                                          <p:tavLst>
                                            <p:tav tm="0">
                                              <p:val>
                                                <p:strVal val="1+#ppt_w/2"/>
                                              </p:val>
                                            </p:tav>
                                            <p:tav tm="100000">
                                              <p:val>
                                                <p:strVal val="#ppt_x"/>
                                              </p:val>
                                            </p:tav>
                                          </p:tavLst>
                                        </p:anim>
                                        <p:anim calcmode="lin" valueType="num" p14:bounceEnd="54000">
                                          <p:cBhvr additive="base">
                                            <p:cTn id="10" dur="500" fill="hold"/>
                                            <p:tgtEl>
                                              <p:spTgt spid="3"/>
                                            </p:tgtEl>
                                            <p:attrNameLst>
                                              <p:attrName>ppt_y</p:attrName>
                                            </p:attrNameLst>
                                          </p:cBhvr>
                                          <p:tavLst>
                                            <p:tav tm="0">
                                              <p:val>
                                                <p:strVal val="#ppt_y"/>
                                              </p:val>
                                            </p:tav>
                                            <p:tav tm="100000">
                                              <p:val>
                                                <p:strVal val="#ppt_y"/>
                                              </p:val>
                                            </p:tav>
                                          </p:tavLst>
                                        </p:anim>
                                      </p:childTnLst>
                                    </p:cTn>
                                  </p:par>
                                  <p:par>
                                    <p:cTn id="11"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12" dur="500" fill="hold"/>
                                            <p:tgtEl>
                                              <p:spTgt spid="4"/>
                                            </p:tgtEl>
                                            <p:attrNameLst>
                                              <p:attrName>ppt_x</p:attrName>
                                              <p:attrName>ppt_y</p:attrName>
                                            </p:attrNameLst>
                                          </p:cBhvr>
                                          <p:rCtr x="26250" y="0"/>
                                        </p:animMotion>
                                      </p:childTnLst>
                                    </p:cTn>
                                  </p:par>
                                  <p:par>
                                    <p:cTn id="13" presetID="6" presetClass="emph" presetSubtype="0" repeatCount="3000" autoRev="1" fill="hold" grpId="0" nodeType="withEffect">
                                      <p:stCondLst>
                                        <p:cond delay="0"/>
                                      </p:stCondLst>
                                      <p:childTnLst>
                                        <p:animScale>
                                          <p:cBhvr>
                                            <p:cTn id="14" dur="500" fill="hold"/>
                                            <p:tgtEl>
                                              <p:spTgt spid="4"/>
                                            </p:tgtEl>
                                          </p:cBhvr>
                                          <p:by x="110000" y="110000"/>
                                        </p:animScale>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1000"/>
                                            <p:tgtEl>
                                              <p:spTgt spid="4098"/>
                                            </p:tgtEl>
                                          </p:cBhvr>
                                        </p:animEffect>
                                        <p:anim calcmode="lin" valueType="num">
                                          <p:cBhvr>
                                            <p:cTn id="20" dur="1000" fill="hold"/>
                                            <p:tgtEl>
                                              <p:spTgt spid="4098"/>
                                            </p:tgtEl>
                                            <p:attrNameLst>
                                              <p:attrName>ppt_x</p:attrName>
                                            </p:attrNameLst>
                                          </p:cBhvr>
                                          <p:tavLst>
                                            <p:tav tm="0">
                                              <p:val>
                                                <p:strVal val="#ppt_x"/>
                                              </p:val>
                                            </p:tav>
                                            <p:tav tm="100000">
                                              <p:val>
                                                <p:strVal val="#ppt_x"/>
                                              </p:val>
                                            </p:tav>
                                          </p:tavLst>
                                        </p:anim>
                                        <p:anim calcmode="lin" valueType="num">
                                          <p:cBhvr>
                                            <p:cTn id="21" dur="1000" fill="hold"/>
                                            <p:tgtEl>
                                              <p:spTgt spid="4098"/>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2" presetClass="entr" presetSubtype="2" fill="hold" grpId="0" nodeType="withEffect" p14:presetBounceEnd="54000">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14:bounceEnd="54000">
                                          <p:cBhvr additive="base">
                                            <p:cTn id="33" dur="500" fill="hold"/>
                                            <p:tgtEl>
                                              <p:spTgt spid="7"/>
                                            </p:tgtEl>
                                            <p:attrNameLst>
                                              <p:attrName>ppt_x</p:attrName>
                                            </p:attrNameLst>
                                          </p:cBhvr>
                                          <p:tavLst>
                                            <p:tav tm="0">
                                              <p:val>
                                                <p:strVal val="1+#ppt_w/2"/>
                                              </p:val>
                                            </p:tav>
                                            <p:tav tm="100000">
                                              <p:val>
                                                <p:strVal val="#ppt_x"/>
                                              </p:val>
                                            </p:tav>
                                          </p:tavLst>
                                        </p:anim>
                                        <p:anim calcmode="lin" valueType="num" p14:bounceEnd="54000">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36" dur="500" fill="hold"/>
                                            <p:tgtEl>
                                              <p:spTgt spid="8"/>
                                            </p:tgtEl>
                                            <p:attrNameLst>
                                              <p:attrName>ppt_x</p:attrName>
                                              <p:attrName>ppt_y</p:attrName>
                                            </p:attrNameLst>
                                          </p:cBhvr>
                                          <p:rCtr x="26250" y="0"/>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par>
                              <p:cTn id="54" fill="hold">
                                <p:stCondLst>
                                  <p:cond delay="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2" presetClass="entr" presetSubtype="2" fill="hold" grpId="0" nodeType="withEffect" p14:presetBounceEnd="54000">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14:bounceEnd="54000">
                                          <p:cBhvr additive="base">
                                            <p:cTn id="69" dur="500" fill="hold"/>
                                            <p:tgtEl>
                                              <p:spTgt spid="11"/>
                                            </p:tgtEl>
                                            <p:attrNameLst>
                                              <p:attrName>ppt_x</p:attrName>
                                            </p:attrNameLst>
                                          </p:cBhvr>
                                          <p:tavLst>
                                            <p:tav tm="0">
                                              <p:val>
                                                <p:strVal val="1+#ppt_w/2"/>
                                              </p:val>
                                            </p:tav>
                                            <p:tav tm="100000">
                                              <p:val>
                                                <p:strVal val="#ppt_x"/>
                                              </p:val>
                                            </p:tav>
                                          </p:tavLst>
                                        </p:anim>
                                        <p:anim calcmode="lin" valueType="num" p14:bounceEnd="54000">
                                          <p:cBhvr additive="base">
                                            <p:cTn id="70" dur="500" fill="hold"/>
                                            <p:tgtEl>
                                              <p:spTgt spid="11"/>
                                            </p:tgtEl>
                                            <p:attrNameLst>
                                              <p:attrName>ppt_y</p:attrName>
                                            </p:attrNameLst>
                                          </p:cBhvr>
                                          <p:tavLst>
                                            <p:tav tm="0">
                                              <p:val>
                                                <p:strVal val="#ppt_y"/>
                                              </p:val>
                                            </p:tav>
                                            <p:tav tm="100000">
                                              <p:val>
                                                <p:strVal val="#ppt_y"/>
                                              </p:val>
                                            </p:tav>
                                          </p:tavLst>
                                        </p:anim>
                                      </p:childTnLst>
                                    </p:cTn>
                                  </p:par>
                                  <p:par>
                                    <p:cTn id="71"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72" dur="500" fill="hold"/>
                                            <p:tgtEl>
                                              <p:spTgt spid="12"/>
                                            </p:tgtEl>
                                            <p:attrNameLst>
                                              <p:attrName>ppt_x</p:attrName>
                                              <p:attrName>ppt_y</p:attrName>
                                            </p:attrNameLst>
                                          </p:cBhvr>
                                          <p:rCtr x="26250" y="0"/>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par>
                              <p:cTn id="77" fill="hold">
                                <p:stCondLst>
                                  <p:cond delay="0"/>
                                </p:stCondLst>
                                <p:childTnLst>
                                  <p:par>
                                    <p:cTn id="78" presetID="10" presetClass="entr" presetSubtype="0" fill="hold" grpId="0"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15"/>
                                            </p:tgtEl>
                                          </p:cBhvr>
                                        </p:animEffect>
                                        <p:set>
                                          <p:cBhvr>
                                            <p:cTn id="85" dur="1" fill="hold">
                                              <p:stCondLst>
                                                <p:cond delay="499"/>
                                              </p:stCondLst>
                                            </p:cTn>
                                            <p:tgtEl>
                                              <p:spTgt spid="15"/>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17"/>
                                            </p:tgtEl>
                                          </p:cBhvr>
                                        </p:animEffect>
                                        <p:set>
                                          <p:cBhvr>
                                            <p:cTn id="98" dur="1" fill="hold">
                                              <p:stCondLst>
                                                <p:cond delay="499"/>
                                              </p:stCondLst>
                                            </p:cTn>
                                            <p:tgtEl>
                                              <p:spTgt spid="17"/>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2" presetClass="entr" presetSubtype="2" fill="hold" grpId="0" nodeType="withEffect" p14:presetBounceEnd="54000">
                                      <p:stCondLst>
                                        <p:cond delay="0"/>
                                      </p:stCondLst>
                                      <p:childTnLst>
                                        <p:set>
                                          <p:cBhvr>
                                            <p:cTn id="104" dur="1" fill="hold">
                                              <p:stCondLst>
                                                <p:cond delay="0"/>
                                              </p:stCondLst>
                                            </p:cTn>
                                            <p:tgtEl>
                                              <p:spTgt spid="19"/>
                                            </p:tgtEl>
                                            <p:attrNameLst>
                                              <p:attrName>style.visibility</p:attrName>
                                            </p:attrNameLst>
                                          </p:cBhvr>
                                          <p:to>
                                            <p:strVal val="visible"/>
                                          </p:to>
                                        </p:set>
                                        <p:anim calcmode="lin" valueType="num" p14:bounceEnd="54000">
                                          <p:cBhvr additive="base">
                                            <p:cTn id="105" dur="500" fill="hold"/>
                                            <p:tgtEl>
                                              <p:spTgt spid="19"/>
                                            </p:tgtEl>
                                            <p:attrNameLst>
                                              <p:attrName>ppt_x</p:attrName>
                                            </p:attrNameLst>
                                          </p:cBhvr>
                                          <p:tavLst>
                                            <p:tav tm="0">
                                              <p:val>
                                                <p:strVal val="1+#ppt_w/2"/>
                                              </p:val>
                                            </p:tav>
                                            <p:tav tm="100000">
                                              <p:val>
                                                <p:strVal val="#ppt_x"/>
                                              </p:val>
                                            </p:tav>
                                          </p:tavLst>
                                        </p:anim>
                                        <p:anim calcmode="lin" valueType="num" p14:bounceEnd="54000">
                                          <p:cBhvr additive="base">
                                            <p:cTn id="106" dur="500" fill="hold"/>
                                            <p:tgtEl>
                                              <p:spTgt spid="19"/>
                                            </p:tgtEl>
                                            <p:attrNameLst>
                                              <p:attrName>ppt_y</p:attrName>
                                            </p:attrNameLst>
                                          </p:cBhvr>
                                          <p:tavLst>
                                            <p:tav tm="0">
                                              <p:val>
                                                <p:strVal val="#ppt_y"/>
                                              </p:val>
                                            </p:tav>
                                            <p:tav tm="100000">
                                              <p:val>
                                                <p:strVal val="#ppt_y"/>
                                              </p:val>
                                            </p:tav>
                                          </p:tavLst>
                                        </p:anim>
                                      </p:childTnLst>
                                    </p:cTn>
                                  </p:par>
                                  <p:par>
                                    <p:cTn id="107" presetID="63" presetClass="path" presetSubtype="0" accel="10000" fill="hold" grpId="0" nodeType="withEffect" p14:presetBounceEnd="66000">
                                      <p:stCondLst>
                                        <p:cond delay="0"/>
                                      </p:stCondLst>
                                      <p:childTnLst>
                                        <p:animMotion origin="layout" path="M -0.525 -2.96296E-6 L 0 -2.96296E-6 " pathEditMode="relative" rAng="0" ptsTypes="AA" p14:bounceEnd="66000">
                                          <p:cBhvr>
                                            <p:cTn id="108" dur="500" fill="hold"/>
                                            <p:tgtEl>
                                              <p:spTgt spid="20"/>
                                            </p:tgtEl>
                                            <p:attrNameLst>
                                              <p:attrName>ppt_x</p:attrName>
                                              <p:attrName>ppt_y</p:attrName>
                                            </p:attrNameLst>
                                          </p:cBhvr>
                                          <p:rCtr x="26250" y="0"/>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1"/>
                                            </p:tgtEl>
                                            <p:attrNameLst>
                                              <p:attrName>style.visibility</p:attrName>
                                            </p:attrNameLst>
                                          </p:cBhvr>
                                          <p:to>
                                            <p:strVal val="visible"/>
                                          </p:to>
                                        </p:set>
                                      </p:childTnLst>
                                    </p:cTn>
                                  </p:par>
                                </p:childTnLst>
                              </p:cTn>
                            </p:par>
                            <p:par>
                              <p:cTn id="113" fill="hold">
                                <p:stCondLst>
                                  <p:cond delay="0"/>
                                </p:stCondLst>
                                <p:childTnLst>
                                  <p:par>
                                    <p:cTn id="114" presetID="10" presetClass="entr" presetSubtype="0" fill="hold" grpId="0" nodeType="after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500"/>
                                            <p:tgtEl>
                                              <p:spTgt spid="23"/>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23"/>
                                            </p:tgtEl>
                                          </p:cBhvr>
                                        </p:animEffect>
                                        <p:set>
                                          <p:cBhvr>
                                            <p:cTn id="121" dur="1" fill="hold">
                                              <p:stCondLst>
                                                <p:cond delay="499"/>
                                              </p:stCondLst>
                                            </p:cTn>
                                            <p:tgtEl>
                                              <p:spTgt spid="23"/>
                                            </p:tgtEl>
                                            <p:attrNameLst>
                                              <p:attrName>style.visibility</p:attrName>
                                            </p:attrNameLst>
                                          </p:cBhvr>
                                          <p:to>
                                            <p:strVal val="hidden"/>
                                          </p:to>
                                        </p:set>
                                      </p:childTnLst>
                                    </p:cTn>
                                  </p:par>
                                </p:childTnLst>
                              </p:cTn>
                            </p:par>
                            <p:par>
                              <p:cTn id="122" fill="hold">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500"/>
                                            <p:tgtEl>
                                              <p:spTgt spid="24"/>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2"/>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1" nodeType="clickEffect">
                                      <p:stCondLst>
                                        <p:cond delay="0"/>
                                      </p:stCondLst>
                                      <p:childTnLst>
                                        <p:animEffect transition="out" filter="fade">
                                          <p:cBhvr>
                                            <p:cTn id="133" dur="500"/>
                                            <p:tgtEl>
                                              <p:spTgt spid="24"/>
                                            </p:tgtEl>
                                          </p:cBhvr>
                                        </p:animEffect>
                                        <p:set>
                                          <p:cBhvr>
                                            <p:cTn id="134"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 grpId="1"/>
          <p:bldP spid="4" grpId="2"/>
          <p:bldP spid="7" grpId="0" animBg="1"/>
          <p:bldP spid="8" grpId="0"/>
          <p:bldP spid="8" grpId="1"/>
          <p:bldP spid="9" grpId="0"/>
          <p:bldP spid="10" grpId="0"/>
          <p:bldP spid="11" grpId="0" animBg="1"/>
          <p:bldP spid="12" grpId="0"/>
          <p:bldP spid="12" grpId="1"/>
          <p:bldP spid="13" grpId="0" animBg="1"/>
          <p:bldP spid="13" grpId="1" animBg="1"/>
          <p:bldP spid="14" grpId="0" animBg="1"/>
          <p:bldP spid="14" grpId="1" animBg="1"/>
          <p:bldP spid="15" grpId="0" animBg="1"/>
          <p:bldP spid="15" grpId="1" animBg="1"/>
          <p:bldP spid="16" grpId="0"/>
          <p:bldP spid="17" grpId="0" animBg="1"/>
          <p:bldP spid="17" grpId="1" animBg="1"/>
          <p:bldP spid="18" grpId="0"/>
          <p:bldP spid="19" grpId="0" animBg="1"/>
          <p:bldP spid="20" grpId="0"/>
          <p:bldP spid="20" grpId="1"/>
          <p:bldP spid="21" grpId="0"/>
          <p:bldP spid="22" grpId="0"/>
          <p:bldP spid="23" grpId="0" animBg="1"/>
          <p:bldP spid="23" grpId="1" animBg="1"/>
          <p:bldP spid="24" grpId="0" animBg="1"/>
          <p:bldP spid="24"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additive="base">
                                            <p:cTn id="9" dur="500" fill="hold"/>
                                            <p:tgtEl>
                                              <p:spTgt spid="3"/>
                                            </p:tgtEl>
                                            <p:attrNameLst>
                                              <p:attrName>ppt_x</p:attrName>
                                            </p:attrNameLst>
                                          </p:cBhvr>
                                          <p:tavLst>
                                            <p:tav tm="0">
                                              <p:val>
                                                <p:strVal val="1+#ppt_w/2"/>
                                              </p:val>
                                            </p:tav>
                                            <p:tav tm="100000">
                                              <p:val>
                                                <p:strVal val="#ppt_x"/>
                                              </p:val>
                                            </p:tav>
                                          </p:tavLst>
                                        </p:anim>
                                        <p:anim calcmode="lin" valueType="num">
                                          <p:cBhvr additive="base">
                                            <p:cTn id="10" dur="500" fill="hold"/>
                                            <p:tgtEl>
                                              <p:spTgt spid="3"/>
                                            </p:tgtEl>
                                            <p:attrNameLst>
                                              <p:attrName>ppt_y</p:attrName>
                                            </p:attrNameLst>
                                          </p:cBhvr>
                                          <p:tavLst>
                                            <p:tav tm="0">
                                              <p:val>
                                                <p:strVal val="#ppt_y"/>
                                              </p:val>
                                            </p:tav>
                                            <p:tav tm="100000">
                                              <p:val>
                                                <p:strVal val="#ppt_y"/>
                                              </p:val>
                                            </p:tav>
                                          </p:tavLst>
                                        </p:anim>
                                      </p:childTnLst>
                                    </p:cTn>
                                  </p:par>
                                  <p:par>
                                    <p:cTn id="11" presetID="63" presetClass="path" presetSubtype="0" accel="10000" fill="hold" grpId="1" nodeType="withEffect">
                                      <p:stCondLst>
                                        <p:cond delay="0"/>
                                      </p:stCondLst>
                                      <p:childTnLst>
                                        <p:animMotion origin="layout" path="M -0.525 -2.96296E-6 L 0 -2.96296E-6 " pathEditMode="relative" rAng="0" ptsTypes="AA">
                                          <p:cBhvr>
                                            <p:cTn id="12" dur="500" fill="hold"/>
                                            <p:tgtEl>
                                              <p:spTgt spid="4"/>
                                            </p:tgtEl>
                                            <p:attrNameLst>
                                              <p:attrName>ppt_x</p:attrName>
                                              <p:attrName>ppt_y</p:attrName>
                                            </p:attrNameLst>
                                          </p:cBhvr>
                                          <p:rCtr x="26250" y="0"/>
                                        </p:animMotion>
                                      </p:childTnLst>
                                    </p:cTn>
                                  </p:par>
                                  <p:par>
                                    <p:cTn id="13" presetID="6" presetClass="emph" presetSubtype="0" repeatCount="3000" autoRev="1" fill="hold" grpId="0" nodeType="withEffect">
                                      <p:stCondLst>
                                        <p:cond delay="0"/>
                                      </p:stCondLst>
                                      <p:childTnLst>
                                        <p:animScale>
                                          <p:cBhvr>
                                            <p:cTn id="14" dur="500" fill="hold"/>
                                            <p:tgtEl>
                                              <p:spTgt spid="4"/>
                                            </p:tgtEl>
                                          </p:cBhvr>
                                          <p:by x="110000" y="110000"/>
                                        </p:animScale>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1000"/>
                                            <p:tgtEl>
                                              <p:spTgt spid="4098"/>
                                            </p:tgtEl>
                                          </p:cBhvr>
                                        </p:animEffect>
                                        <p:anim calcmode="lin" valueType="num">
                                          <p:cBhvr>
                                            <p:cTn id="20" dur="1000" fill="hold"/>
                                            <p:tgtEl>
                                              <p:spTgt spid="4098"/>
                                            </p:tgtEl>
                                            <p:attrNameLst>
                                              <p:attrName>ppt_x</p:attrName>
                                            </p:attrNameLst>
                                          </p:cBhvr>
                                          <p:tavLst>
                                            <p:tav tm="0">
                                              <p:val>
                                                <p:strVal val="#ppt_x"/>
                                              </p:val>
                                            </p:tav>
                                            <p:tav tm="100000">
                                              <p:val>
                                                <p:strVal val="#ppt_x"/>
                                              </p:val>
                                            </p:tav>
                                          </p:tavLst>
                                        </p:anim>
                                        <p:anim calcmode="lin" valueType="num">
                                          <p:cBhvr>
                                            <p:cTn id="21" dur="1000" fill="hold"/>
                                            <p:tgtEl>
                                              <p:spTgt spid="4098"/>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2" presetClass="entr" presetSubtype="2"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63" presetClass="path" presetSubtype="0" accel="10000" fill="hold" grpId="0" nodeType="withEffect">
                                      <p:stCondLst>
                                        <p:cond delay="0"/>
                                      </p:stCondLst>
                                      <p:childTnLst>
                                        <p:animMotion origin="layout" path="M -0.525 -2.96296E-6 L 0 -2.96296E-6 " pathEditMode="relative" rAng="0" ptsTypes="AA">
                                          <p:cBhvr>
                                            <p:cTn id="36" dur="500" fill="hold"/>
                                            <p:tgtEl>
                                              <p:spTgt spid="8"/>
                                            </p:tgtEl>
                                            <p:attrNameLst>
                                              <p:attrName>ppt_x</p:attrName>
                                              <p:attrName>ppt_y</p:attrName>
                                            </p:attrNameLst>
                                          </p:cBhvr>
                                          <p:rCtr x="26250" y="0"/>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par>
                              <p:cTn id="54" fill="hold">
                                <p:stCondLst>
                                  <p:cond delay="0"/>
                                </p:stCondLst>
                                <p:childTnLst>
                                  <p:par>
                                    <p:cTn id="55" presetID="10" presetClass="entr" presetSubtype="0"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2" presetClass="entr" presetSubtype="2"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additive="base">
                                            <p:cTn id="69" dur="500" fill="hold"/>
                                            <p:tgtEl>
                                              <p:spTgt spid="11"/>
                                            </p:tgtEl>
                                            <p:attrNameLst>
                                              <p:attrName>ppt_x</p:attrName>
                                            </p:attrNameLst>
                                          </p:cBhvr>
                                          <p:tavLst>
                                            <p:tav tm="0">
                                              <p:val>
                                                <p:strVal val="1+#ppt_w/2"/>
                                              </p:val>
                                            </p:tav>
                                            <p:tav tm="100000">
                                              <p:val>
                                                <p:strVal val="#ppt_x"/>
                                              </p:val>
                                            </p:tav>
                                          </p:tavLst>
                                        </p:anim>
                                        <p:anim calcmode="lin" valueType="num">
                                          <p:cBhvr additive="base">
                                            <p:cTn id="70" dur="500" fill="hold"/>
                                            <p:tgtEl>
                                              <p:spTgt spid="11"/>
                                            </p:tgtEl>
                                            <p:attrNameLst>
                                              <p:attrName>ppt_y</p:attrName>
                                            </p:attrNameLst>
                                          </p:cBhvr>
                                          <p:tavLst>
                                            <p:tav tm="0">
                                              <p:val>
                                                <p:strVal val="#ppt_y"/>
                                              </p:val>
                                            </p:tav>
                                            <p:tav tm="100000">
                                              <p:val>
                                                <p:strVal val="#ppt_y"/>
                                              </p:val>
                                            </p:tav>
                                          </p:tavLst>
                                        </p:anim>
                                      </p:childTnLst>
                                    </p:cTn>
                                  </p:par>
                                  <p:par>
                                    <p:cTn id="71" presetID="63" presetClass="path" presetSubtype="0" accel="10000" fill="hold" grpId="0" nodeType="withEffect">
                                      <p:stCondLst>
                                        <p:cond delay="0"/>
                                      </p:stCondLst>
                                      <p:childTnLst>
                                        <p:animMotion origin="layout" path="M -0.525 -2.96296E-6 L 0 -2.96296E-6 " pathEditMode="relative" rAng="0" ptsTypes="AA">
                                          <p:cBhvr>
                                            <p:cTn id="72" dur="500" fill="hold"/>
                                            <p:tgtEl>
                                              <p:spTgt spid="12"/>
                                            </p:tgtEl>
                                            <p:attrNameLst>
                                              <p:attrName>ppt_x</p:attrName>
                                              <p:attrName>ppt_y</p:attrName>
                                            </p:attrNameLst>
                                          </p:cBhvr>
                                          <p:rCtr x="26250" y="0"/>
                                        </p:animMotion>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par>
                              <p:cTn id="77" fill="hold">
                                <p:stCondLst>
                                  <p:cond delay="0"/>
                                </p:stCondLst>
                                <p:childTnLst>
                                  <p:par>
                                    <p:cTn id="78" presetID="10" presetClass="entr" presetSubtype="0" fill="hold" grpId="0" nodeType="after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15"/>
                                            </p:tgtEl>
                                          </p:cBhvr>
                                        </p:animEffect>
                                        <p:set>
                                          <p:cBhvr>
                                            <p:cTn id="85" dur="1" fill="hold">
                                              <p:stCondLst>
                                                <p:cond delay="499"/>
                                              </p:stCondLst>
                                            </p:cTn>
                                            <p:tgtEl>
                                              <p:spTgt spid="15"/>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fade">
                                          <p:cBhvr>
                                            <p:cTn id="89" dur="500"/>
                                            <p:tgtEl>
                                              <p:spTgt spid="17"/>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17"/>
                                            </p:tgtEl>
                                          </p:cBhvr>
                                        </p:animEffect>
                                        <p:set>
                                          <p:cBhvr>
                                            <p:cTn id="98" dur="1" fill="hold">
                                              <p:stCondLst>
                                                <p:cond delay="499"/>
                                              </p:stCondLst>
                                            </p:cTn>
                                            <p:tgtEl>
                                              <p:spTgt spid="17"/>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1"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2" presetClass="entr" presetSubtype="2" fill="hold" grpId="0" nodeType="withEffect">
                                      <p:stCondLst>
                                        <p:cond delay="0"/>
                                      </p:stCondLst>
                                      <p:childTnLst>
                                        <p:set>
                                          <p:cBhvr>
                                            <p:cTn id="104" dur="1" fill="hold">
                                              <p:stCondLst>
                                                <p:cond delay="0"/>
                                              </p:stCondLst>
                                            </p:cTn>
                                            <p:tgtEl>
                                              <p:spTgt spid="19"/>
                                            </p:tgtEl>
                                            <p:attrNameLst>
                                              <p:attrName>style.visibility</p:attrName>
                                            </p:attrNameLst>
                                          </p:cBhvr>
                                          <p:to>
                                            <p:strVal val="visible"/>
                                          </p:to>
                                        </p:set>
                                        <p:anim calcmode="lin" valueType="num">
                                          <p:cBhvr additive="base">
                                            <p:cTn id="105" dur="500" fill="hold"/>
                                            <p:tgtEl>
                                              <p:spTgt spid="19"/>
                                            </p:tgtEl>
                                            <p:attrNameLst>
                                              <p:attrName>ppt_x</p:attrName>
                                            </p:attrNameLst>
                                          </p:cBhvr>
                                          <p:tavLst>
                                            <p:tav tm="0">
                                              <p:val>
                                                <p:strVal val="1+#ppt_w/2"/>
                                              </p:val>
                                            </p:tav>
                                            <p:tav tm="100000">
                                              <p:val>
                                                <p:strVal val="#ppt_x"/>
                                              </p:val>
                                            </p:tav>
                                          </p:tavLst>
                                        </p:anim>
                                        <p:anim calcmode="lin" valueType="num">
                                          <p:cBhvr additive="base">
                                            <p:cTn id="106" dur="500" fill="hold"/>
                                            <p:tgtEl>
                                              <p:spTgt spid="19"/>
                                            </p:tgtEl>
                                            <p:attrNameLst>
                                              <p:attrName>ppt_y</p:attrName>
                                            </p:attrNameLst>
                                          </p:cBhvr>
                                          <p:tavLst>
                                            <p:tav tm="0">
                                              <p:val>
                                                <p:strVal val="#ppt_y"/>
                                              </p:val>
                                            </p:tav>
                                            <p:tav tm="100000">
                                              <p:val>
                                                <p:strVal val="#ppt_y"/>
                                              </p:val>
                                            </p:tav>
                                          </p:tavLst>
                                        </p:anim>
                                      </p:childTnLst>
                                    </p:cTn>
                                  </p:par>
                                  <p:par>
                                    <p:cTn id="107" presetID="63" presetClass="path" presetSubtype="0" accel="10000" fill="hold" grpId="0" nodeType="withEffect">
                                      <p:stCondLst>
                                        <p:cond delay="0"/>
                                      </p:stCondLst>
                                      <p:childTnLst>
                                        <p:animMotion origin="layout" path="M -0.525 -2.96296E-6 L 0 -2.96296E-6 " pathEditMode="relative" rAng="0" ptsTypes="AA">
                                          <p:cBhvr>
                                            <p:cTn id="108" dur="500" fill="hold"/>
                                            <p:tgtEl>
                                              <p:spTgt spid="20"/>
                                            </p:tgtEl>
                                            <p:attrNameLst>
                                              <p:attrName>ppt_x</p:attrName>
                                              <p:attrName>ppt_y</p:attrName>
                                            </p:attrNameLst>
                                          </p:cBhvr>
                                          <p:rCtr x="26250" y="0"/>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1"/>
                                            </p:tgtEl>
                                            <p:attrNameLst>
                                              <p:attrName>style.visibility</p:attrName>
                                            </p:attrNameLst>
                                          </p:cBhvr>
                                          <p:to>
                                            <p:strVal val="visible"/>
                                          </p:to>
                                        </p:set>
                                      </p:childTnLst>
                                    </p:cTn>
                                  </p:par>
                                </p:childTnLst>
                              </p:cTn>
                            </p:par>
                            <p:par>
                              <p:cTn id="113" fill="hold">
                                <p:stCondLst>
                                  <p:cond delay="0"/>
                                </p:stCondLst>
                                <p:childTnLst>
                                  <p:par>
                                    <p:cTn id="114" presetID="10" presetClass="entr" presetSubtype="0" fill="hold" grpId="0" nodeType="after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500"/>
                                            <p:tgtEl>
                                              <p:spTgt spid="23"/>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23"/>
                                            </p:tgtEl>
                                          </p:cBhvr>
                                        </p:animEffect>
                                        <p:set>
                                          <p:cBhvr>
                                            <p:cTn id="121" dur="1" fill="hold">
                                              <p:stCondLst>
                                                <p:cond delay="499"/>
                                              </p:stCondLst>
                                            </p:cTn>
                                            <p:tgtEl>
                                              <p:spTgt spid="23"/>
                                            </p:tgtEl>
                                            <p:attrNameLst>
                                              <p:attrName>style.visibility</p:attrName>
                                            </p:attrNameLst>
                                          </p:cBhvr>
                                          <p:to>
                                            <p:strVal val="hidden"/>
                                          </p:to>
                                        </p:set>
                                      </p:childTnLst>
                                    </p:cTn>
                                  </p:par>
                                </p:childTnLst>
                              </p:cTn>
                            </p:par>
                            <p:par>
                              <p:cTn id="122" fill="hold">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24"/>
                                            </p:tgtEl>
                                            <p:attrNameLst>
                                              <p:attrName>style.visibility</p:attrName>
                                            </p:attrNameLst>
                                          </p:cBhvr>
                                          <p:to>
                                            <p:strVal val="visible"/>
                                          </p:to>
                                        </p:set>
                                        <p:animEffect transition="in" filter="fade">
                                          <p:cBhvr>
                                            <p:cTn id="125" dur="500"/>
                                            <p:tgtEl>
                                              <p:spTgt spid="24"/>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2"/>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1" nodeType="clickEffect">
                                      <p:stCondLst>
                                        <p:cond delay="0"/>
                                      </p:stCondLst>
                                      <p:childTnLst>
                                        <p:animEffect transition="out" filter="fade">
                                          <p:cBhvr>
                                            <p:cTn id="133" dur="500"/>
                                            <p:tgtEl>
                                              <p:spTgt spid="24"/>
                                            </p:tgtEl>
                                          </p:cBhvr>
                                        </p:animEffect>
                                        <p:set>
                                          <p:cBhvr>
                                            <p:cTn id="134"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 grpId="1"/>
          <p:bldP spid="4" grpId="2"/>
          <p:bldP spid="7" grpId="0" animBg="1"/>
          <p:bldP spid="8" grpId="0"/>
          <p:bldP spid="8" grpId="1"/>
          <p:bldP spid="9" grpId="0"/>
          <p:bldP spid="10" grpId="0"/>
          <p:bldP spid="11" grpId="0" animBg="1"/>
          <p:bldP spid="12" grpId="0"/>
          <p:bldP spid="12" grpId="1"/>
          <p:bldP spid="13" grpId="0" animBg="1"/>
          <p:bldP spid="13" grpId="1" animBg="1"/>
          <p:bldP spid="14" grpId="0" animBg="1"/>
          <p:bldP spid="14" grpId="1" animBg="1"/>
          <p:bldP spid="15" grpId="0" animBg="1"/>
          <p:bldP spid="15" grpId="1" animBg="1"/>
          <p:bldP spid="16" grpId="0"/>
          <p:bldP spid="17" grpId="0" animBg="1"/>
          <p:bldP spid="17" grpId="1" animBg="1"/>
          <p:bldP spid="18" grpId="0"/>
          <p:bldP spid="19" grpId="0" animBg="1"/>
          <p:bldP spid="20" grpId="0"/>
          <p:bldP spid="20" grpId="1"/>
          <p:bldP spid="21" grpId="0"/>
          <p:bldP spid="22" grpId="0"/>
          <p:bldP spid="23" grpId="0" animBg="1"/>
          <p:bldP spid="23" grpId="1" animBg="1"/>
          <p:bldP spid="24" grpId="0" animBg="1"/>
          <p:bldP spid="24" grpId="1" animBg="1"/>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VIII) Physics\New work\03 -Force and Pressure\Raw\WDF_1200598.png"/>
          <p:cNvPicPr>
            <a:picLocks noChangeAspect="1" noChangeArrowheads="1"/>
          </p:cNvPicPr>
          <p:nvPr/>
        </p:nvPicPr>
        <p:blipFill>
          <a:blip r:embed="rId2" cstate="email">
            <a:extLst>
              <a:ext uri="{BEBA8EAE-BF5A-486C-A8C5-ECC9F3942E4B}">
                <a14:imgProps xmlns:a14="http://schemas.microsoft.com/office/drawing/2010/main">
                  <a14:imgLayer r:embed="rId3">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89364" y="955548"/>
            <a:ext cx="6165273" cy="369332"/>
          </a:xfrm>
          <a:prstGeom prst="rect">
            <a:avLst/>
          </a:prstGeom>
        </p:spPr>
        <p:txBody>
          <a:bodyPr wrap="square">
            <a:spAutoFit/>
          </a:bodyPr>
          <a:lstStyle/>
          <a:p>
            <a:pPr algn="ctr"/>
            <a:r>
              <a:rPr lang="en-US" b="1" dirty="0">
                <a:latin typeface="Arial" panose="020B0604020202020204" pitchFamily="34" charset="0"/>
                <a:cs typeface="Arial" panose="020B0604020202020204" pitchFamily="34" charset="0"/>
              </a:rPr>
              <a:t>Total final momentum </a:t>
            </a:r>
            <a:r>
              <a:rPr lang="en-US" b="1" dirty="0" smtClean="0">
                <a:latin typeface="Arial" panose="020B0604020202020204" pitchFamily="34" charset="0"/>
                <a:cs typeface="Arial" panose="020B0604020202020204" pitchFamily="34" charset="0"/>
              </a:rPr>
              <a:t> = </a:t>
            </a:r>
            <a:r>
              <a:rPr lang="en-US" b="1" dirty="0">
                <a:latin typeface="Arial" panose="020B0604020202020204" pitchFamily="34" charset="0"/>
                <a:cs typeface="Arial" panose="020B0604020202020204" pitchFamily="34" charset="0"/>
              </a:rPr>
              <a:t>Total initial momentum</a:t>
            </a:r>
          </a:p>
        </p:txBody>
      </p:sp>
      <p:pic>
        <p:nvPicPr>
          <p:cNvPr id="9" name="Picture 4" descr="Image result for gun bullet png"/>
          <p:cNvPicPr>
            <a:picLocks noChangeAspect="1" noChangeArrowheads="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bwMode="auto">
          <a:xfrm rot="5400000">
            <a:off x="3864237" y="2259478"/>
            <a:ext cx="344395" cy="75767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d drive\MJ WORK\Pooja mam (physics)\State board\STB 9th 17-18\blast-clipart-blast2.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18481" y="2209081"/>
            <a:ext cx="841602" cy="7022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d drive\MJ WORK\Pooja mam (physics)\State board\STB 9th 17-18\ericlemerdy-Raging-bull-gun.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665163" y="2160587"/>
            <a:ext cx="4364037" cy="2239963"/>
          </a:xfrm>
          <a:prstGeom prst="rect">
            <a:avLst/>
          </a:prstGeom>
          <a:noFill/>
          <a:extLst>
            <a:ext uri="{909E8E84-426E-40DD-AFC4-6F175D3DCCD1}">
              <a14:hiddenFill xmlns:a14="http://schemas.microsoft.com/office/drawing/2010/main">
                <a:solidFill>
                  <a:srgbClr val="FFFFFF"/>
                </a:solidFill>
              </a14:hiddenFill>
            </a:ext>
          </a:extLst>
        </p:spPr>
      </p:pic>
      <p:sp>
        <p:nvSpPr>
          <p:cNvPr id="17" name="Isosceles Triangle 8"/>
          <p:cNvSpPr/>
          <p:nvPr/>
        </p:nvSpPr>
        <p:spPr>
          <a:xfrm>
            <a:off x="2091883" y="1344319"/>
            <a:ext cx="4211046" cy="469316"/>
          </a:xfrm>
          <a:prstGeom prst="rect">
            <a:avLst/>
          </a:prstGeom>
          <a:solidFill>
            <a:schemeClr val="bg1">
              <a:alpha val="65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8"/>
          <p:cNvSpPr/>
          <p:nvPr/>
        </p:nvSpPr>
        <p:spPr>
          <a:xfrm>
            <a:off x="2091883" y="1344319"/>
            <a:ext cx="2526598" cy="469316"/>
          </a:xfrm>
          <a:prstGeom prst="rect">
            <a:avLst/>
          </a:prstGeom>
          <a:solidFill>
            <a:schemeClr val="bg1">
              <a:alpha val="65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2236176" y="1412875"/>
            <a:ext cx="1863091" cy="369332"/>
            <a:chOff x="984483" y="4011561"/>
            <a:chExt cx="1863091" cy="369332"/>
          </a:xfrm>
        </p:grpSpPr>
        <p:sp>
          <p:nvSpPr>
            <p:cNvPr id="13" name="TextBox 12"/>
            <p:cNvSpPr txBox="1"/>
            <p:nvPr/>
          </p:nvSpPr>
          <p:spPr>
            <a:xfrm>
              <a:off x="984483" y="4011561"/>
              <a:ext cx="796291"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m</a:t>
              </a:r>
              <a:r>
                <a:rPr lang="en-US" b="1" baseline="-25000" dirty="0" smtClean="0">
                  <a:latin typeface="Arial" panose="020B0604020202020204" pitchFamily="34" charset="0"/>
                  <a:cs typeface="Arial" panose="020B0604020202020204" pitchFamily="34" charset="0"/>
                </a:rPr>
                <a:t>1</a:t>
              </a:r>
              <a:r>
                <a:rPr lang="en-US" b="1" dirty="0" smtClean="0">
                  <a:latin typeface="Arial" panose="020B0604020202020204" pitchFamily="34" charset="0"/>
                  <a:cs typeface="Arial" panose="020B0604020202020204" pitchFamily="34" charset="0"/>
                </a:rPr>
                <a:t> v</a:t>
              </a:r>
              <a:r>
                <a:rPr lang="en-US" b="1" baseline="-25000" dirty="0" smtClean="0">
                  <a:latin typeface="Arial" panose="020B0604020202020204" pitchFamily="34" charset="0"/>
                  <a:cs typeface="Arial" panose="020B0604020202020204" pitchFamily="34" charset="0"/>
                </a:rPr>
                <a:t>1</a:t>
              </a:r>
              <a:endParaRPr lang="en-US" b="1" dirty="0">
                <a:latin typeface="Arial" panose="020B0604020202020204" pitchFamily="34" charset="0"/>
                <a:cs typeface="Arial" panose="020B0604020202020204" pitchFamily="34" charset="0"/>
              </a:endParaRPr>
            </a:p>
          </p:txBody>
        </p:sp>
        <p:sp>
          <p:nvSpPr>
            <p:cNvPr id="14" name="TextBox 13"/>
            <p:cNvSpPr txBox="1"/>
            <p:nvPr/>
          </p:nvSpPr>
          <p:spPr>
            <a:xfrm>
              <a:off x="1628374" y="4011561"/>
              <a:ext cx="381000" cy="369332"/>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15" name="TextBox 14"/>
            <p:cNvSpPr txBox="1"/>
            <p:nvPr/>
          </p:nvSpPr>
          <p:spPr>
            <a:xfrm>
              <a:off x="1933174" y="4011561"/>
              <a:ext cx="91440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m</a:t>
              </a:r>
              <a:r>
                <a:rPr lang="en-US" b="1" baseline="-25000" dirty="0" smtClean="0">
                  <a:latin typeface="Arial" panose="020B0604020202020204" pitchFamily="34" charset="0"/>
                  <a:cs typeface="Arial" panose="020B0604020202020204" pitchFamily="34" charset="0"/>
                </a:rPr>
                <a:t>2</a:t>
              </a:r>
              <a:r>
                <a:rPr lang="en-US" b="1" dirty="0" smtClean="0">
                  <a:latin typeface="Arial" panose="020B0604020202020204" pitchFamily="34" charset="0"/>
                  <a:cs typeface="Arial" panose="020B0604020202020204" pitchFamily="34" charset="0"/>
                </a:rPr>
                <a:t> v</a:t>
              </a:r>
              <a:r>
                <a:rPr lang="en-US" b="1" baseline="-25000" dirty="0" smtClean="0">
                  <a:latin typeface="Arial" panose="020B0604020202020204" pitchFamily="34" charset="0"/>
                  <a:cs typeface="Arial" panose="020B0604020202020204" pitchFamily="34" charset="0"/>
                </a:rPr>
                <a:t>2</a:t>
              </a:r>
              <a:endParaRPr lang="en-US" b="1" dirty="0">
                <a:latin typeface="Arial" panose="020B0604020202020204" pitchFamily="34" charset="0"/>
                <a:cs typeface="Arial" panose="020B0604020202020204" pitchFamily="34" charset="0"/>
              </a:endParaRPr>
            </a:p>
          </p:txBody>
        </p:sp>
      </p:grpSp>
      <p:grpSp>
        <p:nvGrpSpPr>
          <p:cNvPr id="18" name="Group 17"/>
          <p:cNvGrpSpPr/>
          <p:nvPr/>
        </p:nvGrpSpPr>
        <p:grpSpPr>
          <a:xfrm>
            <a:off x="3962400" y="1412875"/>
            <a:ext cx="2194267" cy="369332"/>
            <a:chOff x="881907" y="4011561"/>
            <a:chExt cx="2194267" cy="369332"/>
          </a:xfrm>
        </p:grpSpPr>
        <p:sp>
          <p:nvSpPr>
            <p:cNvPr id="19" name="TextBox 18"/>
            <p:cNvSpPr txBox="1"/>
            <p:nvPr/>
          </p:nvSpPr>
          <p:spPr>
            <a:xfrm>
              <a:off x="881907" y="4011561"/>
              <a:ext cx="114300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   m</a:t>
              </a:r>
              <a:r>
                <a:rPr lang="en-US" b="1" baseline="-25000" dirty="0" smtClean="0">
                  <a:latin typeface="Arial" panose="020B0604020202020204" pitchFamily="34" charset="0"/>
                  <a:cs typeface="Arial" panose="020B0604020202020204" pitchFamily="34" charset="0"/>
                </a:rPr>
                <a:t>1</a:t>
              </a:r>
              <a:r>
                <a:rPr lang="en-US" b="1" dirty="0" smtClean="0">
                  <a:latin typeface="Arial" panose="020B0604020202020204" pitchFamily="34" charset="0"/>
                  <a:cs typeface="Arial" panose="020B0604020202020204" pitchFamily="34" charset="0"/>
                </a:rPr>
                <a:t> u</a:t>
              </a:r>
              <a:r>
                <a:rPr lang="en-US" b="1" baseline="-25000" dirty="0" smtClean="0">
                  <a:latin typeface="Arial" panose="020B0604020202020204" pitchFamily="34" charset="0"/>
                  <a:cs typeface="Arial" panose="020B0604020202020204" pitchFamily="34" charset="0"/>
                </a:rPr>
                <a:t>1</a:t>
              </a:r>
              <a:endParaRPr lang="en-US" b="1" dirty="0">
                <a:latin typeface="Arial" panose="020B0604020202020204" pitchFamily="34" charset="0"/>
                <a:cs typeface="Arial" panose="020B0604020202020204" pitchFamily="34" charset="0"/>
              </a:endParaRPr>
            </a:p>
          </p:txBody>
        </p:sp>
        <p:sp>
          <p:nvSpPr>
            <p:cNvPr id="20" name="TextBox 19"/>
            <p:cNvSpPr txBox="1"/>
            <p:nvPr/>
          </p:nvSpPr>
          <p:spPr>
            <a:xfrm>
              <a:off x="1856974" y="4011561"/>
              <a:ext cx="381000" cy="369332"/>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21" name="TextBox 20"/>
            <p:cNvSpPr txBox="1"/>
            <p:nvPr/>
          </p:nvSpPr>
          <p:spPr>
            <a:xfrm>
              <a:off x="2161774" y="4011561"/>
              <a:ext cx="91440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m</a:t>
              </a:r>
              <a:r>
                <a:rPr lang="en-US" b="1" baseline="-25000" dirty="0" smtClean="0">
                  <a:latin typeface="Arial" panose="020B0604020202020204" pitchFamily="34" charset="0"/>
                  <a:cs typeface="Arial" panose="020B0604020202020204" pitchFamily="34" charset="0"/>
                </a:rPr>
                <a:t>2</a:t>
              </a:r>
              <a:r>
                <a:rPr lang="en-US" b="1" dirty="0" smtClean="0">
                  <a:latin typeface="Arial" panose="020B0604020202020204" pitchFamily="34" charset="0"/>
                  <a:cs typeface="Arial" panose="020B0604020202020204" pitchFamily="34" charset="0"/>
                </a:rPr>
                <a:t> u</a:t>
              </a:r>
              <a:r>
                <a:rPr lang="en-US" b="1" baseline="-25000" dirty="0" smtClean="0">
                  <a:latin typeface="Arial" panose="020B0604020202020204" pitchFamily="34" charset="0"/>
                  <a:cs typeface="Arial" panose="020B0604020202020204" pitchFamily="34" charset="0"/>
                </a:rPr>
                <a:t>2</a:t>
              </a:r>
              <a:endParaRPr lang="en-US" b="1" dirty="0">
                <a:latin typeface="Arial" panose="020B0604020202020204" pitchFamily="34" charset="0"/>
                <a:cs typeface="Arial" panose="020B0604020202020204" pitchFamily="34" charset="0"/>
              </a:endParaRPr>
            </a:p>
          </p:txBody>
        </p:sp>
      </p:grpSp>
      <p:sp>
        <p:nvSpPr>
          <p:cNvPr id="43" name="TextBox 42"/>
          <p:cNvSpPr txBox="1"/>
          <p:nvPr/>
        </p:nvSpPr>
        <p:spPr>
          <a:xfrm>
            <a:off x="3962400" y="1409600"/>
            <a:ext cx="720091"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   0</a:t>
            </a:r>
            <a:endParaRPr lang="en-US" b="1" dirty="0">
              <a:latin typeface="Arial" panose="020B0604020202020204" pitchFamily="34" charset="0"/>
              <a:cs typeface="Arial" panose="020B0604020202020204" pitchFamily="34" charset="0"/>
            </a:endParaRPr>
          </a:p>
        </p:txBody>
      </p:sp>
      <p:grpSp>
        <p:nvGrpSpPr>
          <p:cNvPr id="47" name="Group 46"/>
          <p:cNvGrpSpPr/>
          <p:nvPr/>
        </p:nvGrpSpPr>
        <p:grpSpPr>
          <a:xfrm>
            <a:off x="3475231" y="3309143"/>
            <a:ext cx="2671489" cy="990600"/>
            <a:chOff x="4707221" y="-487937"/>
            <a:chExt cx="2779818" cy="990600"/>
          </a:xfrm>
        </p:grpSpPr>
        <p:sp>
          <p:nvSpPr>
            <p:cNvPr id="48" name="Rounded Rectangular Callout 47"/>
            <p:cNvSpPr/>
            <p:nvPr/>
          </p:nvSpPr>
          <p:spPr>
            <a:xfrm>
              <a:off x="4707221" y="-487937"/>
              <a:ext cx="2779818" cy="990600"/>
            </a:xfrm>
            <a:prstGeom prst="wedgeRoundRectCallout">
              <a:avLst>
                <a:gd name="adj1" fmla="val -45809"/>
                <a:gd name="adj2" fmla="val -86911"/>
                <a:gd name="adj3" fmla="val 16667"/>
              </a:avLst>
            </a:prstGeom>
            <a:solidFill>
              <a:srgbClr val="FFFFFF">
                <a:alpha val="55000"/>
              </a:srgb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49" name="TextBox 48"/>
            <p:cNvSpPr txBox="1"/>
            <p:nvPr/>
          </p:nvSpPr>
          <p:spPr>
            <a:xfrm>
              <a:off x="4847603" y="-408135"/>
              <a:ext cx="2499055" cy="830997"/>
            </a:xfrm>
            <a:prstGeom prst="rect">
              <a:avLst/>
            </a:prstGeom>
            <a:noFill/>
          </p:spPr>
          <p:txBody>
            <a:bodyPr wrap="square" rtlCol="0">
              <a:spAutoFit/>
            </a:bodyPr>
            <a:lstStyle/>
            <a:p>
              <a:pPr algn="ctr">
                <a:defRPr/>
              </a:pPr>
              <a:r>
                <a:rPr lang="en-US" sz="1600" b="1" kern="0" dirty="0">
                  <a:latin typeface="Arial" panose="020B0604020202020204" pitchFamily="34" charset="0"/>
                  <a:cs typeface="Arial" panose="020B0604020202020204" pitchFamily="34" charset="0"/>
                </a:rPr>
                <a:t>As gun and bullet are initially at rest, initially velocity is zero.</a:t>
              </a:r>
            </a:p>
          </p:txBody>
        </p:sp>
      </p:grpSp>
      <p:grpSp>
        <p:nvGrpSpPr>
          <p:cNvPr id="53" name="Group 52"/>
          <p:cNvGrpSpPr/>
          <p:nvPr/>
        </p:nvGrpSpPr>
        <p:grpSpPr>
          <a:xfrm>
            <a:off x="5164455" y="2173004"/>
            <a:ext cx="2180915" cy="797492"/>
            <a:chOff x="4707221" y="-487937"/>
            <a:chExt cx="2269351" cy="797492"/>
          </a:xfrm>
        </p:grpSpPr>
        <p:sp>
          <p:nvSpPr>
            <p:cNvPr id="54" name="Rounded Rectangular Callout 53"/>
            <p:cNvSpPr/>
            <p:nvPr/>
          </p:nvSpPr>
          <p:spPr>
            <a:xfrm>
              <a:off x="4707221" y="-487937"/>
              <a:ext cx="2269351" cy="797492"/>
            </a:xfrm>
            <a:prstGeom prst="wedgeRoundRectCallout">
              <a:avLst>
                <a:gd name="adj1" fmla="val -73673"/>
                <a:gd name="adj2" fmla="val -107454"/>
                <a:gd name="adj3" fmla="val 16667"/>
              </a:avLst>
            </a:prstGeom>
            <a:solidFill>
              <a:srgbClr val="FFFFFF">
                <a:alpha val="55000"/>
              </a:srgb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55" name="TextBox 54"/>
            <p:cNvSpPr txBox="1"/>
            <p:nvPr/>
          </p:nvSpPr>
          <p:spPr>
            <a:xfrm>
              <a:off x="4768313" y="-376385"/>
              <a:ext cx="2128969" cy="584775"/>
            </a:xfrm>
            <a:prstGeom prst="rect">
              <a:avLst/>
            </a:prstGeom>
            <a:noFill/>
          </p:spPr>
          <p:txBody>
            <a:bodyPr wrap="square" rtlCol="0">
              <a:spAutoFit/>
            </a:bodyPr>
            <a:lstStyle/>
            <a:p>
              <a:pPr>
                <a:defRPr/>
              </a:pPr>
              <a:r>
                <a:rPr lang="en-US" sz="1600" b="1" kern="0" dirty="0">
                  <a:latin typeface="Arial" panose="020B0604020202020204" pitchFamily="34" charset="0"/>
                  <a:cs typeface="Arial" panose="020B0604020202020204" pitchFamily="34" charset="0"/>
                </a:rPr>
                <a:t>Hence, Total initial momentum is zero</a:t>
              </a:r>
            </a:p>
          </p:txBody>
        </p:sp>
      </p:grpSp>
      <p:sp>
        <p:nvSpPr>
          <p:cNvPr id="71" name="TextBox 70"/>
          <p:cNvSpPr txBox="1"/>
          <p:nvPr/>
        </p:nvSpPr>
        <p:spPr>
          <a:xfrm>
            <a:off x="5156200" y="3264455"/>
            <a:ext cx="914400"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m</a:t>
            </a:r>
            <a:r>
              <a:rPr lang="en-US" b="1" baseline="-25000" dirty="0" smtClean="0">
                <a:latin typeface="Arial" panose="020B0604020202020204" pitchFamily="34" charset="0"/>
                <a:cs typeface="Arial" panose="020B0604020202020204" pitchFamily="34" charset="0"/>
              </a:rPr>
              <a:t>2</a:t>
            </a:r>
            <a:r>
              <a:rPr lang="en-US" b="1" dirty="0" smtClean="0">
                <a:latin typeface="Arial" panose="020B0604020202020204" pitchFamily="34" charset="0"/>
                <a:cs typeface="Arial" panose="020B0604020202020204" pitchFamily="34" charset="0"/>
              </a:rPr>
              <a:t> v</a:t>
            </a:r>
            <a:r>
              <a:rPr lang="en-US" b="1" baseline="-25000" dirty="0" smtClean="0">
                <a:latin typeface="Arial" panose="020B0604020202020204" pitchFamily="34" charset="0"/>
                <a:cs typeface="Arial" panose="020B0604020202020204" pitchFamily="34" charset="0"/>
              </a:rPr>
              <a:t>2</a:t>
            </a:r>
            <a:endParaRPr lang="en-US" b="1" baseline="-25000" dirty="0">
              <a:latin typeface="Arial" panose="020B0604020202020204" pitchFamily="34" charset="0"/>
              <a:cs typeface="Arial" panose="020B0604020202020204" pitchFamily="34" charset="0"/>
            </a:endParaRPr>
          </a:p>
        </p:txBody>
      </p:sp>
      <p:sp>
        <p:nvSpPr>
          <p:cNvPr id="72" name="TextBox 71"/>
          <p:cNvSpPr txBox="1"/>
          <p:nvPr/>
        </p:nvSpPr>
        <p:spPr>
          <a:xfrm>
            <a:off x="6022522" y="3264455"/>
            <a:ext cx="381000" cy="369332"/>
          </a:xfrm>
          <a:prstGeom prst="rect">
            <a:avLst/>
          </a:prstGeom>
          <a:noFill/>
        </p:spPr>
        <p:txBody>
          <a:bodyPr wrap="square" rtlCol="0">
            <a:spAutoFit/>
          </a:bodyPr>
          <a:lstStyle/>
          <a:p>
            <a:r>
              <a:rPr lang="en-US" b="1" dirty="0">
                <a:latin typeface="Bookman Old Style" panose="02050604050505020204" pitchFamily="18" charset="0"/>
              </a:rPr>
              <a:t>=</a:t>
            </a:r>
          </a:p>
        </p:txBody>
      </p:sp>
      <p:sp>
        <p:nvSpPr>
          <p:cNvPr id="73" name="TextBox 72"/>
          <p:cNvSpPr txBox="1"/>
          <p:nvPr/>
        </p:nvSpPr>
        <p:spPr>
          <a:xfrm>
            <a:off x="6325887" y="3054350"/>
            <a:ext cx="1092533" cy="369332"/>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 m</a:t>
            </a:r>
            <a:r>
              <a:rPr lang="en-US" b="1" baseline="-25000" dirty="0" smtClean="0">
                <a:latin typeface="Arial" panose="020B0604020202020204" pitchFamily="34" charset="0"/>
                <a:cs typeface="Arial" panose="020B0604020202020204" pitchFamily="34" charset="0"/>
              </a:rPr>
              <a:t>1</a:t>
            </a:r>
            <a:r>
              <a:rPr lang="en-US" b="1" dirty="0" smtClean="0">
                <a:latin typeface="Arial" panose="020B0604020202020204" pitchFamily="34" charset="0"/>
                <a:cs typeface="Arial" panose="020B0604020202020204" pitchFamily="34" charset="0"/>
              </a:rPr>
              <a:t> v</a:t>
            </a:r>
            <a:r>
              <a:rPr lang="en-US" b="1" baseline="-25000" dirty="0">
                <a:latin typeface="Arial" panose="020B0604020202020204" pitchFamily="34" charset="0"/>
                <a:cs typeface="Arial" panose="020B0604020202020204" pitchFamily="34" charset="0"/>
              </a:rPr>
              <a:t>1</a:t>
            </a:r>
            <a:endParaRPr lang="en-US" b="1" dirty="0">
              <a:latin typeface="Arial" panose="020B0604020202020204" pitchFamily="34" charset="0"/>
              <a:cs typeface="Arial" panose="020B0604020202020204" pitchFamily="34" charset="0"/>
            </a:endParaRPr>
          </a:p>
        </p:txBody>
      </p:sp>
      <p:sp>
        <p:nvSpPr>
          <p:cNvPr id="74" name="TextBox 73"/>
          <p:cNvSpPr txBox="1"/>
          <p:nvPr/>
        </p:nvSpPr>
        <p:spPr>
          <a:xfrm>
            <a:off x="5448296" y="3264455"/>
            <a:ext cx="579064"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 v</a:t>
            </a:r>
            <a:r>
              <a:rPr lang="en-US" b="1" baseline="-25000" dirty="0" smtClean="0">
                <a:latin typeface="Arial" panose="020B0604020202020204" pitchFamily="34" charset="0"/>
                <a:cs typeface="Arial" panose="020B0604020202020204" pitchFamily="34" charset="0"/>
              </a:rPr>
              <a:t>2</a:t>
            </a:r>
            <a:endParaRPr lang="en-US" b="1" baseline="-25000" dirty="0">
              <a:latin typeface="Arial" panose="020B0604020202020204" pitchFamily="34" charset="0"/>
              <a:cs typeface="Arial" panose="020B0604020202020204" pitchFamily="34" charset="0"/>
            </a:endParaRPr>
          </a:p>
        </p:txBody>
      </p:sp>
      <p:grpSp>
        <p:nvGrpSpPr>
          <p:cNvPr id="75" name="Group 74"/>
          <p:cNvGrpSpPr/>
          <p:nvPr/>
        </p:nvGrpSpPr>
        <p:grpSpPr>
          <a:xfrm>
            <a:off x="6324960" y="3051968"/>
            <a:ext cx="1201786" cy="740087"/>
            <a:chOff x="5372100" y="-1485242"/>
            <a:chExt cx="1201786" cy="740087"/>
          </a:xfrm>
        </p:grpSpPr>
        <p:sp>
          <p:nvSpPr>
            <p:cNvPr id="76" name="TextBox 75"/>
            <p:cNvSpPr txBox="1"/>
            <p:nvPr/>
          </p:nvSpPr>
          <p:spPr>
            <a:xfrm>
              <a:off x="5372100" y="-1485242"/>
              <a:ext cx="1201786"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 m</a:t>
              </a:r>
              <a:r>
                <a:rPr lang="en-US" b="1" baseline="-25000" dirty="0" smtClean="0">
                  <a:latin typeface="Arial" panose="020B0604020202020204" pitchFamily="34" charset="0"/>
                  <a:cs typeface="Arial" panose="020B0604020202020204" pitchFamily="34" charset="0"/>
                </a:rPr>
                <a:t>1</a:t>
              </a:r>
              <a:r>
                <a:rPr lang="en-US" b="1" dirty="0" smtClean="0">
                  <a:latin typeface="Arial" panose="020B0604020202020204" pitchFamily="34" charset="0"/>
                  <a:cs typeface="Arial" panose="020B0604020202020204" pitchFamily="34" charset="0"/>
                </a:rPr>
                <a:t> v</a:t>
              </a:r>
              <a:r>
                <a:rPr lang="en-US" b="1" baseline="-25000" dirty="0">
                  <a:latin typeface="Arial" panose="020B0604020202020204" pitchFamily="34" charset="0"/>
                  <a:cs typeface="Arial" panose="020B0604020202020204" pitchFamily="34" charset="0"/>
                </a:rPr>
                <a:t>1</a:t>
              </a:r>
              <a:endParaRPr lang="en-US" b="1" dirty="0">
                <a:latin typeface="Arial" panose="020B0604020202020204" pitchFamily="34" charset="0"/>
                <a:cs typeface="Arial" panose="020B0604020202020204" pitchFamily="34" charset="0"/>
              </a:endParaRPr>
            </a:p>
          </p:txBody>
        </p:sp>
        <p:sp>
          <p:nvSpPr>
            <p:cNvPr id="77" name="TextBox 76"/>
            <p:cNvSpPr txBox="1"/>
            <p:nvPr/>
          </p:nvSpPr>
          <p:spPr>
            <a:xfrm>
              <a:off x="5723707" y="-1114487"/>
              <a:ext cx="600893" cy="369332"/>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m</a:t>
              </a:r>
              <a:r>
                <a:rPr lang="en-US" b="1" baseline="-25000" dirty="0" smtClean="0">
                  <a:latin typeface="Arial" panose="020B0604020202020204" pitchFamily="34" charset="0"/>
                  <a:cs typeface="Arial" panose="020B0604020202020204" pitchFamily="34" charset="0"/>
                </a:rPr>
                <a:t>2</a:t>
              </a:r>
              <a:r>
                <a:rPr lang="en-US" b="1" dirty="0" smtClean="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cxnSp>
          <p:nvCxnSpPr>
            <p:cNvPr id="78" name="Straight Connector 77"/>
            <p:cNvCxnSpPr/>
            <p:nvPr/>
          </p:nvCxnSpPr>
          <p:spPr>
            <a:xfrm>
              <a:off x="5455223" y="-1089087"/>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3490782" y="3785393"/>
            <a:ext cx="2671489" cy="990600"/>
            <a:chOff x="4707221" y="-487937"/>
            <a:chExt cx="2779818" cy="990600"/>
          </a:xfrm>
        </p:grpSpPr>
        <p:sp>
          <p:nvSpPr>
            <p:cNvPr id="80" name="Rounded Rectangular Callout 79"/>
            <p:cNvSpPr/>
            <p:nvPr/>
          </p:nvSpPr>
          <p:spPr>
            <a:xfrm>
              <a:off x="4707221" y="-487937"/>
              <a:ext cx="2779818" cy="990600"/>
            </a:xfrm>
            <a:prstGeom prst="wedgeRoundRectCallout">
              <a:avLst>
                <a:gd name="adj1" fmla="val 59015"/>
                <a:gd name="adj2" fmla="val -93642"/>
                <a:gd name="adj3" fmla="val 16667"/>
              </a:avLst>
            </a:prstGeom>
            <a:solidFill>
              <a:srgbClr val="FFFFFF">
                <a:alpha val="54902"/>
              </a:srgb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81" name="TextBox 80"/>
            <p:cNvSpPr txBox="1"/>
            <p:nvPr/>
          </p:nvSpPr>
          <p:spPr>
            <a:xfrm>
              <a:off x="4847603" y="-408135"/>
              <a:ext cx="2499055" cy="830997"/>
            </a:xfrm>
            <a:prstGeom prst="rect">
              <a:avLst/>
            </a:prstGeom>
            <a:noFill/>
          </p:spPr>
          <p:txBody>
            <a:bodyPr wrap="square" rtlCol="0">
              <a:spAutoFit/>
            </a:bodyPr>
            <a:lstStyle/>
            <a:p>
              <a:pPr algn="ctr">
                <a:defRPr/>
              </a:pPr>
              <a:r>
                <a:rPr lang="en-US" sz="1600" b="1" kern="0" dirty="0">
                  <a:latin typeface="Arial" panose="020B0604020202020204" pitchFamily="34" charset="0"/>
                  <a:cs typeface="Arial" panose="020B0604020202020204" pitchFamily="34" charset="0"/>
                </a:rPr>
                <a:t>Negative indicates that the gun will move in the opposite direction</a:t>
              </a:r>
            </a:p>
          </p:txBody>
        </p:sp>
      </p:grpSp>
      <p:grpSp>
        <p:nvGrpSpPr>
          <p:cNvPr id="83" name="Group 82"/>
          <p:cNvGrpSpPr/>
          <p:nvPr/>
        </p:nvGrpSpPr>
        <p:grpSpPr>
          <a:xfrm>
            <a:off x="5157359" y="1700065"/>
            <a:ext cx="3869368" cy="1211225"/>
            <a:chOff x="695675" y="3752411"/>
            <a:chExt cx="3869368" cy="1211225"/>
          </a:xfrm>
        </p:grpSpPr>
        <p:sp>
          <p:nvSpPr>
            <p:cNvPr id="84" name="Rectangle 83"/>
            <p:cNvSpPr/>
            <p:nvPr/>
          </p:nvSpPr>
          <p:spPr>
            <a:xfrm>
              <a:off x="695675" y="3950935"/>
              <a:ext cx="3164628" cy="923330"/>
            </a:xfrm>
            <a:prstGeom prst="rect">
              <a:avLst/>
            </a:prstGeom>
            <a:solidFill>
              <a:srgbClr val="FFFFFF">
                <a:alpha val="60000"/>
              </a:srgb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Arial" panose="020B0604020202020204" pitchFamily="34" charset="0"/>
                  <a:cs typeface="Arial" panose="020B0604020202020204" pitchFamily="34" charset="0"/>
                </a:rPr>
                <a:t>This  backward motion of the gun is called </a:t>
              </a:r>
              <a:r>
                <a:rPr lang="en-US" b="1" dirty="0" smtClean="0">
                  <a:solidFill>
                    <a:srgbClr val="FF0000"/>
                  </a:solidFill>
                  <a:latin typeface="Arial" panose="020B0604020202020204" pitchFamily="34" charset="0"/>
                  <a:cs typeface="Arial" panose="020B0604020202020204" pitchFamily="34" charset="0"/>
                </a:rPr>
                <a:t>RECOIL</a:t>
              </a:r>
              <a:endParaRPr lang="en-US" b="1" dirty="0">
                <a:solidFill>
                  <a:srgbClr val="FF0000"/>
                </a:solidFill>
                <a:latin typeface="Arial" panose="020B0604020202020204" pitchFamily="34" charset="0"/>
                <a:cs typeface="Arial" panose="020B0604020202020204" pitchFamily="34" charset="0"/>
              </a:endParaRPr>
            </a:p>
          </p:txBody>
        </p:sp>
        <p:pic>
          <p:nvPicPr>
            <p:cNvPr id="85" name="Picture 9" descr="D:\d drive\MJ WORK\Pooja mam (physics)\Rashi mam\Refraction of light at plane surfaces\Ch_4 - Refraction of light at plane surfaces\RAW\Welcome_char.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557988" y="3752411"/>
              <a:ext cx="1007055" cy="1211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5937521" y="3943350"/>
            <a:ext cx="2596879" cy="797492"/>
            <a:chOff x="4707221" y="-487937"/>
            <a:chExt cx="2702182" cy="797492"/>
          </a:xfrm>
        </p:grpSpPr>
        <p:sp>
          <p:nvSpPr>
            <p:cNvPr id="87" name="Rounded Rectangular Callout 86"/>
            <p:cNvSpPr/>
            <p:nvPr/>
          </p:nvSpPr>
          <p:spPr>
            <a:xfrm>
              <a:off x="4707221" y="-487937"/>
              <a:ext cx="2702182" cy="797492"/>
            </a:xfrm>
            <a:prstGeom prst="wedgeRoundRectCallout">
              <a:avLst>
                <a:gd name="adj1" fmla="val -53378"/>
                <a:gd name="adj2" fmla="val -112004"/>
                <a:gd name="adj3" fmla="val 16667"/>
              </a:avLst>
            </a:prstGeom>
            <a:solidFill>
              <a:schemeClr val="bg1">
                <a:alpha val="55000"/>
              </a:scheme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mj-lt"/>
              </a:endParaRPr>
            </a:p>
          </p:txBody>
        </p:sp>
        <p:sp>
          <p:nvSpPr>
            <p:cNvPr id="88" name="TextBox 87"/>
            <p:cNvSpPr txBox="1"/>
            <p:nvPr/>
          </p:nvSpPr>
          <p:spPr>
            <a:xfrm>
              <a:off x="4768312" y="-376385"/>
              <a:ext cx="2574596" cy="584775"/>
            </a:xfrm>
            <a:prstGeom prst="rect">
              <a:avLst/>
            </a:prstGeom>
            <a:noFill/>
          </p:spPr>
          <p:txBody>
            <a:bodyPr wrap="square" rtlCol="0">
              <a:spAutoFit/>
            </a:bodyPr>
            <a:lstStyle/>
            <a:p>
              <a:pPr algn="ctr">
                <a:defRPr/>
              </a:pPr>
              <a:r>
                <a:rPr lang="en-US" sz="1600" b="1" kern="0" dirty="0">
                  <a:latin typeface="Arial" panose="020B0604020202020204" pitchFamily="34" charset="0"/>
                  <a:cs typeface="Arial" panose="020B0604020202020204" pitchFamily="34" charset="0"/>
                </a:rPr>
                <a:t>The velocity v</a:t>
              </a:r>
              <a:r>
                <a:rPr lang="en-US" sz="1600" b="1" kern="0" baseline="-25000" dirty="0">
                  <a:latin typeface="Arial" panose="020B0604020202020204" pitchFamily="34" charset="0"/>
                  <a:cs typeface="Arial" panose="020B0604020202020204" pitchFamily="34" charset="0"/>
                </a:rPr>
                <a:t>2</a:t>
              </a:r>
              <a:r>
                <a:rPr lang="en-US" sz="1600" b="1" kern="0" dirty="0">
                  <a:latin typeface="Arial" panose="020B0604020202020204" pitchFamily="34" charset="0"/>
                  <a:cs typeface="Arial" panose="020B0604020202020204" pitchFamily="34" charset="0"/>
                </a:rPr>
                <a:t> is called</a:t>
              </a:r>
            </a:p>
            <a:p>
              <a:pPr algn="ctr">
                <a:defRPr/>
              </a:pPr>
              <a:r>
                <a:rPr lang="en-US" sz="1600" b="1" kern="0" dirty="0" smtClean="0">
                  <a:solidFill>
                    <a:srgbClr val="C00000"/>
                  </a:solidFill>
                  <a:latin typeface="Arial" panose="020B0604020202020204" pitchFamily="34" charset="0"/>
                  <a:cs typeface="Arial" panose="020B0604020202020204" pitchFamily="34" charset="0"/>
                </a:rPr>
                <a:t>RECOIL </a:t>
              </a:r>
              <a:r>
                <a:rPr lang="en-US" sz="1600" b="1" kern="0" dirty="0">
                  <a:solidFill>
                    <a:srgbClr val="C00000"/>
                  </a:solidFill>
                  <a:latin typeface="Arial" panose="020B0604020202020204" pitchFamily="34" charset="0"/>
                  <a:cs typeface="Arial" panose="020B0604020202020204" pitchFamily="34" charset="0"/>
                </a:rPr>
                <a:t>VELOCITY</a:t>
              </a:r>
            </a:p>
          </p:txBody>
        </p:sp>
      </p:grpSp>
      <p:sp>
        <p:nvSpPr>
          <p:cNvPr id="44" name="Rectangle 43"/>
          <p:cNvSpPr/>
          <p:nvPr/>
        </p:nvSpPr>
        <p:spPr>
          <a:xfrm>
            <a:off x="1735454" y="616877"/>
            <a:ext cx="5673092" cy="49643"/>
          </a:xfrm>
          <a:prstGeom prst="rect">
            <a:avLst/>
          </a:prstGeom>
          <a:gradFill flip="none" rotWithShape="1">
            <a:gsLst>
              <a:gs pos="0">
                <a:srgbClr val="FFFF00">
                  <a:alpha val="0"/>
                </a:srgbClr>
              </a:gs>
              <a:gs pos="50000">
                <a:srgbClr val="FFFF00"/>
              </a:gs>
              <a:gs pos="100000">
                <a:srgbClr val="FFFF00">
                  <a:alpha val="0"/>
                </a:srgbClr>
              </a:gs>
            </a:gsLst>
            <a:lin ang="0" scaled="1"/>
            <a:tileRect/>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mj-lt"/>
            </a:endParaRPr>
          </a:p>
        </p:txBody>
      </p:sp>
      <p:sp>
        <p:nvSpPr>
          <p:cNvPr id="45" name="Rectangle 44"/>
          <p:cNvSpPr/>
          <p:nvPr/>
        </p:nvSpPr>
        <p:spPr>
          <a:xfrm>
            <a:off x="1216900" y="280032"/>
            <a:ext cx="6710201" cy="369332"/>
          </a:xfrm>
          <a:prstGeom prst="rect">
            <a:avLst/>
          </a:prstGeom>
          <a:noFill/>
        </p:spPr>
        <p:txBody>
          <a:bodyPr wrap="square" rtlCol="0">
            <a:spAutoFit/>
          </a:bodyPr>
          <a:lstStyle/>
          <a:p>
            <a:pPr algn="ctr"/>
            <a:r>
              <a:rPr lang="en-US" b="1" dirty="0" smtClean="0">
                <a:solidFill>
                  <a:schemeClr val="bg1"/>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CONSERVATION OF MOMENTUM WHEN FIRING A GUN </a:t>
            </a:r>
            <a:endParaRPr lang="en-US" b="1" dirty="0">
              <a:solidFill>
                <a:schemeClr val="bg1"/>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212861132"/>
      </p:ext>
    </p:extLst>
  </p:cSld>
  <p:clrMapOvr>
    <a:masterClrMapping/>
  </p:clrMapOv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500"/>
                                </p:stCondLst>
                                <p:childTnLst>
                                  <p:par>
                                    <p:cTn id="29" presetID="16" presetClass="entr" presetSubtype="21"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barn(inVertical)">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47"/>
                                            </p:tgtEl>
                                            <p:attrNameLst>
                                              <p:attrName>style.visibility</p:attrName>
                                            </p:attrNameLst>
                                          </p:cBhvr>
                                          <p:to>
                                            <p:strVal val="hidden"/>
                                          </p:to>
                                        </p:set>
                                      </p:childTnLst>
                                    </p:cTn>
                                  </p:par>
                                </p:childTnLst>
                              </p:cTn>
                            </p:par>
                            <p:par>
                              <p:cTn id="36" fill="hold">
                                <p:stCondLst>
                                  <p:cond delay="0"/>
                                </p:stCondLst>
                                <p:childTnLst>
                                  <p:par>
                                    <p:cTn id="37" presetID="16" presetClass="entr" presetSubtype="21"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barn(inVertical)">
                                          <p:cBhvr>
                                            <p:cTn id="39" dur="500"/>
                                            <p:tgtEl>
                                              <p:spTgt spid="53"/>
                                            </p:tgtEl>
                                          </p:cBhvr>
                                        </p:animEffect>
                                      </p:childTnLst>
                                    </p:cTn>
                                  </p:par>
                                  <p:par>
                                    <p:cTn id="40" presetID="1" presetClass="exit" presetSubtype="0" fill="hold" nodeType="withEffect">
                                      <p:stCondLst>
                                        <p:cond delay="0"/>
                                      </p:stCondLst>
                                      <p:childTnLst>
                                        <p:set>
                                          <p:cBhvr>
                                            <p:cTn id="41" dur="1" fill="hold">
                                              <p:stCondLst>
                                                <p:cond delay="0"/>
                                              </p:stCondLst>
                                            </p:cTn>
                                            <p:tgtEl>
                                              <p:spTgt spid="1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7"/>
                                            </p:tgtEl>
                                            <p:attrNameLst>
                                              <p:attrName>style.visibility</p:attrName>
                                            </p:attrNameLst>
                                          </p:cBhvr>
                                          <p:to>
                                            <p:strVal val="hidden"/>
                                          </p:to>
                                        </p:set>
                                      </p:childTnLst>
                                    </p:cTn>
                                  </p:par>
                                  <p:par>
                                    <p:cTn id="44" presetID="16" presetClass="entr" presetSubtype="21" fill="hold" grpId="0" nodeType="withEffect">
                                      <p:stCondLst>
                                        <p:cond delay="200"/>
                                      </p:stCondLst>
                                      <p:childTnLst>
                                        <p:set>
                                          <p:cBhvr>
                                            <p:cTn id="45" dur="1" fill="hold">
                                              <p:stCondLst>
                                                <p:cond delay="0"/>
                                              </p:stCondLst>
                                            </p:cTn>
                                            <p:tgtEl>
                                              <p:spTgt spid="43"/>
                                            </p:tgtEl>
                                            <p:attrNameLst>
                                              <p:attrName>style.visibility</p:attrName>
                                            </p:attrNameLst>
                                          </p:cBhvr>
                                          <p:to>
                                            <p:strVal val="visible"/>
                                          </p:to>
                                        </p:set>
                                        <p:animEffect transition="in" filter="barn(inVertical)">
                                          <p:cBhvr>
                                            <p:cTn id="46" dur="500"/>
                                            <p:tgtEl>
                                              <p:spTgt spid="43"/>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5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50"/>
                                            </p:tgtEl>
                                            <p:attrNameLst>
                                              <p:attrName>style.visibility</p:attrName>
                                            </p:attrNameLst>
                                          </p:cBhvr>
                                          <p:to>
                                            <p:strVal val="visible"/>
                                          </p:to>
                                        </p:set>
                                      </p:childTnLst>
                                    </p:cTn>
                                  </p:par>
                                  <p:par>
                                    <p:cTn id="57" presetID="26" presetClass="emph" presetSubtype="0" fill="hold" nodeType="withEffect">
                                      <p:stCondLst>
                                        <p:cond delay="0"/>
                                      </p:stCondLst>
                                      <p:childTnLst>
                                        <p:animEffect transition="out" filter="fade">
                                          <p:cBhvr>
                                            <p:cTn id="58" dur="500" tmFilter="0, 0; .2, .5; .8, .5; 1, 0"/>
                                            <p:tgtEl>
                                              <p:spTgt spid="2050"/>
                                            </p:tgtEl>
                                          </p:cBhvr>
                                        </p:animEffect>
                                        <p:animScale>
                                          <p:cBhvr>
                                            <p:cTn id="59" dur="250" autoRev="1" fill="hold"/>
                                            <p:tgtEl>
                                              <p:spTgt spid="2050"/>
                                            </p:tgtEl>
                                          </p:cBhvr>
                                          <p:by x="105000" y="105000"/>
                                        </p:animScale>
                                      </p:childTnLst>
                                    </p:cTn>
                                  </p:par>
                                  <p:par>
                                    <p:cTn id="60" presetID="1"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0" presetClass="path" presetSubtype="0" fill="hold" nodeType="withEffect" p14:presetBounceEnd="32000">
                                      <p:stCondLst>
                                        <p:cond delay="0"/>
                                      </p:stCondLst>
                                      <p:childTnLst>
                                        <p:animMotion origin="layout" path="M 5.55556E-7 -3.7037E-6 L 0.47535 0.00031 " pathEditMode="relative" rAng="0" ptsTypes="AA" p14:bounceEnd="32000">
                                          <p:cBhvr>
                                            <p:cTn id="63" dur="500" fill="hold"/>
                                            <p:tgtEl>
                                              <p:spTgt spid="9"/>
                                            </p:tgtEl>
                                            <p:attrNameLst>
                                              <p:attrName>ppt_x</p:attrName>
                                              <p:attrName>ppt_y</p:attrName>
                                            </p:attrNameLst>
                                          </p:cBhvr>
                                          <p:rCtr x="23767" y="0"/>
                                        </p:animMotion>
                                      </p:childTnLst>
                                    </p:cTn>
                                  </p:par>
                                  <p:par>
                                    <p:cTn id="64" presetID="1" presetClass="exit" presetSubtype="0" fill="hold" nodeType="withEffect">
                                      <p:stCondLst>
                                        <p:cond delay="300"/>
                                      </p:stCondLst>
                                      <p:childTnLst>
                                        <p:set>
                                          <p:cBhvr>
                                            <p:cTn id="65" dur="1" fill="hold">
                                              <p:stCondLst>
                                                <p:cond delay="0"/>
                                              </p:stCondLst>
                                            </p:cTn>
                                            <p:tgtEl>
                                              <p:spTgt spid="205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wipe(left)">
                                          <p:cBhvr>
                                            <p:cTn id="70" dur="500"/>
                                            <p:tgtEl>
                                              <p:spTgt spid="7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wipe(left)">
                                          <p:cBhvr>
                                            <p:cTn id="75" dur="500"/>
                                            <p:tgtEl>
                                              <p:spTgt spid="7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left)">
                                          <p:cBhvr>
                                            <p:cTn id="80" dur="500"/>
                                            <p:tgtEl>
                                              <p:spTgt spid="73"/>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71"/>
                                            </p:tgtEl>
                                            <p:attrNameLst>
                                              <p:attrName>style.visibility</p:attrName>
                                            </p:attrNameLst>
                                          </p:cBhvr>
                                          <p:to>
                                            <p:strVal val="hidden"/>
                                          </p:to>
                                        </p:set>
                                      </p:childTnLst>
                                    </p:cTn>
                                  </p:par>
                                </p:childTnLst>
                              </p:cTn>
                            </p:par>
                            <p:par>
                              <p:cTn id="85" fill="hold">
                                <p:stCondLst>
                                  <p:cond delay="0"/>
                                </p:stCondLst>
                                <p:childTnLst>
                                  <p:par>
                                    <p:cTn id="86" presetID="22" presetClass="entr" presetSubtype="8" fill="hold" grpId="0" nodeType="after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wipe(left)">
                                          <p:cBhvr>
                                            <p:cTn id="88" dur="5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73"/>
                                            </p:tgtEl>
                                            <p:attrNameLst>
                                              <p:attrName>style.visibility</p:attrName>
                                            </p:attrNameLst>
                                          </p:cBhvr>
                                          <p:to>
                                            <p:strVal val="hidden"/>
                                          </p:to>
                                        </p:set>
                                      </p:childTnLst>
                                    </p:cTn>
                                  </p:par>
                                </p:childTnLst>
                              </p:cTn>
                            </p:par>
                            <p:par>
                              <p:cTn id="93" fill="hold">
                                <p:stCondLst>
                                  <p:cond delay="0"/>
                                </p:stCondLst>
                                <p:childTnLst>
                                  <p:par>
                                    <p:cTn id="94" presetID="22" presetClass="entr" presetSubtype="8" fill="hold" nodeType="after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wipe(left)">
                                          <p:cBhvr>
                                            <p:cTn id="96" dur="500"/>
                                            <p:tgtEl>
                                              <p:spTgt spid="75"/>
                                            </p:tgtEl>
                                          </p:cBhvr>
                                        </p:animEffect>
                                      </p:childTnLst>
                                    </p:cTn>
                                  </p:par>
                                </p:childTnLst>
                              </p:cTn>
                            </p:par>
                            <p:par>
                              <p:cTn id="97" fill="hold">
                                <p:stCondLst>
                                  <p:cond delay="500"/>
                                </p:stCondLst>
                                <p:childTnLst>
                                  <p:par>
                                    <p:cTn id="98" presetID="16" presetClass="entr" presetSubtype="21" fill="hold" nodeType="after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barn(inVertical)">
                                          <p:cBhvr>
                                            <p:cTn id="100" dur="500"/>
                                            <p:tgtEl>
                                              <p:spTgt spid="79"/>
                                            </p:tgtEl>
                                          </p:cBhvr>
                                        </p:animEffect>
                                      </p:childTnLst>
                                    </p:cTn>
                                  </p:par>
                                </p:childTnLst>
                              </p:cTn>
                            </p:par>
                          </p:childTnLst>
                        </p:cTn>
                      </p:par>
                      <p:par>
                        <p:cTn id="101" fill="hold">
                          <p:stCondLst>
                            <p:cond delay="indefinite"/>
                          </p:stCondLst>
                          <p:childTnLst>
                            <p:par>
                              <p:cTn id="102" fill="hold">
                                <p:stCondLst>
                                  <p:cond delay="0"/>
                                </p:stCondLst>
                                <p:childTnLst>
                                  <p:par>
                                    <p:cTn id="103" presetID="0" presetClass="path" presetSubtype="0" fill="hold" nodeType="clickEffect">
                                      <p:stCondLst>
                                        <p:cond delay="0"/>
                                      </p:stCondLst>
                                      <p:childTnLst>
                                        <p:animMotion origin="layout" path="M -4.72222E-6 4.93827E-6 L -0.02795 0.0003 " pathEditMode="relative" rAng="0" ptsTypes="AA">
                                          <p:cBhvr>
                                            <p:cTn id="104" dur="200" fill="hold"/>
                                            <p:tgtEl>
                                              <p:spTgt spid="5"/>
                                            </p:tgtEl>
                                            <p:attrNameLst>
                                              <p:attrName>ppt_x</p:attrName>
                                              <p:attrName>ppt_y</p:attrName>
                                            </p:attrNameLst>
                                          </p:cBhvr>
                                          <p:rCtr x="-1406" y="0"/>
                                        </p:animMotion>
                                      </p:childTnLst>
                                    </p:cTn>
                                  </p:par>
                                  <p:par>
                                    <p:cTn id="105" presetID="8" presetClass="emph" presetSubtype="0" fill="hold" nodeType="withEffect">
                                      <p:stCondLst>
                                        <p:cond delay="0"/>
                                      </p:stCondLst>
                                      <p:childTnLst>
                                        <p:animRot by="-300000">
                                          <p:cBhvr>
                                            <p:cTn id="106" dur="200" fill="hold"/>
                                            <p:tgtEl>
                                              <p:spTgt spid="5"/>
                                            </p:tgtEl>
                                            <p:attrNameLst>
                                              <p:attrName>r</p:attrName>
                                            </p:attrNameLst>
                                          </p:cBhvr>
                                        </p:animRot>
                                      </p:childTnLst>
                                    </p:cTn>
                                  </p:par>
                                  <p:par>
                                    <p:cTn id="107" presetID="26" presetClass="emph" presetSubtype="0" fill="hold" nodeType="withEffect">
                                      <p:stCondLst>
                                        <p:cond delay="0"/>
                                      </p:stCondLst>
                                      <p:childTnLst>
                                        <p:animEffect transition="out" filter="fade">
                                          <p:cBhvr>
                                            <p:cTn id="108" dur="500" tmFilter="0, 0; .2, .5; .8, .5; 1, 0"/>
                                            <p:tgtEl>
                                              <p:spTgt spid="5"/>
                                            </p:tgtEl>
                                          </p:cBhvr>
                                        </p:animEffect>
                                        <p:animScale>
                                          <p:cBhvr>
                                            <p:cTn id="109" dur="250" autoRev="1" fill="hold"/>
                                            <p:tgtEl>
                                              <p:spTgt spid="5"/>
                                            </p:tgtEl>
                                          </p:cBhvr>
                                          <p:by x="105000" y="105000"/>
                                        </p:animScale>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79"/>
                                            </p:tgtEl>
                                            <p:attrNameLst>
                                              <p:attrName>style.visibility</p:attrName>
                                            </p:attrNameLst>
                                          </p:cBhvr>
                                          <p:to>
                                            <p:strVal val="hidden"/>
                                          </p:to>
                                        </p:set>
                                      </p:childTnLst>
                                    </p:cTn>
                                  </p:par>
                                </p:childTnLst>
                              </p:cTn>
                            </p:par>
                            <p:par>
                              <p:cTn id="114" fill="hold">
                                <p:stCondLst>
                                  <p:cond delay="0"/>
                                </p:stCondLst>
                                <p:childTnLst>
                                  <p:par>
                                    <p:cTn id="115" presetID="16" presetClass="entr" presetSubtype="21"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barn(inVertical)">
                                          <p:cBhvr>
                                            <p:cTn id="117" dur="500"/>
                                            <p:tgtEl>
                                              <p:spTgt spid="83"/>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nodeType="clickEffect">
                                      <p:stCondLst>
                                        <p:cond delay="0"/>
                                      </p:stCondLst>
                                      <p:childTnLst>
                                        <p:set>
                                          <p:cBhvr>
                                            <p:cTn id="121" dur="1" fill="hold">
                                              <p:stCondLst>
                                                <p:cond delay="0"/>
                                              </p:stCondLst>
                                            </p:cTn>
                                            <p:tgtEl>
                                              <p:spTgt spid="86"/>
                                            </p:tgtEl>
                                            <p:attrNameLst>
                                              <p:attrName>style.visibility</p:attrName>
                                            </p:attrNameLst>
                                          </p:cBhvr>
                                          <p:to>
                                            <p:strVal val="visible"/>
                                          </p:to>
                                        </p:set>
                                        <p:animEffect transition="in" filter="barn(inVertical)">
                                          <p:cBhvr>
                                            <p:cTn id="12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7" grpId="1" animBg="1"/>
          <p:bldP spid="46" grpId="0" animBg="1"/>
          <p:bldP spid="43" grpId="0"/>
          <p:bldP spid="71" grpId="0"/>
          <p:bldP spid="71" grpId="1"/>
          <p:bldP spid="72" grpId="0"/>
          <p:bldP spid="73" grpId="0"/>
          <p:bldP spid="73" grpId="1"/>
          <p:bldP spid="7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par>
                              <p:cTn id="28" fill="hold">
                                <p:stCondLst>
                                  <p:cond delay="500"/>
                                </p:stCondLst>
                                <p:childTnLst>
                                  <p:par>
                                    <p:cTn id="29" presetID="16" presetClass="entr" presetSubtype="21"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barn(inVertical)">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47"/>
                                            </p:tgtEl>
                                            <p:attrNameLst>
                                              <p:attrName>style.visibility</p:attrName>
                                            </p:attrNameLst>
                                          </p:cBhvr>
                                          <p:to>
                                            <p:strVal val="hidden"/>
                                          </p:to>
                                        </p:set>
                                      </p:childTnLst>
                                    </p:cTn>
                                  </p:par>
                                </p:childTnLst>
                              </p:cTn>
                            </p:par>
                            <p:par>
                              <p:cTn id="36" fill="hold">
                                <p:stCondLst>
                                  <p:cond delay="0"/>
                                </p:stCondLst>
                                <p:childTnLst>
                                  <p:par>
                                    <p:cTn id="37" presetID="16" presetClass="entr" presetSubtype="21"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barn(inVertical)">
                                          <p:cBhvr>
                                            <p:cTn id="39" dur="500"/>
                                            <p:tgtEl>
                                              <p:spTgt spid="53"/>
                                            </p:tgtEl>
                                          </p:cBhvr>
                                        </p:animEffect>
                                      </p:childTnLst>
                                    </p:cTn>
                                  </p:par>
                                  <p:par>
                                    <p:cTn id="40" presetID="1" presetClass="exit" presetSubtype="0" fill="hold" nodeType="withEffect">
                                      <p:stCondLst>
                                        <p:cond delay="0"/>
                                      </p:stCondLst>
                                      <p:childTnLst>
                                        <p:set>
                                          <p:cBhvr>
                                            <p:cTn id="41" dur="1" fill="hold">
                                              <p:stCondLst>
                                                <p:cond delay="0"/>
                                              </p:stCondLst>
                                            </p:cTn>
                                            <p:tgtEl>
                                              <p:spTgt spid="1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7"/>
                                            </p:tgtEl>
                                            <p:attrNameLst>
                                              <p:attrName>style.visibility</p:attrName>
                                            </p:attrNameLst>
                                          </p:cBhvr>
                                          <p:to>
                                            <p:strVal val="hidden"/>
                                          </p:to>
                                        </p:set>
                                      </p:childTnLst>
                                    </p:cTn>
                                  </p:par>
                                  <p:par>
                                    <p:cTn id="44" presetID="16" presetClass="entr" presetSubtype="21" fill="hold" grpId="0" nodeType="withEffect">
                                      <p:stCondLst>
                                        <p:cond delay="200"/>
                                      </p:stCondLst>
                                      <p:childTnLst>
                                        <p:set>
                                          <p:cBhvr>
                                            <p:cTn id="45" dur="1" fill="hold">
                                              <p:stCondLst>
                                                <p:cond delay="0"/>
                                              </p:stCondLst>
                                            </p:cTn>
                                            <p:tgtEl>
                                              <p:spTgt spid="43"/>
                                            </p:tgtEl>
                                            <p:attrNameLst>
                                              <p:attrName>style.visibility</p:attrName>
                                            </p:attrNameLst>
                                          </p:cBhvr>
                                          <p:to>
                                            <p:strVal val="visible"/>
                                          </p:to>
                                        </p:set>
                                        <p:animEffect transition="in" filter="barn(inVertical)">
                                          <p:cBhvr>
                                            <p:cTn id="46" dur="500"/>
                                            <p:tgtEl>
                                              <p:spTgt spid="43"/>
                                            </p:tgtEl>
                                          </p:cBhvr>
                                        </p:animEffec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5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50"/>
                                            </p:tgtEl>
                                            <p:attrNameLst>
                                              <p:attrName>style.visibility</p:attrName>
                                            </p:attrNameLst>
                                          </p:cBhvr>
                                          <p:to>
                                            <p:strVal val="visible"/>
                                          </p:to>
                                        </p:set>
                                      </p:childTnLst>
                                    </p:cTn>
                                  </p:par>
                                  <p:par>
                                    <p:cTn id="57" presetID="26" presetClass="emph" presetSubtype="0" fill="hold" nodeType="withEffect">
                                      <p:stCondLst>
                                        <p:cond delay="0"/>
                                      </p:stCondLst>
                                      <p:childTnLst>
                                        <p:animEffect transition="out" filter="fade">
                                          <p:cBhvr>
                                            <p:cTn id="58" dur="500" tmFilter="0, 0; .2, .5; .8, .5; 1, 0"/>
                                            <p:tgtEl>
                                              <p:spTgt spid="2050"/>
                                            </p:tgtEl>
                                          </p:cBhvr>
                                        </p:animEffect>
                                        <p:animScale>
                                          <p:cBhvr>
                                            <p:cTn id="59" dur="250" autoRev="1" fill="hold"/>
                                            <p:tgtEl>
                                              <p:spTgt spid="2050"/>
                                            </p:tgtEl>
                                          </p:cBhvr>
                                          <p:by x="105000" y="105000"/>
                                        </p:animScale>
                                      </p:childTnLst>
                                    </p:cTn>
                                  </p:par>
                                  <p:par>
                                    <p:cTn id="60" presetID="1"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0" presetClass="path" presetSubtype="0" fill="hold" nodeType="withEffect">
                                      <p:stCondLst>
                                        <p:cond delay="0"/>
                                      </p:stCondLst>
                                      <p:childTnLst>
                                        <p:animMotion origin="layout" path="M 5.55556E-7 -3.7037E-6 L 0.47535 0.00031 " pathEditMode="relative" rAng="0" ptsTypes="AA">
                                          <p:cBhvr>
                                            <p:cTn id="63" dur="500" fill="hold"/>
                                            <p:tgtEl>
                                              <p:spTgt spid="9"/>
                                            </p:tgtEl>
                                            <p:attrNameLst>
                                              <p:attrName>ppt_x</p:attrName>
                                              <p:attrName>ppt_y</p:attrName>
                                            </p:attrNameLst>
                                          </p:cBhvr>
                                          <p:rCtr x="23767" y="0"/>
                                        </p:animMotion>
                                      </p:childTnLst>
                                    </p:cTn>
                                  </p:par>
                                  <p:par>
                                    <p:cTn id="64" presetID="1" presetClass="exit" presetSubtype="0" fill="hold" nodeType="withEffect">
                                      <p:stCondLst>
                                        <p:cond delay="300"/>
                                      </p:stCondLst>
                                      <p:childTnLst>
                                        <p:set>
                                          <p:cBhvr>
                                            <p:cTn id="65" dur="1" fill="hold">
                                              <p:stCondLst>
                                                <p:cond delay="0"/>
                                              </p:stCondLst>
                                            </p:cTn>
                                            <p:tgtEl>
                                              <p:spTgt spid="205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wipe(left)">
                                          <p:cBhvr>
                                            <p:cTn id="70" dur="500"/>
                                            <p:tgtEl>
                                              <p:spTgt spid="7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72"/>
                                            </p:tgtEl>
                                            <p:attrNameLst>
                                              <p:attrName>style.visibility</p:attrName>
                                            </p:attrNameLst>
                                          </p:cBhvr>
                                          <p:to>
                                            <p:strVal val="visible"/>
                                          </p:to>
                                        </p:set>
                                        <p:animEffect transition="in" filter="wipe(left)">
                                          <p:cBhvr>
                                            <p:cTn id="75" dur="500"/>
                                            <p:tgtEl>
                                              <p:spTgt spid="7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left)">
                                          <p:cBhvr>
                                            <p:cTn id="80" dur="500"/>
                                            <p:tgtEl>
                                              <p:spTgt spid="73"/>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71"/>
                                            </p:tgtEl>
                                            <p:attrNameLst>
                                              <p:attrName>style.visibility</p:attrName>
                                            </p:attrNameLst>
                                          </p:cBhvr>
                                          <p:to>
                                            <p:strVal val="hidden"/>
                                          </p:to>
                                        </p:set>
                                      </p:childTnLst>
                                    </p:cTn>
                                  </p:par>
                                </p:childTnLst>
                              </p:cTn>
                            </p:par>
                            <p:par>
                              <p:cTn id="85" fill="hold">
                                <p:stCondLst>
                                  <p:cond delay="0"/>
                                </p:stCondLst>
                                <p:childTnLst>
                                  <p:par>
                                    <p:cTn id="86" presetID="22" presetClass="entr" presetSubtype="8" fill="hold" grpId="0" nodeType="after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wipe(left)">
                                          <p:cBhvr>
                                            <p:cTn id="88" dur="5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73"/>
                                            </p:tgtEl>
                                            <p:attrNameLst>
                                              <p:attrName>style.visibility</p:attrName>
                                            </p:attrNameLst>
                                          </p:cBhvr>
                                          <p:to>
                                            <p:strVal val="hidden"/>
                                          </p:to>
                                        </p:set>
                                      </p:childTnLst>
                                    </p:cTn>
                                  </p:par>
                                </p:childTnLst>
                              </p:cTn>
                            </p:par>
                            <p:par>
                              <p:cTn id="93" fill="hold">
                                <p:stCondLst>
                                  <p:cond delay="0"/>
                                </p:stCondLst>
                                <p:childTnLst>
                                  <p:par>
                                    <p:cTn id="94" presetID="22" presetClass="entr" presetSubtype="8" fill="hold" nodeType="after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wipe(left)">
                                          <p:cBhvr>
                                            <p:cTn id="96" dur="500"/>
                                            <p:tgtEl>
                                              <p:spTgt spid="75"/>
                                            </p:tgtEl>
                                          </p:cBhvr>
                                        </p:animEffect>
                                      </p:childTnLst>
                                    </p:cTn>
                                  </p:par>
                                </p:childTnLst>
                              </p:cTn>
                            </p:par>
                            <p:par>
                              <p:cTn id="97" fill="hold">
                                <p:stCondLst>
                                  <p:cond delay="500"/>
                                </p:stCondLst>
                                <p:childTnLst>
                                  <p:par>
                                    <p:cTn id="98" presetID="16" presetClass="entr" presetSubtype="21" fill="hold" nodeType="after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barn(inVertical)">
                                          <p:cBhvr>
                                            <p:cTn id="100" dur="500"/>
                                            <p:tgtEl>
                                              <p:spTgt spid="79"/>
                                            </p:tgtEl>
                                          </p:cBhvr>
                                        </p:animEffect>
                                      </p:childTnLst>
                                    </p:cTn>
                                  </p:par>
                                </p:childTnLst>
                              </p:cTn>
                            </p:par>
                          </p:childTnLst>
                        </p:cTn>
                      </p:par>
                      <p:par>
                        <p:cTn id="101" fill="hold">
                          <p:stCondLst>
                            <p:cond delay="indefinite"/>
                          </p:stCondLst>
                          <p:childTnLst>
                            <p:par>
                              <p:cTn id="102" fill="hold">
                                <p:stCondLst>
                                  <p:cond delay="0"/>
                                </p:stCondLst>
                                <p:childTnLst>
                                  <p:par>
                                    <p:cTn id="103" presetID="0" presetClass="path" presetSubtype="0" fill="hold" nodeType="clickEffect">
                                      <p:stCondLst>
                                        <p:cond delay="0"/>
                                      </p:stCondLst>
                                      <p:childTnLst>
                                        <p:animMotion origin="layout" path="M -4.72222E-6 4.93827E-6 L -0.02795 0.0003 " pathEditMode="relative" rAng="0" ptsTypes="AA">
                                          <p:cBhvr>
                                            <p:cTn id="104" dur="200" fill="hold"/>
                                            <p:tgtEl>
                                              <p:spTgt spid="5"/>
                                            </p:tgtEl>
                                            <p:attrNameLst>
                                              <p:attrName>ppt_x</p:attrName>
                                              <p:attrName>ppt_y</p:attrName>
                                            </p:attrNameLst>
                                          </p:cBhvr>
                                          <p:rCtr x="-1406" y="0"/>
                                        </p:animMotion>
                                      </p:childTnLst>
                                    </p:cTn>
                                  </p:par>
                                  <p:par>
                                    <p:cTn id="105" presetID="8" presetClass="emph" presetSubtype="0" fill="hold" nodeType="withEffect">
                                      <p:stCondLst>
                                        <p:cond delay="0"/>
                                      </p:stCondLst>
                                      <p:childTnLst>
                                        <p:animRot by="-300000">
                                          <p:cBhvr>
                                            <p:cTn id="106" dur="200" fill="hold"/>
                                            <p:tgtEl>
                                              <p:spTgt spid="5"/>
                                            </p:tgtEl>
                                            <p:attrNameLst>
                                              <p:attrName>r</p:attrName>
                                            </p:attrNameLst>
                                          </p:cBhvr>
                                        </p:animRot>
                                      </p:childTnLst>
                                    </p:cTn>
                                  </p:par>
                                  <p:par>
                                    <p:cTn id="107" presetID="26" presetClass="emph" presetSubtype="0" fill="hold" nodeType="withEffect">
                                      <p:stCondLst>
                                        <p:cond delay="0"/>
                                      </p:stCondLst>
                                      <p:childTnLst>
                                        <p:animEffect transition="out" filter="fade">
                                          <p:cBhvr>
                                            <p:cTn id="108" dur="500" tmFilter="0, 0; .2, .5; .8, .5; 1, 0"/>
                                            <p:tgtEl>
                                              <p:spTgt spid="5"/>
                                            </p:tgtEl>
                                          </p:cBhvr>
                                        </p:animEffect>
                                        <p:animScale>
                                          <p:cBhvr>
                                            <p:cTn id="109" dur="250" autoRev="1" fill="hold"/>
                                            <p:tgtEl>
                                              <p:spTgt spid="5"/>
                                            </p:tgtEl>
                                          </p:cBhvr>
                                          <p:by x="105000" y="105000"/>
                                        </p:animScale>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79"/>
                                            </p:tgtEl>
                                            <p:attrNameLst>
                                              <p:attrName>style.visibility</p:attrName>
                                            </p:attrNameLst>
                                          </p:cBhvr>
                                          <p:to>
                                            <p:strVal val="hidden"/>
                                          </p:to>
                                        </p:set>
                                      </p:childTnLst>
                                    </p:cTn>
                                  </p:par>
                                </p:childTnLst>
                              </p:cTn>
                            </p:par>
                            <p:par>
                              <p:cTn id="114" fill="hold">
                                <p:stCondLst>
                                  <p:cond delay="0"/>
                                </p:stCondLst>
                                <p:childTnLst>
                                  <p:par>
                                    <p:cTn id="115" presetID="16" presetClass="entr" presetSubtype="21"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barn(inVertical)">
                                          <p:cBhvr>
                                            <p:cTn id="117" dur="500"/>
                                            <p:tgtEl>
                                              <p:spTgt spid="83"/>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nodeType="clickEffect">
                                      <p:stCondLst>
                                        <p:cond delay="0"/>
                                      </p:stCondLst>
                                      <p:childTnLst>
                                        <p:set>
                                          <p:cBhvr>
                                            <p:cTn id="121" dur="1" fill="hold">
                                              <p:stCondLst>
                                                <p:cond delay="0"/>
                                              </p:stCondLst>
                                            </p:cTn>
                                            <p:tgtEl>
                                              <p:spTgt spid="86"/>
                                            </p:tgtEl>
                                            <p:attrNameLst>
                                              <p:attrName>style.visibility</p:attrName>
                                            </p:attrNameLst>
                                          </p:cBhvr>
                                          <p:to>
                                            <p:strVal val="visible"/>
                                          </p:to>
                                        </p:set>
                                        <p:animEffect transition="in" filter="barn(inVertical)">
                                          <p:cBhvr>
                                            <p:cTn id="12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7" grpId="1" animBg="1"/>
          <p:bldP spid="46" grpId="0" animBg="1"/>
          <p:bldP spid="43" grpId="0"/>
          <p:bldP spid="71" grpId="0"/>
          <p:bldP spid="71" grpId="1"/>
          <p:bldP spid="72" grpId="0"/>
          <p:bldP spid="73" grpId="0"/>
          <p:bldP spid="73" grpId="1"/>
          <p:bldP spid="74"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A - Numerical</a:t>
            </a:r>
          </a:p>
        </p:txBody>
      </p:sp>
    </p:spTree>
    <p:extLst>
      <p:ext uri="{BB962C8B-B14F-4D97-AF65-F5344CB8AC3E}">
        <p14:creationId xmlns:p14="http://schemas.microsoft.com/office/powerpoint/2010/main" val="1385351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92.168.1.34\mt_school\2016_17\03_CBSE BOARD\TAT_2016-17\VIII_Std_TAT\Physics\Earthquake\Manish\Raw file\numerical b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5148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94710" y="2254250"/>
            <a:ext cx="3805850" cy="769441"/>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44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numerical</a:t>
            </a:r>
            <a:endParaRPr lang="en-US" sz="44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sp>
        <p:nvSpPr>
          <p:cNvPr id="4" name="Isosceles Triangle 8"/>
          <p:cNvSpPr/>
          <p:nvPr/>
        </p:nvSpPr>
        <p:spPr>
          <a:xfrm>
            <a:off x="-14968" y="12700"/>
            <a:ext cx="9158968" cy="5102623"/>
          </a:xfrm>
          <a:prstGeom prst="rect">
            <a:avLst/>
          </a:prstGeom>
          <a:solidFill>
            <a:schemeClr val="bg1">
              <a:alpha val="8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0200" y="971550"/>
            <a:ext cx="711984" cy="1114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67000" y="1301175"/>
            <a:ext cx="1884683" cy="584775"/>
          </a:xfrm>
          <a:prstGeom prst="rect">
            <a:avLst/>
          </a:prstGeom>
        </p:spPr>
        <p:txBody>
          <a:bodyPr wrap="none">
            <a:spAutoFit/>
          </a:bodyPr>
          <a:lstStyle/>
          <a:p>
            <a:r>
              <a:rPr lang="en-US" sz="3200" b="1" dirty="0">
                <a:solidFill>
                  <a:srgbClr val="C00000"/>
                </a:solidFill>
                <a:latin typeface="Copperplate Gothic Bold" pitchFamily="34" charset="0"/>
              </a:rPr>
              <a:t>Type - A</a:t>
            </a:r>
          </a:p>
        </p:txBody>
      </p:sp>
      <p:sp>
        <p:nvSpPr>
          <p:cNvPr id="7" name="Rectangle 6"/>
          <p:cNvSpPr/>
          <p:nvPr/>
        </p:nvSpPr>
        <p:spPr>
          <a:xfrm>
            <a:off x="2667000" y="1885950"/>
            <a:ext cx="2212191" cy="584775"/>
          </a:xfrm>
          <a:prstGeom prst="rect">
            <a:avLst/>
          </a:prstGeom>
        </p:spPr>
        <p:txBody>
          <a:bodyPr wrap="square">
            <a:spAutoFit/>
          </a:bodyPr>
          <a:lstStyle/>
          <a:p>
            <a:r>
              <a:rPr lang="en-US" sz="3200" b="1" dirty="0" smtClean="0">
                <a:solidFill>
                  <a:srgbClr val="C00000"/>
                </a:solidFill>
                <a:latin typeface="Book Antiqua" pitchFamily="18" charset="0"/>
              </a:rPr>
              <a:t>F = ma</a:t>
            </a:r>
            <a:endParaRPr lang="en-US" sz="3200" b="1" dirty="0">
              <a:solidFill>
                <a:srgbClr val="C00000"/>
              </a:solidFill>
              <a:latin typeface="Book Antiqua" pitchFamily="18" charset="0"/>
            </a:endParaRPr>
          </a:p>
        </p:txBody>
      </p:sp>
      <p:grpSp>
        <p:nvGrpSpPr>
          <p:cNvPr id="14" name="Group 13"/>
          <p:cNvGrpSpPr/>
          <p:nvPr/>
        </p:nvGrpSpPr>
        <p:grpSpPr>
          <a:xfrm>
            <a:off x="2590800" y="2266950"/>
            <a:ext cx="1666809" cy="1041916"/>
            <a:chOff x="2590800" y="2266950"/>
            <a:chExt cx="1666809" cy="1041916"/>
          </a:xfrm>
        </p:grpSpPr>
        <p:sp>
          <p:nvSpPr>
            <p:cNvPr id="8" name="Rectangle 7"/>
            <p:cNvSpPr/>
            <p:nvPr/>
          </p:nvSpPr>
          <p:spPr>
            <a:xfrm>
              <a:off x="2590800" y="2495058"/>
              <a:ext cx="454809" cy="584775"/>
            </a:xfrm>
            <a:prstGeom prst="rect">
              <a:avLst/>
            </a:prstGeom>
          </p:spPr>
          <p:txBody>
            <a:bodyPr wrap="square">
              <a:spAutoFit/>
            </a:bodyPr>
            <a:lstStyle/>
            <a:p>
              <a:r>
                <a:rPr lang="en-US" sz="3200" b="1" dirty="0" smtClean="0">
                  <a:solidFill>
                    <a:srgbClr val="C00000"/>
                  </a:solidFill>
                  <a:latin typeface="Book Antiqua" pitchFamily="18" charset="0"/>
                </a:rPr>
                <a:t>a</a:t>
              </a:r>
              <a:endParaRPr lang="en-US" sz="3200" b="1" dirty="0">
                <a:solidFill>
                  <a:srgbClr val="C00000"/>
                </a:solidFill>
                <a:latin typeface="Book Antiqua" pitchFamily="18" charset="0"/>
              </a:endParaRPr>
            </a:p>
          </p:txBody>
        </p:sp>
        <p:sp>
          <p:nvSpPr>
            <p:cNvPr id="9" name="Rectangle 8"/>
            <p:cNvSpPr/>
            <p:nvPr/>
          </p:nvSpPr>
          <p:spPr>
            <a:xfrm>
              <a:off x="3614381" y="2724091"/>
              <a:ext cx="378011" cy="584775"/>
            </a:xfrm>
            <a:prstGeom prst="rect">
              <a:avLst/>
            </a:prstGeom>
          </p:spPr>
          <p:txBody>
            <a:bodyPr wrap="square">
              <a:spAutoFit/>
            </a:bodyPr>
            <a:lstStyle/>
            <a:p>
              <a:r>
                <a:rPr lang="en-US" sz="3200" b="1" dirty="0" smtClean="0">
                  <a:solidFill>
                    <a:srgbClr val="C00000"/>
                  </a:solidFill>
                  <a:latin typeface="Book Antiqua" pitchFamily="18" charset="0"/>
                </a:rPr>
                <a:t>t</a:t>
              </a:r>
              <a:endParaRPr lang="en-US" sz="3200" b="1" dirty="0">
                <a:solidFill>
                  <a:srgbClr val="C00000"/>
                </a:solidFill>
                <a:latin typeface="Book Antiqua" pitchFamily="18" charset="0"/>
              </a:endParaRPr>
            </a:p>
          </p:txBody>
        </p:sp>
        <p:sp>
          <p:nvSpPr>
            <p:cNvPr id="6" name="Rectangle 5"/>
            <p:cNvSpPr/>
            <p:nvPr/>
          </p:nvSpPr>
          <p:spPr>
            <a:xfrm>
              <a:off x="2971202" y="2520434"/>
              <a:ext cx="433132" cy="584775"/>
            </a:xfrm>
            <a:prstGeom prst="rect">
              <a:avLst/>
            </a:prstGeom>
          </p:spPr>
          <p:txBody>
            <a:bodyPr wrap="none">
              <a:spAutoFit/>
            </a:bodyPr>
            <a:lstStyle/>
            <a:p>
              <a:r>
                <a:rPr lang="en-US" sz="3200" b="1" dirty="0" smtClean="0">
                  <a:solidFill>
                    <a:srgbClr val="C00000"/>
                  </a:solidFill>
                  <a:latin typeface="Book Antiqua" pitchFamily="18" charset="0"/>
                </a:rPr>
                <a:t>=</a:t>
              </a:r>
              <a:endParaRPr lang="en-US" sz="3200" b="1" dirty="0">
                <a:solidFill>
                  <a:srgbClr val="C00000"/>
                </a:solidFill>
                <a:latin typeface="Book Antiqua" pitchFamily="18" charset="0"/>
              </a:endParaRPr>
            </a:p>
          </p:txBody>
        </p:sp>
        <p:sp>
          <p:nvSpPr>
            <p:cNvPr id="10" name="Rectangle 9"/>
            <p:cNvSpPr/>
            <p:nvPr/>
          </p:nvSpPr>
          <p:spPr>
            <a:xfrm>
              <a:off x="3458992" y="2266950"/>
              <a:ext cx="798617" cy="584775"/>
            </a:xfrm>
            <a:prstGeom prst="rect">
              <a:avLst/>
            </a:prstGeom>
          </p:spPr>
          <p:txBody>
            <a:bodyPr wrap="none">
              <a:spAutoFit/>
            </a:bodyPr>
            <a:lstStyle/>
            <a:p>
              <a:r>
                <a:rPr lang="en-US" sz="3200" b="1" dirty="0">
                  <a:solidFill>
                    <a:srgbClr val="C00000"/>
                  </a:solidFill>
                  <a:latin typeface="Book Antiqua" pitchFamily="18" charset="0"/>
                </a:rPr>
                <a:t>v-u</a:t>
              </a:r>
            </a:p>
          </p:txBody>
        </p:sp>
        <p:cxnSp>
          <p:nvCxnSpPr>
            <p:cNvPr id="12" name="Straight Connector 11"/>
            <p:cNvCxnSpPr/>
            <p:nvPr/>
          </p:nvCxnSpPr>
          <p:spPr>
            <a:xfrm flipV="1">
              <a:off x="3429000" y="2807240"/>
              <a:ext cx="82296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6221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1" presetClass="entr" presetSubtype="0" fill="hold" grpId="2"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63" presetClass="path" presetSubtype="0" accel="10000" fill="hold" grpId="1" nodeType="withEffect" p14:presetBounceEnd="60000">
                                      <p:stCondLst>
                                        <p:cond delay="0"/>
                                      </p:stCondLst>
                                      <p:childTnLst>
                                        <p:animMotion origin="layout" path="M -0.525 -2.96296E-6 L 0 -2.96296E-6 " pathEditMode="relative" rAng="0" ptsTypes="AA" p14:bounceEnd="60000">
                                          <p:cBhvr>
                                            <p:cTn id="12" dur="500" fill="hold"/>
                                            <p:tgtEl>
                                              <p:spTgt spid="3"/>
                                            </p:tgtEl>
                                            <p:attrNameLst>
                                              <p:attrName>ppt_x</p:attrName>
                                              <p:attrName>ppt_y</p:attrName>
                                            </p:attrNameLst>
                                          </p:cBhvr>
                                          <p:rCtr x="26250" y="0"/>
                                        </p:animMotion>
                                      </p:childTnLst>
                                    </p:cTn>
                                  </p:par>
                                </p:childTnLst>
                              </p:cTn>
                            </p:par>
                            <p:par>
                              <p:cTn id="13" fill="hold">
                                <p:stCondLst>
                                  <p:cond delay="1000"/>
                                </p:stCondLst>
                                <p:childTnLst>
                                  <p:par>
                                    <p:cTn id="14" presetID="6" presetClass="emph" presetSubtype="0" repeatCount="indefinite" autoRev="1" fill="hold" grpId="0" nodeType="afterEffect">
                                      <p:stCondLst>
                                        <p:cond delay="0"/>
                                      </p:stCondLst>
                                      <p:endCondLst>
                                        <p:cond evt="onNext" delay="0">
                                          <p:tgtEl>
                                            <p:sldTgt/>
                                          </p:tgtEl>
                                        </p:cond>
                                      </p:endCondLst>
                                      <p:childTnLst>
                                        <p:animScale>
                                          <p:cBhvr>
                                            <p:cTn id="15" dur="500" fill="hold"/>
                                            <p:tgtEl>
                                              <p:spTgt spid="3"/>
                                            </p:tgtEl>
                                          </p:cBhvr>
                                          <p:by x="110000" y="110000"/>
                                        </p:animScale>
                                      </p:childTnLst>
                                    </p:cTn>
                                  </p:par>
                                </p:childTnLst>
                              </p:cTn>
                            </p:par>
                            <p:par>
                              <p:cTn id="16" fill="hold">
                                <p:stCondLst>
                                  <p:cond delay="2000"/>
                                </p:stCondLst>
                                <p:childTnLst>
                                  <p:par>
                                    <p:cTn id="17" presetID="64" presetClass="path" presetSubtype="0" accel="50000" decel="50000" fill="hold" grpId="3" nodeType="afterEffect">
                                      <p:stCondLst>
                                        <p:cond delay="0"/>
                                      </p:stCondLst>
                                      <p:childTnLst>
                                        <p:animMotion origin="layout" path="M 4.72222E-6 -2.96296E-6 L 4.72222E-6 -0.42777 " pathEditMode="relative" rAng="0" ptsTypes="AA">
                                          <p:cBhvr>
                                            <p:cTn id="18" dur="500" fill="hold"/>
                                            <p:tgtEl>
                                              <p:spTgt spid="3"/>
                                            </p:tgtEl>
                                            <p:attrNameLst>
                                              <p:attrName>ppt_x</p:attrName>
                                              <p:attrName>ppt_y</p:attrName>
                                            </p:attrNameLst>
                                          </p:cBhvr>
                                          <p:rCtr x="0" y="-21389"/>
                                        </p:animMotion>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0-#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16" presetClass="entr" presetSubtype="21"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 grpId="3"/>
          <p:bldP spid="4" grpId="0" animBg="1"/>
          <p:bldP spid="2"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1" presetClass="entr" presetSubtype="0" fill="hold" grpId="2"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63" presetClass="path" presetSubtype="0" accel="10000" fill="hold" grpId="1" nodeType="withEffect">
                                      <p:stCondLst>
                                        <p:cond delay="0"/>
                                      </p:stCondLst>
                                      <p:childTnLst>
                                        <p:animMotion origin="layout" path="M -0.525 -2.96296E-6 L 0 -2.96296E-6 " pathEditMode="relative" rAng="0" ptsTypes="AA">
                                          <p:cBhvr>
                                            <p:cTn id="12" dur="500" fill="hold"/>
                                            <p:tgtEl>
                                              <p:spTgt spid="3"/>
                                            </p:tgtEl>
                                            <p:attrNameLst>
                                              <p:attrName>ppt_x</p:attrName>
                                              <p:attrName>ppt_y</p:attrName>
                                            </p:attrNameLst>
                                          </p:cBhvr>
                                          <p:rCtr x="26250" y="0"/>
                                        </p:animMotion>
                                      </p:childTnLst>
                                    </p:cTn>
                                  </p:par>
                                </p:childTnLst>
                              </p:cTn>
                            </p:par>
                            <p:par>
                              <p:cTn id="13" fill="hold">
                                <p:stCondLst>
                                  <p:cond delay="1000"/>
                                </p:stCondLst>
                                <p:childTnLst>
                                  <p:par>
                                    <p:cTn id="14" presetID="6" presetClass="emph" presetSubtype="0" repeatCount="indefinite" autoRev="1" fill="hold" grpId="0" nodeType="afterEffect">
                                      <p:stCondLst>
                                        <p:cond delay="0"/>
                                      </p:stCondLst>
                                      <p:endCondLst>
                                        <p:cond evt="onNext" delay="0">
                                          <p:tgtEl>
                                            <p:sldTgt/>
                                          </p:tgtEl>
                                        </p:cond>
                                      </p:endCondLst>
                                      <p:childTnLst>
                                        <p:animScale>
                                          <p:cBhvr>
                                            <p:cTn id="15" dur="500" fill="hold"/>
                                            <p:tgtEl>
                                              <p:spTgt spid="3"/>
                                            </p:tgtEl>
                                          </p:cBhvr>
                                          <p:by x="110000" y="110000"/>
                                        </p:animScale>
                                      </p:childTnLst>
                                    </p:cTn>
                                  </p:par>
                                </p:childTnLst>
                              </p:cTn>
                            </p:par>
                            <p:par>
                              <p:cTn id="16" fill="hold">
                                <p:stCondLst>
                                  <p:cond delay="2000"/>
                                </p:stCondLst>
                                <p:childTnLst>
                                  <p:par>
                                    <p:cTn id="17" presetID="64" presetClass="path" presetSubtype="0" accel="50000" decel="50000" fill="hold" grpId="3" nodeType="afterEffect">
                                      <p:stCondLst>
                                        <p:cond delay="0"/>
                                      </p:stCondLst>
                                      <p:childTnLst>
                                        <p:animMotion origin="layout" path="M 4.72222E-6 -2.96296E-6 L 4.72222E-6 -0.42777 " pathEditMode="relative" rAng="0" ptsTypes="AA">
                                          <p:cBhvr>
                                            <p:cTn id="18" dur="500" fill="hold"/>
                                            <p:tgtEl>
                                              <p:spTgt spid="3"/>
                                            </p:tgtEl>
                                            <p:attrNameLst>
                                              <p:attrName>ppt_x</p:attrName>
                                              <p:attrName>ppt_y</p:attrName>
                                            </p:attrNameLst>
                                          </p:cBhvr>
                                          <p:rCtr x="0" y="-21389"/>
                                        </p:animMotion>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0-#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16" presetClass="entr" presetSubtype="21"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 grpId="3"/>
          <p:bldP spid="4" grpId="0" animBg="1"/>
          <p:bldP spid="2" grpId="0"/>
          <p:bldP spid="7"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3" descr="C:\Users\Temp45\Desktop\debesis-un-zem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410"/>
            <a:ext cx="9144000" cy="518394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5" descr="D:\d drive\MJ WORK\Pooja mam (physics)\Rashi mam\Force\Final work\depositphotos_63455135-Cartoon-boy-playing-footb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1809750"/>
            <a:ext cx="1911353" cy="315054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789680" y="4074465"/>
            <a:ext cx="931854" cy="93099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2903364" y="3586288"/>
            <a:ext cx="1350397" cy="360810"/>
            <a:chOff x="3034183" y="3402547"/>
            <a:chExt cx="1350397" cy="360810"/>
          </a:xfrm>
        </p:grpSpPr>
        <p:sp>
          <p:nvSpPr>
            <p:cNvPr id="81" name="Horizontal Scroll 11"/>
            <p:cNvSpPr/>
            <p:nvPr/>
          </p:nvSpPr>
          <p:spPr>
            <a:xfrm>
              <a:off x="3034183" y="3404740"/>
              <a:ext cx="1230464" cy="358617"/>
            </a:xfrm>
            <a:prstGeom prst="wedgeRoundRectCallou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9" name="Rectangle 8"/>
            <p:cNvSpPr/>
            <p:nvPr/>
          </p:nvSpPr>
          <p:spPr>
            <a:xfrm>
              <a:off x="3037736" y="3402547"/>
              <a:ext cx="1346844"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Mass = </a:t>
              </a:r>
              <a:r>
                <a:rPr lang="en-US" sz="1600" b="1" dirty="0">
                  <a:solidFill>
                    <a:srgbClr val="0000FF"/>
                  </a:solidFill>
                  <a:latin typeface="Book Antiqua" panose="02040602050305030304" pitchFamily="18" charset="0"/>
                </a:rPr>
                <a:t>5 kg </a:t>
              </a:r>
              <a:endParaRPr lang="en-US" sz="1600" b="1" dirty="0"/>
            </a:p>
          </p:txBody>
        </p:sp>
      </p:grpSp>
      <p:grpSp>
        <p:nvGrpSpPr>
          <p:cNvPr id="82" name="Group 81"/>
          <p:cNvGrpSpPr/>
          <p:nvPr/>
        </p:nvGrpSpPr>
        <p:grpSpPr>
          <a:xfrm>
            <a:off x="2885240" y="3596932"/>
            <a:ext cx="2676080" cy="360810"/>
            <a:chOff x="3034182" y="3402547"/>
            <a:chExt cx="2676080" cy="360810"/>
          </a:xfrm>
        </p:grpSpPr>
        <p:sp>
          <p:nvSpPr>
            <p:cNvPr id="83" name="Horizontal Scroll 11"/>
            <p:cNvSpPr/>
            <p:nvPr/>
          </p:nvSpPr>
          <p:spPr>
            <a:xfrm>
              <a:off x="3034182" y="3404740"/>
              <a:ext cx="2676079" cy="358617"/>
            </a:xfrm>
            <a:prstGeom prst="wedgeRoundRectCallou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84" name="Rectangle 83"/>
            <p:cNvSpPr/>
            <p:nvPr/>
          </p:nvSpPr>
          <p:spPr>
            <a:xfrm>
              <a:off x="3037736" y="3402547"/>
              <a:ext cx="2672526"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Initial velocity(u) = </a:t>
              </a:r>
              <a:r>
                <a:rPr lang="en-US" sz="1600" b="1" dirty="0">
                  <a:solidFill>
                    <a:srgbClr val="0000FF"/>
                  </a:solidFill>
                  <a:latin typeface="Book Antiqua" panose="02040602050305030304" pitchFamily="18" charset="0"/>
                </a:rPr>
                <a:t>3 </a:t>
              </a:r>
              <a:r>
                <a:rPr lang="en-US" sz="1600" b="1" dirty="0" smtClean="0">
                  <a:solidFill>
                    <a:srgbClr val="0000FF"/>
                  </a:solidFill>
                  <a:latin typeface="Book Antiqua" panose="02040602050305030304" pitchFamily="18" charset="0"/>
                </a:rPr>
                <a:t>ms</a:t>
              </a:r>
              <a:r>
                <a:rPr lang="en-US" sz="1600" b="1" baseline="30000" dirty="0" smtClean="0">
                  <a:solidFill>
                    <a:srgbClr val="0000FF"/>
                  </a:solidFill>
                  <a:latin typeface="Book Antiqua" panose="02040602050305030304" pitchFamily="18" charset="0"/>
                </a:rPr>
                <a:t>-1 </a:t>
              </a:r>
              <a:endParaRPr lang="en-US" sz="1600" b="1" dirty="0"/>
            </a:p>
          </p:txBody>
        </p:sp>
      </p:grpSp>
      <p:grpSp>
        <p:nvGrpSpPr>
          <p:cNvPr id="85" name="Group 84"/>
          <p:cNvGrpSpPr/>
          <p:nvPr/>
        </p:nvGrpSpPr>
        <p:grpSpPr>
          <a:xfrm>
            <a:off x="5715000" y="3588481"/>
            <a:ext cx="2676079" cy="360810"/>
            <a:chOff x="3034182" y="3402547"/>
            <a:chExt cx="2676079" cy="360810"/>
          </a:xfrm>
        </p:grpSpPr>
        <p:sp>
          <p:nvSpPr>
            <p:cNvPr id="86" name="Horizontal Scroll 11"/>
            <p:cNvSpPr/>
            <p:nvPr/>
          </p:nvSpPr>
          <p:spPr>
            <a:xfrm>
              <a:off x="3034182" y="3404740"/>
              <a:ext cx="2676079" cy="358617"/>
            </a:xfrm>
            <a:prstGeom prst="wedgeRoundRectCallou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87" name="Rectangle 86"/>
            <p:cNvSpPr/>
            <p:nvPr/>
          </p:nvSpPr>
          <p:spPr>
            <a:xfrm>
              <a:off x="3037736" y="3402547"/>
              <a:ext cx="2512226"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Final velocity(v) = 7 ms</a:t>
              </a:r>
              <a:r>
                <a:rPr lang="en-US" sz="1600" b="1" baseline="30000" dirty="0" smtClean="0">
                  <a:solidFill>
                    <a:srgbClr val="0000FF"/>
                  </a:solidFill>
                  <a:latin typeface="Book Antiqua" panose="02040602050305030304" pitchFamily="18" charset="0"/>
                </a:rPr>
                <a:t>-1 </a:t>
              </a:r>
              <a:endParaRPr lang="en-US" sz="1600" b="1" dirty="0"/>
            </a:p>
          </p:txBody>
        </p:sp>
      </p:grpSp>
      <p:grpSp>
        <p:nvGrpSpPr>
          <p:cNvPr id="88" name="Group 87"/>
          <p:cNvGrpSpPr/>
          <p:nvPr/>
        </p:nvGrpSpPr>
        <p:grpSpPr>
          <a:xfrm>
            <a:off x="4253761" y="2021395"/>
            <a:ext cx="1302307" cy="360810"/>
            <a:chOff x="3034182" y="3402547"/>
            <a:chExt cx="1302307" cy="360810"/>
          </a:xfrm>
        </p:grpSpPr>
        <p:sp>
          <p:nvSpPr>
            <p:cNvPr id="89" name="Horizontal Scroll 11"/>
            <p:cNvSpPr/>
            <p:nvPr/>
          </p:nvSpPr>
          <p:spPr>
            <a:xfrm>
              <a:off x="3034182" y="3404740"/>
              <a:ext cx="1302307" cy="358617"/>
            </a:xfrm>
            <a:prstGeom prst="wedgeRoundRectCallout">
              <a:avLst>
                <a:gd name="adj1" fmla="val -67642"/>
                <a:gd name="adj2" fmla="val 48334"/>
                <a:gd name="adj3" fmla="val 16667"/>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90" name="Rectangle 89"/>
            <p:cNvSpPr/>
            <p:nvPr/>
          </p:nvSpPr>
          <p:spPr>
            <a:xfrm>
              <a:off x="3037736" y="3402547"/>
              <a:ext cx="1257075"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Force(F) = ?</a:t>
              </a:r>
              <a:endParaRPr lang="en-US" sz="1600" b="1" dirty="0"/>
            </a:p>
          </p:txBody>
        </p:sp>
      </p:grpSp>
      <p:grpSp>
        <p:nvGrpSpPr>
          <p:cNvPr id="24" name="Group 23"/>
          <p:cNvGrpSpPr/>
          <p:nvPr/>
        </p:nvGrpSpPr>
        <p:grpSpPr>
          <a:xfrm>
            <a:off x="4191000" y="3568418"/>
            <a:ext cx="1302307" cy="358617"/>
            <a:chOff x="6436626" y="2213040"/>
            <a:chExt cx="1302307" cy="358617"/>
          </a:xfrm>
        </p:grpSpPr>
        <p:sp>
          <p:nvSpPr>
            <p:cNvPr id="91" name="Horizontal Scroll 11"/>
            <p:cNvSpPr/>
            <p:nvPr/>
          </p:nvSpPr>
          <p:spPr>
            <a:xfrm>
              <a:off x="6436626" y="2213040"/>
              <a:ext cx="1302307" cy="358617"/>
            </a:xfrm>
            <a:prstGeom prst="wedgeRoundRectCallout">
              <a:avLst/>
            </a:prstGeom>
            <a:solidFill>
              <a:schemeClr val="bg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92" name="Rectangle 91"/>
            <p:cNvSpPr/>
            <p:nvPr/>
          </p:nvSpPr>
          <p:spPr>
            <a:xfrm>
              <a:off x="6454914" y="2213040"/>
              <a:ext cx="1252266"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Time(t) =2s</a:t>
              </a:r>
              <a:endParaRPr lang="en-US" sz="1600" b="1" dirty="0"/>
            </a:p>
          </p:txBody>
        </p:sp>
      </p:grpSp>
      <p:grpSp>
        <p:nvGrpSpPr>
          <p:cNvPr id="93" name="Group 92"/>
          <p:cNvGrpSpPr/>
          <p:nvPr/>
        </p:nvGrpSpPr>
        <p:grpSpPr>
          <a:xfrm>
            <a:off x="822862" y="187741"/>
            <a:ext cx="7406738" cy="1164809"/>
            <a:chOff x="743485" y="382250"/>
            <a:chExt cx="7406738" cy="1164809"/>
          </a:xfrm>
        </p:grpSpPr>
        <p:sp>
          <p:nvSpPr>
            <p:cNvPr id="94" name="TextBox 93"/>
            <p:cNvSpPr txBox="1">
              <a:spLocks noChangeArrowheads="1"/>
            </p:cNvSpPr>
            <p:nvPr/>
          </p:nvSpPr>
          <p:spPr bwMode="auto">
            <a:xfrm>
              <a:off x="743485" y="543782"/>
              <a:ext cx="7406738" cy="901677"/>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95" name="TextBox 94"/>
            <p:cNvSpPr txBox="1">
              <a:spLocks noChangeArrowheads="1"/>
            </p:cNvSpPr>
            <p:nvPr/>
          </p:nvSpPr>
          <p:spPr bwMode="auto">
            <a:xfrm>
              <a:off x="1148891" y="382250"/>
              <a:ext cx="6553200"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constant force acts on an object of mass 5 kg for a duration of  2 s. It increases the object’s velocity from 3 m s</a:t>
              </a:r>
              <a:r>
                <a:rPr lang="en-US" sz="1600" baseline="30000" dirty="0">
                  <a:solidFill>
                    <a:srgbClr val="0000FF"/>
                  </a:solidFill>
                  <a:latin typeface="Book Antiqua" panose="02040602050305030304" pitchFamily="18" charset="0"/>
                </a:rPr>
                <a:t>-1 </a:t>
              </a:r>
              <a:r>
                <a:rPr lang="en-US" sz="1600" dirty="0">
                  <a:solidFill>
                    <a:srgbClr val="0000FF"/>
                  </a:solidFill>
                  <a:latin typeface="Book Antiqua" panose="02040602050305030304" pitchFamily="18" charset="0"/>
                </a:rPr>
                <a:t>to 7 m s</a:t>
              </a:r>
              <a:r>
                <a:rPr lang="en-US" sz="1600" baseline="30000" dirty="0">
                  <a:solidFill>
                    <a:srgbClr val="0000FF"/>
                  </a:solidFill>
                  <a:latin typeface="Book Antiqua" panose="02040602050305030304" pitchFamily="18" charset="0"/>
                </a:rPr>
                <a:t>-1 </a:t>
              </a:r>
              <a:r>
                <a:rPr lang="en-US" sz="1600" dirty="0">
                  <a:solidFill>
                    <a:srgbClr val="0000FF"/>
                  </a:solidFill>
                  <a:latin typeface="Book Antiqua" panose="02040602050305030304" pitchFamily="18" charset="0"/>
                </a:rPr>
                <a:t>. Find the magnitude of the applied force</a:t>
              </a:r>
              <a:r>
                <a:rPr lang="en-US" sz="1600" dirty="0" smtClean="0">
                  <a:solidFill>
                    <a:srgbClr val="0000FF"/>
                  </a:solidFill>
                  <a:latin typeface="Book Antiqua" panose="02040602050305030304" pitchFamily="18" charset="0"/>
                </a:rPr>
                <a:t>.</a:t>
              </a:r>
              <a:endParaRPr lang="en-US" sz="1600" dirty="0">
                <a:solidFill>
                  <a:srgbClr val="0000FF"/>
                </a:solidFill>
                <a:latin typeface="Book Antiqua" panose="02040602050305030304" pitchFamily="18" charset="0"/>
              </a:endParaRPr>
            </a:p>
          </p:txBody>
        </p:sp>
      </p:grpSp>
      <p:grpSp>
        <p:nvGrpSpPr>
          <p:cNvPr id="96" name="Group 95"/>
          <p:cNvGrpSpPr/>
          <p:nvPr/>
        </p:nvGrpSpPr>
        <p:grpSpPr>
          <a:xfrm>
            <a:off x="426720" y="488950"/>
            <a:ext cx="640080" cy="640080"/>
            <a:chOff x="4953000" y="3718491"/>
            <a:chExt cx="640080" cy="640080"/>
          </a:xfrm>
        </p:grpSpPr>
        <p:sp>
          <p:nvSpPr>
            <p:cNvPr id="97" name="Oval 96"/>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1</a:t>
              </a:r>
            </a:p>
          </p:txBody>
        </p:sp>
      </p:grpSp>
    </p:spTree>
    <p:extLst>
      <p:ext uri="{BB962C8B-B14F-4D97-AF65-F5344CB8AC3E}">
        <p14:creationId xmlns:p14="http://schemas.microsoft.com/office/powerpoint/2010/main" val="382555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nodeType="with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par>
                          <p:cTn id="31" fill="hold">
                            <p:stCondLst>
                              <p:cond delay="500"/>
                            </p:stCondLst>
                            <p:childTnLst>
                              <p:par>
                                <p:cTn id="32" presetID="8" presetClass="emph" presetSubtype="0" fill="hold" nodeType="afterEffect">
                                  <p:stCondLst>
                                    <p:cond delay="0"/>
                                  </p:stCondLst>
                                  <p:childTnLst>
                                    <p:animRot by="21600000">
                                      <p:cBhvr>
                                        <p:cTn id="33" dur="1000" fill="hold"/>
                                        <p:tgtEl>
                                          <p:spTgt spid="78"/>
                                        </p:tgtEl>
                                        <p:attrNameLst>
                                          <p:attrName>r</p:attrName>
                                        </p:attrNameLst>
                                      </p:cBhvr>
                                    </p:animRot>
                                  </p:childTnLst>
                                </p:cTn>
                              </p:par>
                              <p:par>
                                <p:cTn id="34" presetID="63" presetClass="path" presetSubtype="0" accel="50000" decel="50000" fill="hold" nodeType="withEffect">
                                  <p:stCondLst>
                                    <p:cond delay="0"/>
                                  </p:stCondLst>
                                  <p:childTnLst>
                                    <p:animMotion origin="layout" path="M -2.77778E-6 3.95062E-6 L 0.16077 0.00247 " pathEditMode="relative" rAng="0" ptsTypes="AA">
                                      <p:cBhvr>
                                        <p:cTn id="35" dur="2000" fill="hold"/>
                                        <p:tgtEl>
                                          <p:spTgt spid="78"/>
                                        </p:tgtEl>
                                        <p:attrNameLst>
                                          <p:attrName>ppt_x</p:attrName>
                                          <p:attrName>ppt_y</p:attrName>
                                        </p:attrNameLst>
                                      </p:cBhvr>
                                      <p:rCtr x="8038" y="123"/>
                                    </p:animMotion>
                                  </p:childTnLst>
                                </p:cTn>
                              </p:par>
                              <p:par>
                                <p:cTn id="36" presetID="22" presetClass="entr" presetSubtype="4"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down)">
                                      <p:cBhvr>
                                        <p:cTn id="38" dur="5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82"/>
                                        </p:tgtEl>
                                      </p:cBhvr>
                                    </p:animEffect>
                                    <p:set>
                                      <p:cBhvr>
                                        <p:cTn id="43" dur="1" fill="hold">
                                          <p:stCondLst>
                                            <p:cond delay="499"/>
                                          </p:stCondLst>
                                        </p:cTn>
                                        <p:tgtEl>
                                          <p:spTgt spid="82"/>
                                        </p:tgtEl>
                                        <p:attrNameLst>
                                          <p:attrName>style.visibility</p:attrName>
                                        </p:attrNameLst>
                                      </p:cBhvr>
                                      <p:to>
                                        <p:strVal val="hidden"/>
                                      </p:to>
                                    </p:set>
                                  </p:childTnLst>
                                </p:cTn>
                              </p:par>
                              <p:par>
                                <p:cTn id="44" presetID="12" presetClass="entr" presetSubtype="8"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 calcmode="lin" valueType="num">
                                      <p:cBhvr additive="base">
                                        <p:cTn id="46" dur="100"/>
                                        <p:tgtEl>
                                          <p:spTgt spid="76"/>
                                        </p:tgtEl>
                                        <p:attrNameLst>
                                          <p:attrName>ppt_x</p:attrName>
                                        </p:attrNameLst>
                                      </p:cBhvr>
                                      <p:tavLst>
                                        <p:tav tm="0">
                                          <p:val>
                                            <p:strVal val="#ppt_x-#ppt_w*1.125000"/>
                                          </p:val>
                                        </p:tav>
                                        <p:tav tm="100000">
                                          <p:val>
                                            <p:strVal val="#ppt_x"/>
                                          </p:val>
                                        </p:tav>
                                      </p:tavLst>
                                    </p:anim>
                                    <p:animEffect transition="in" filter="wipe(right)">
                                      <p:cBhvr>
                                        <p:cTn id="47" dur="100"/>
                                        <p:tgtEl>
                                          <p:spTgt spid="7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wipe(down)">
                                      <p:cBhvr>
                                        <p:cTn id="52" dur="500"/>
                                        <p:tgtEl>
                                          <p:spTgt spid="8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63" presetClass="path" presetSubtype="0" accel="50000" decel="50000" fill="hold" nodeType="clickEffect">
                                  <p:stCondLst>
                                    <p:cond delay="0"/>
                                  </p:stCondLst>
                                  <p:childTnLst>
                                    <p:animMotion origin="layout" path="M 0.16077 0.00247 L 0.7191 0.00247 " pathEditMode="relative" rAng="0" ptsTypes="AA">
                                      <p:cBhvr>
                                        <p:cTn id="61" dur="3000" fill="hold"/>
                                        <p:tgtEl>
                                          <p:spTgt spid="78"/>
                                        </p:tgtEl>
                                        <p:attrNameLst>
                                          <p:attrName>ppt_x</p:attrName>
                                          <p:attrName>ppt_y</p:attrName>
                                        </p:attrNameLst>
                                      </p:cBhvr>
                                      <p:rCtr x="27917" y="0"/>
                                    </p:animMotion>
                                  </p:childTnLst>
                                </p:cTn>
                              </p:par>
                              <p:par>
                                <p:cTn id="62" presetID="22" presetClass="entr" presetSubtype="4" fill="hold"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wipe(down)">
                                      <p:cBhvr>
                                        <p:cTn id="64" dur="500"/>
                                        <p:tgtEl>
                                          <p:spTgt spid="85"/>
                                        </p:tgtEl>
                                      </p:cBhvr>
                                    </p:animEffect>
                                  </p:childTnLst>
                                </p:cTn>
                              </p:par>
                            </p:childTnLst>
                          </p:cTn>
                        </p:par>
                        <p:par>
                          <p:cTn id="65" fill="hold">
                            <p:stCondLst>
                              <p:cond delay="3000"/>
                            </p:stCondLst>
                            <p:childTnLst>
                              <p:par>
                                <p:cTn id="66" presetID="10" presetClass="exit" presetSubtype="0" fill="hold" nodeType="afterEffect">
                                  <p:stCondLst>
                                    <p:cond delay="0"/>
                                  </p:stCondLst>
                                  <p:childTnLst>
                                    <p:animEffect transition="out" filter="fade">
                                      <p:cBhvr>
                                        <p:cTn id="67" dur="500"/>
                                        <p:tgtEl>
                                          <p:spTgt spid="85"/>
                                        </p:tgtEl>
                                      </p:cBhvr>
                                    </p:animEffect>
                                    <p:set>
                                      <p:cBhvr>
                                        <p:cTn id="68" dur="1" fill="hold">
                                          <p:stCondLst>
                                            <p:cond delay="499"/>
                                          </p:stCondLst>
                                        </p:cTn>
                                        <p:tgtEl>
                                          <p:spTgt spid="85"/>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22862" y="187741"/>
            <a:ext cx="7406738" cy="1164809"/>
            <a:chOff x="743485" y="382250"/>
            <a:chExt cx="7406738" cy="1164809"/>
          </a:xfrm>
        </p:grpSpPr>
        <p:sp>
          <p:nvSpPr>
            <p:cNvPr id="3" name="TextBox 2"/>
            <p:cNvSpPr txBox="1">
              <a:spLocks noChangeArrowheads="1"/>
            </p:cNvSpPr>
            <p:nvPr/>
          </p:nvSpPr>
          <p:spPr bwMode="auto">
            <a:xfrm>
              <a:off x="743485" y="543782"/>
              <a:ext cx="7406738" cy="901677"/>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4" name="TextBox 3"/>
            <p:cNvSpPr txBox="1">
              <a:spLocks noChangeArrowheads="1"/>
            </p:cNvSpPr>
            <p:nvPr/>
          </p:nvSpPr>
          <p:spPr bwMode="auto">
            <a:xfrm>
              <a:off x="1148891" y="382250"/>
              <a:ext cx="6553200"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constant force acts on an object of mass 5 kg for a duration of  2 s. It increases the object’s velocity from 3 m s</a:t>
              </a:r>
              <a:r>
                <a:rPr lang="en-US" sz="1600" baseline="30000" dirty="0">
                  <a:solidFill>
                    <a:srgbClr val="0000FF"/>
                  </a:solidFill>
                  <a:latin typeface="Book Antiqua" panose="02040602050305030304" pitchFamily="18" charset="0"/>
                </a:rPr>
                <a:t>-1 </a:t>
              </a:r>
              <a:r>
                <a:rPr lang="en-US" sz="1600" dirty="0">
                  <a:solidFill>
                    <a:srgbClr val="0000FF"/>
                  </a:solidFill>
                  <a:latin typeface="Book Antiqua" panose="02040602050305030304" pitchFamily="18" charset="0"/>
                </a:rPr>
                <a:t>to 7 m s</a:t>
              </a:r>
              <a:r>
                <a:rPr lang="en-US" sz="1600" baseline="30000" dirty="0">
                  <a:solidFill>
                    <a:srgbClr val="0000FF"/>
                  </a:solidFill>
                  <a:latin typeface="Book Antiqua" panose="02040602050305030304" pitchFamily="18" charset="0"/>
                </a:rPr>
                <a:t>-1 </a:t>
              </a:r>
              <a:r>
                <a:rPr lang="en-US" sz="1600" dirty="0">
                  <a:solidFill>
                    <a:srgbClr val="0000FF"/>
                  </a:solidFill>
                  <a:latin typeface="Book Antiqua" panose="02040602050305030304" pitchFamily="18" charset="0"/>
                </a:rPr>
                <a:t>. Find the magnitude of the applied force</a:t>
              </a:r>
              <a:r>
                <a:rPr lang="en-US" sz="1600" dirty="0" smtClean="0">
                  <a:solidFill>
                    <a:srgbClr val="0000FF"/>
                  </a:solidFill>
                  <a:latin typeface="Book Antiqua" panose="02040602050305030304" pitchFamily="18" charset="0"/>
                </a:rPr>
                <a:t>.</a:t>
              </a:r>
              <a:endParaRPr lang="en-US" sz="1600" dirty="0">
                <a:solidFill>
                  <a:srgbClr val="0000FF"/>
                </a:solidFill>
                <a:latin typeface="Book Antiqua" panose="02040602050305030304" pitchFamily="18" charset="0"/>
              </a:endParaRPr>
            </a:p>
          </p:txBody>
        </p:sp>
      </p:grpSp>
      <p:grpSp>
        <p:nvGrpSpPr>
          <p:cNvPr id="5" name="Group 4"/>
          <p:cNvGrpSpPr/>
          <p:nvPr/>
        </p:nvGrpSpPr>
        <p:grpSpPr>
          <a:xfrm>
            <a:off x="426720" y="488950"/>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1</a:t>
              </a:r>
            </a:p>
          </p:txBody>
        </p:sp>
      </p:grpSp>
      <p:sp>
        <p:nvSpPr>
          <p:cNvPr id="11" name="Rounded Rectangle 10"/>
          <p:cNvSpPr/>
          <p:nvPr/>
        </p:nvSpPr>
        <p:spPr>
          <a:xfrm>
            <a:off x="331640" y="1373586"/>
            <a:ext cx="931922" cy="302763"/>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Given :</a:t>
            </a:r>
          </a:p>
        </p:txBody>
      </p:sp>
      <p:sp>
        <p:nvSpPr>
          <p:cNvPr id="12" name="TextBox 11"/>
          <p:cNvSpPr txBox="1"/>
          <p:nvPr/>
        </p:nvSpPr>
        <p:spPr>
          <a:xfrm>
            <a:off x="1356413" y="1352550"/>
            <a:ext cx="2262158"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Mass of the object (m)</a:t>
            </a:r>
          </a:p>
        </p:txBody>
      </p:sp>
      <p:sp>
        <p:nvSpPr>
          <p:cNvPr id="13" name="TextBox 12"/>
          <p:cNvSpPr txBox="1"/>
          <p:nvPr/>
        </p:nvSpPr>
        <p:spPr>
          <a:xfrm>
            <a:off x="3624368" y="1362066"/>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4" name="TextBox 13"/>
          <p:cNvSpPr txBox="1"/>
          <p:nvPr/>
        </p:nvSpPr>
        <p:spPr>
          <a:xfrm>
            <a:off x="3896244" y="1352550"/>
            <a:ext cx="577401"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5kg</a:t>
            </a:r>
            <a:endParaRPr lang="en-US" dirty="0"/>
          </a:p>
        </p:txBody>
      </p:sp>
      <p:sp>
        <p:nvSpPr>
          <p:cNvPr id="15" name="TextBox 14"/>
          <p:cNvSpPr txBox="1"/>
          <p:nvPr/>
        </p:nvSpPr>
        <p:spPr>
          <a:xfrm>
            <a:off x="2611849" y="1590586"/>
            <a:ext cx="998251"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Time </a:t>
            </a:r>
            <a:r>
              <a:rPr lang="en-US" dirty="0" smtClean="0"/>
              <a:t>(t)</a:t>
            </a:r>
            <a:endParaRPr lang="en-US" dirty="0"/>
          </a:p>
        </p:txBody>
      </p:sp>
      <p:sp>
        <p:nvSpPr>
          <p:cNvPr id="16" name="TextBox 15"/>
          <p:cNvSpPr txBox="1"/>
          <p:nvPr/>
        </p:nvSpPr>
        <p:spPr>
          <a:xfrm>
            <a:off x="3624368" y="1590586"/>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7" name="TextBox 16"/>
          <p:cNvSpPr txBox="1"/>
          <p:nvPr/>
        </p:nvSpPr>
        <p:spPr>
          <a:xfrm>
            <a:off x="1733213" y="1869222"/>
            <a:ext cx="1875834"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Initial velocity (u)</a:t>
            </a:r>
          </a:p>
        </p:txBody>
      </p:sp>
      <p:sp>
        <p:nvSpPr>
          <p:cNvPr id="18" name="TextBox 17"/>
          <p:cNvSpPr txBox="1"/>
          <p:nvPr/>
        </p:nvSpPr>
        <p:spPr>
          <a:xfrm>
            <a:off x="3624368" y="1869222"/>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9" name="TextBox 18"/>
          <p:cNvSpPr txBox="1"/>
          <p:nvPr/>
        </p:nvSpPr>
        <p:spPr>
          <a:xfrm>
            <a:off x="3896244" y="1837372"/>
            <a:ext cx="784189"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t>3 ms</a:t>
            </a:r>
            <a:r>
              <a:rPr lang="en-US" baseline="30000" dirty="0"/>
              <a:t>-1</a:t>
            </a:r>
          </a:p>
        </p:txBody>
      </p:sp>
      <p:sp>
        <p:nvSpPr>
          <p:cNvPr id="20" name="TextBox 19"/>
          <p:cNvSpPr txBox="1"/>
          <p:nvPr/>
        </p:nvSpPr>
        <p:spPr>
          <a:xfrm>
            <a:off x="1848629" y="2136751"/>
            <a:ext cx="1760417"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Final velocity (v)</a:t>
            </a:r>
          </a:p>
        </p:txBody>
      </p:sp>
      <p:sp>
        <p:nvSpPr>
          <p:cNvPr id="21" name="TextBox 20"/>
          <p:cNvSpPr txBox="1"/>
          <p:nvPr/>
        </p:nvSpPr>
        <p:spPr>
          <a:xfrm>
            <a:off x="3624368" y="2136751"/>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23" name="TextBox 22"/>
          <p:cNvSpPr txBox="1"/>
          <p:nvPr/>
        </p:nvSpPr>
        <p:spPr>
          <a:xfrm>
            <a:off x="3896244" y="2135894"/>
            <a:ext cx="784189"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7 ms</a:t>
            </a:r>
            <a:r>
              <a:rPr lang="en-US" baseline="30000" dirty="0" smtClean="0"/>
              <a:t>-1</a:t>
            </a:r>
            <a:endParaRPr lang="en-US" baseline="30000" dirty="0"/>
          </a:p>
        </p:txBody>
      </p:sp>
      <p:sp>
        <p:nvSpPr>
          <p:cNvPr id="25" name="TextBox 24"/>
          <p:cNvSpPr txBox="1"/>
          <p:nvPr/>
        </p:nvSpPr>
        <p:spPr>
          <a:xfrm>
            <a:off x="3896244" y="1590867"/>
            <a:ext cx="568201"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2s</a:t>
            </a:r>
            <a:endParaRPr lang="en-US" dirty="0"/>
          </a:p>
        </p:txBody>
      </p:sp>
      <p:sp>
        <p:nvSpPr>
          <p:cNvPr id="29" name="Rounded Rectangle 28"/>
          <p:cNvSpPr/>
          <p:nvPr/>
        </p:nvSpPr>
        <p:spPr>
          <a:xfrm>
            <a:off x="331640" y="2451995"/>
            <a:ext cx="1031236" cy="302763"/>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To find :</a:t>
            </a:r>
          </a:p>
        </p:txBody>
      </p:sp>
      <p:sp>
        <p:nvSpPr>
          <p:cNvPr id="30" name="TextBox 29"/>
          <p:cNvSpPr txBox="1"/>
          <p:nvPr/>
        </p:nvSpPr>
        <p:spPr>
          <a:xfrm>
            <a:off x="2614742" y="2451995"/>
            <a:ext cx="989373" cy="338554"/>
          </a:xfrm>
          <a:prstGeom prst="rect">
            <a:avLst/>
          </a:prstGeom>
          <a:noFill/>
          <a:ln w="9525">
            <a:noFill/>
            <a:miter lim="800000"/>
            <a:headEnd/>
            <a:tailEnd/>
          </a:ln>
        </p:spPr>
        <p:txBody>
          <a:bodyPr wrap="none">
            <a:spAutoFit/>
          </a:bodyPr>
          <a:lstStyle>
            <a:defPPr>
              <a:defRPr lang="en-US"/>
            </a:defPPr>
            <a:lvl1pPr algn="r">
              <a:defRPr sz="1600" b="1">
                <a:solidFill>
                  <a:srgbClr val="0000CC"/>
                </a:solidFill>
                <a:latin typeface="Book Antiqua" pitchFamily="18" charset="0"/>
              </a:defRPr>
            </a:lvl1pPr>
          </a:lstStyle>
          <a:p>
            <a:r>
              <a:rPr lang="en-US" dirty="0"/>
              <a:t>Force (F)</a:t>
            </a:r>
          </a:p>
        </p:txBody>
      </p:sp>
      <p:sp>
        <p:nvSpPr>
          <p:cNvPr id="31" name="TextBox 30"/>
          <p:cNvSpPr txBox="1"/>
          <p:nvPr/>
        </p:nvSpPr>
        <p:spPr>
          <a:xfrm>
            <a:off x="3627035" y="2451995"/>
            <a:ext cx="308098" cy="338241"/>
          </a:xfrm>
          <a:prstGeom prst="rect">
            <a:avLst/>
          </a:prstGeom>
          <a:noFill/>
          <a:ln w="9525">
            <a:noFill/>
            <a:miter lim="800000"/>
            <a:headEnd/>
            <a:tailEnd/>
          </a:ln>
        </p:spPr>
        <p:txBody>
          <a:bodyPr wrap="non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32" name="TextBox 31"/>
          <p:cNvSpPr txBox="1"/>
          <p:nvPr/>
        </p:nvSpPr>
        <p:spPr>
          <a:xfrm>
            <a:off x="3896244" y="2451995"/>
            <a:ext cx="276037" cy="338554"/>
          </a:xfrm>
          <a:prstGeom prst="rect">
            <a:avLst/>
          </a:prstGeom>
          <a:noFill/>
          <a:ln w="9525">
            <a:noFill/>
            <a:miter lim="800000"/>
            <a:headEnd/>
            <a:tailEnd/>
          </a:ln>
        </p:spPr>
        <p:txBody>
          <a:bodyPr wrap="non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36" name="Rounded Rectangle 35"/>
          <p:cNvSpPr/>
          <p:nvPr/>
        </p:nvSpPr>
        <p:spPr>
          <a:xfrm>
            <a:off x="331640" y="2959649"/>
            <a:ext cx="1335124" cy="317486"/>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Formulae : </a:t>
            </a:r>
          </a:p>
        </p:txBody>
      </p:sp>
      <p:sp>
        <p:nvSpPr>
          <p:cNvPr id="37" name="TextBox 36"/>
          <p:cNvSpPr txBox="1"/>
          <p:nvPr/>
        </p:nvSpPr>
        <p:spPr>
          <a:xfrm>
            <a:off x="1678521" y="2938581"/>
            <a:ext cx="29847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F</a:t>
            </a:r>
          </a:p>
        </p:txBody>
      </p:sp>
      <p:sp>
        <p:nvSpPr>
          <p:cNvPr id="38" name="TextBox 37"/>
          <p:cNvSpPr txBox="1"/>
          <p:nvPr/>
        </p:nvSpPr>
        <p:spPr>
          <a:xfrm>
            <a:off x="2072555" y="2934882"/>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39" name="TextBox 38"/>
          <p:cNvSpPr txBox="1"/>
          <p:nvPr/>
        </p:nvSpPr>
        <p:spPr>
          <a:xfrm>
            <a:off x="2319518" y="2931696"/>
            <a:ext cx="4700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smtClean="0"/>
              <a:t>ma</a:t>
            </a:r>
            <a:endParaRPr lang="en-US" dirty="0"/>
          </a:p>
        </p:txBody>
      </p:sp>
      <p:sp>
        <p:nvSpPr>
          <p:cNvPr id="40" name="TextBox 39"/>
          <p:cNvSpPr txBox="1"/>
          <p:nvPr/>
        </p:nvSpPr>
        <p:spPr>
          <a:xfrm>
            <a:off x="3642724" y="2813050"/>
            <a:ext cx="245580" cy="338241"/>
          </a:xfrm>
          <a:prstGeom prst="rect">
            <a:avLst/>
          </a:prstGeom>
          <a:noFill/>
        </p:spPr>
        <p:txBody>
          <a:bodyPr wrap="none" rtlCol="0">
            <a:spAutoFit/>
          </a:bodyPr>
          <a:lstStyle/>
          <a:p>
            <a:r>
              <a:rPr lang="en-US" sz="1600" dirty="0" smtClean="0">
                <a:solidFill>
                  <a:srgbClr val="C00000"/>
                </a:solidFill>
                <a:latin typeface="Bookman Old Style" pitchFamily="18" charset="0"/>
              </a:rPr>
              <a:t>(</a:t>
            </a:r>
            <a:endParaRPr lang="en-US" sz="1600" dirty="0">
              <a:solidFill>
                <a:srgbClr val="C00000"/>
              </a:solidFill>
              <a:latin typeface="Bookman Old Style" pitchFamily="18" charset="0"/>
            </a:endParaRPr>
          </a:p>
        </p:txBody>
      </p:sp>
      <p:sp>
        <p:nvSpPr>
          <p:cNvPr id="41" name="TextBox 40"/>
          <p:cNvSpPr txBox="1"/>
          <p:nvPr/>
        </p:nvSpPr>
        <p:spPr>
          <a:xfrm>
            <a:off x="3701649" y="2827948"/>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v</a:t>
            </a:r>
          </a:p>
        </p:txBody>
      </p:sp>
      <p:sp>
        <p:nvSpPr>
          <p:cNvPr id="42" name="TextBox 41"/>
          <p:cNvSpPr txBox="1"/>
          <p:nvPr/>
        </p:nvSpPr>
        <p:spPr>
          <a:xfrm>
            <a:off x="3872126" y="2822566"/>
            <a:ext cx="253595"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43" name="TextBox 42"/>
          <p:cNvSpPr txBox="1"/>
          <p:nvPr/>
        </p:nvSpPr>
        <p:spPr>
          <a:xfrm>
            <a:off x="4033700" y="2821734"/>
            <a:ext cx="3097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u</a:t>
            </a:r>
          </a:p>
        </p:txBody>
      </p:sp>
      <p:sp>
        <p:nvSpPr>
          <p:cNvPr id="44" name="TextBox 43"/>
          <p:cNvSpPr txBox="1"/>
          <p:nvPr/>
        </p:nvSpPr>
        <p:spPr>
          <a:xfrm>
            <a:off x="4174020" y="2823765"/>
            <a:ext cx="245580" cy="338241"/>
          </a:xfrm>
          <a:prstGeom prst="rect">
            <a:avLst/>
          </a:prstGeom>
          <a:noFill/>
        </p:spPr>
        <p:txBody>
          <a:bodyPr wrap="none" rtlCol="0">
            <a:spAutoFit/>
          </a:bodyPr>
          <a:lstStyle/>
          <a:p>
            <a:r>
              <a:rPr lang="en-US" sz="1600" dirty="0" smtClean="0">
                <a:solidFill>
                  <a:srgbClr val="C00000"/>
                </a:solidFill>
                <a:latin typeface="Bookman Old Style" pitchFamily="18" charset="0"/>
              </a:rPr>
              <a:t>)</a:t>
            </a:r>
            <a:endParaRPr lang="en-US" sz="1600" dirty="0">
              <a:solidFill>
                <a:srgbClr val="C00000"/>
              </a:solidFill>
              <a:latin typeface="Bookman Old Style" pitchFamily="18" charset="0"/>
            </a:endParaRPr>
          </a:p>
        </p:txBody>
      </p:sp>
      <p:cxnSp>
        <p:nvCxnSpPr>
          <p:cNvPr id="45" name="Straight Connector 44"/>
          <p:cNvCxnSpPr/>
          <p:nvPr/>
        </p:nvCxnSpPr>
        <p:spPr>
          <a:xfrm flipV="1">
            <a:off x="3729391" y="3134611"/>
            <a:ext cx="614009" cy="237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911600" y="3121910"/>
            <a:ext cx="253595"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t</a:t>
            </a:r>
          </a:p>
        </p:txBody>
      </p:sp>
      <p:sp>
        <p:nvSpPr>
          <p:cNvPr id="48" name="Rounded Rectangle 47"/>
          <p:cNvSpPr/>
          <p:nvPr/>
        </p:nvSpPr>
        <p:spPr>
          <a:xfrm>
            <a:off x="331640" y="3663509"/>
            <a:ext cx="1126217" cy="302763"/>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Solution : </a:t>
            </a:r>
          </a:p>
        </p:txBody>
      </p:sp>
      <p:sp>
        <p:nvSpPr>
          <p:cNvPr id="49" name="TextBox 48"/>
          <p:cNvSpPr txBox="1"/>
          <p:nvPr/>
        </p:nvSpPr>
        <p:spPr>
          <a:xfrm>
            <a:off x="1681554" y="3663509"/>
            <a:ext cx="29847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smtClean="0"/>
              <a:t>a</a:t>
            </a:r>
            <a:endParaRPr lang="en-US" dirty="0"/>
          </a:p>
        </p:txBody>
      </p:sp>
      <p:sp>
        <p:nvSpPr>
          <p:cNvPr id="50" name="TextBox 49"/>
          <p:cNvSpPr txBox="1"/>
          <p:nvPr/>
        </p:nvSpPr>
        <p:spPr>
          <a:xfrm>
            <a:off x="2115062" y="3663509"/>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52" name="TextBox 51"/>
          <p:cNvSpPr txBox="1"/>
          <p:nvPr/>
        </p:nvSpPr>
        <p:spPr>
          <a:xfrm>
            <a:off x="2438400" y="3492472"/>
            <a:ext cx="736982"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smtClean="0"/>
              <a:t>(7 – 3)</a:t>
            </a:r>
            <a:endParaRPr lang="en-US" dirty="0"/>
          </a:p>
        </p:txBody>
      </p:sp>
      <p:cxnSp>
        <p:nvCxnSpPr>
          <p:cNvPr id="53" name="Straight Connector 52"/>
          <p:cNvCxnSpPr/>
          <p:nvPr/>
        </p:nvCxnSpPr>
        <p:spPr>
          <a:xfrm flipV="1">
            <a:off x="2521602" y="3820133"/>
            <a:ext cx="647050" cy="2380"/>
          </a:xfrm>
          <a:prstGeom prst="line">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711452" y="3775849"/>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2</a:t>
            </a:r>
          </a:p>
        </p:txBody>
      </p:sp>
      <p:sp>
        <p:nvSpPr>
          <p:cNvPr id="56" name="TextBox 55"/>
          <p:cNvSpPr txBox="1"/>
          <p:nvPr/>
        </p:nvSpPr>
        <p:spPr>
          <a:xfrm>
            <a:off x="1666764" y="4072386"/>
            <a:ext cx="29847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smtClean="0"/>
              <a:t>a</a:t>
            </a:r>
            <a:endParaRPr lang="en-US" dirty="0"/>
          </a:p>
        </p:txBody>
      </p:sp>
      <p:sp>
        <p:nvSpPr>
          <p:cNvPr id="57" name="TextBox 56"/>
          <p:cNvSpPr txBox="1"/>
          <p:nvPr/>
        </p:nvSpPr>
        <p:spPr>
          <a:xfrm>
            <a:off x="2100272" y="4082170"/>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60" name="TextBox 59"/>
          <p:cNvSpPr txBox="1"/>
          <p:nvPr/>
        </p:nvSpPr>
        <p:spPr>
          <a:xfrm>
            <a:off x="2717800" y="3994150"/>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4</a:t>
            </a:r>
          </a:p>
        </p:txBody>
      </p:sp>
      <p:cxnSp>
        <p:nvCxnSpPr>
          <p:cNvPr id="61" name="Straight Connector 60"/>
          <p:cNvCxnSpPr/>
          <p:nvPr/>
        </p:nvCxnSpPr>
        <p:spPr>
          <a:xfrm flipV="1">
            <a:off x="2725325" y="4265753"/>
            <a:ext cx="278560" cy="4103"/>
          </a:xfrm>
          <a:prstGeom prst="line">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719747" y="4222274"/>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2</a:t>
            </a:r>
          </a:p>
        </p:txBody>
      </p:sp>
      <p:sp>
        <p:nvSpPr>
          <p:cNvPr id="63" name="TextBox 62"/>
          <p:cNvSpPr txBox="1"/>
          <p:nvPr/>
        </p:nvSpPr>
        <p:spPr>
          <a:xfrm>
            <a:off x="1311039" y="4546600"/>
            <a:ext cx="360996"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sym typeface="Symbol"/>
              </a:rPr>
              <a:t></a:t>
            </a:r>
            <a:endParaRPr lang="en-US" dirty="0"/>
          </a:p>
        </p:txBody>
      </p:sp>
      <p:sp>
        <p:nvSpPr>
          <p:cNvPr id="64" name="TextBox 63"/>
          <p:cNvSpPr txBox="1"/>
          <p:nvPr/>
        </p:nvSpPr>
        <p:spPr>
          <a:xfrm>
            <a:off x="1666764" y="4546600"/>
            <a:ext cx="29847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smtClean="0"/>
              <a:t>a</a:t>
            </a:r>
            <a:endParaRPr lang="en-US" dirty="0"/>
          </a:p>
        </p:txBody>
      </p:sp>
      <p:sp>
        <p:nvSpPr>
          <p:cNvPr id="65" name="TextBox 64"/>
          <p:cNvSpPr txBox="1"/>
          <p:nvPr/>
        </p:nvSpPr>
        <p:spPr>
          <a:xfrm>
            <a:off x="2100272" y="4546600"/>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66" name="TextBox 65"/>
          <p:cNvSpPr txBox="1"/>
          <p:nvPr/>
        </p:nvSpPr>
        <p:spPr>
          <a:xfrm>
            <a:off x="2340225" y="4546600"/>
            <a:ext cx="675185"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smtClean="0"/>
              <a:t>2ms</a:t>
            </a:r>
            <a:r>
              <a:rPr lang="en-US" baseline="30000" dirty="0" smtClean="0"/>
              <a:t>-2</a:t>
            </a:r>
            <a:endParaRPr lang="en-US" baseline="30000" dirty="0"/>
          </a:p>
        </p:txBody>
      </p:sp>
      <p:sp>
        <p:nvSpPr>
          <p:cNvPr id="67" name="Rounded Rectangle 66"/>
          <p:cNvSpPr/>
          <p:nvPr/>
        </p:nvSpPr>
        <p:spPr>
          <a:xfrm>
            <a:off x="5761969" y="2977687"/>
            <a:ext cx="920528" cy="302763"/>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smtClean="0">
                <a:ln>
                  <a:noFill/>
                </a:ln>
                <a:solidFill>
                  <a:srgbClr val="C00000"/>
                </a:solidFill>
                <a:effectLst>
                  <a:innerShdw blurRad="114300">
                    <a:prstClr val="black"/>
                  </a:innerShdw>
                </a:effectLst>
                <a:uLnTx/>
                <a:uFillTx/>
                <a:latin typeface="Book Antiqua" pitchFamily="18" charset="0"/>
                <a:ea typeface="+mn-ea"/>
                <a:cs typeface="+mn-cs"/>
              </a:rPr>
              <a:t>Ans</a:t>
            </a: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 : </a:t>
            </a:r>
          </a:p>
        </p:txBody>
      </p:sp>
      <p:sp>
        <p:nvSpPr>
          <p:cNvPr id="68" name="TextBox 67"/>
          <p:cNvSpPr txBox="1"/>
          <p:nvPr/>
        </p:nvSpPr>
        <p:spPr>
          <a:xfrm>
            <a:off x="5646613" y="3354337"/>
            <a:ext cx="2125787" cy="647413"/>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r>
              <a:rPr lang="en-US" sz="1600" dirty="0">
                <a:latin typeface="Book Antiqua" panose="02040602050305030304" pitchFamily="18" charset="0"/>
              </a:rPr>
              <a:t>Force acting on the object is 10 N.</a:t>
            </a:r>
          </a:p>
        </p:txBody>
      </p:sp>
      <p:sp>
        <p:nvSpPr>
          <p:cNvPr id="69" name="TextBox 68"/>
          <p:cNvSpPr txBox="1"/>
          <p:nvPr/>
        </p:nvSpPr>
        <p:spPr>
          <a:xfrm>
            <a:off x="1311039" y="4069562"/>
            <a:ext cx="360996"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sym typeface="Symbol"/>
              </a:rPr>
              <a:t></a:t>
            </a:r>
            <a:endParaRPr lang="en-US" dirty="0"/>
          </a:p>
        </p:txBody>
      </p:sp>
      <p:sp>
        <p:nvSpPr>
          <p:cNvPr id="70" name="Rectangle 69"/>
          <p:cNvSpPr/>
          <p:nvPr/>
        </p:nvSpPr>
        <p:spPr>
          <a:xfrm>
            <a:off x="5169830" y="418304"/>
            <a:ext cx="497670" cy="23657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229475" y="422208"/>
            <a:ext cx="497670" cy="23657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797784" y="659950"/>
            <a:ext cx="631912"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655331" y="658779"/>
            <a:ext cx="631912"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01957" y="2942431"/>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smtClean="0"/>
              <a:t>a</a:t>
            </a:r>
            <a:endParaRPr lang="en-US" dirty="0"/>
          </a:p>
        </p:txBody>
      </p:sp>
      <p:sp>
        <p:nvSpPr>
          <p:cNvPr id="75" name="TextBox 74"/>
          <p:cNvSpPr txBox="1"/>
          <p:nvPr/>
        </p:nvSpPr>
        <p:spPr>
          <a:xfrm>
            <a:off x="3425702" y="2960199"/>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76" name="TextBox 75"/>
          <p:cNvSpPr txBox="1"/>
          <p:nvPr/>
        </p:nvSpPr>
        <p:spPr>
          <a:xfrm>
            <a:off x="3860507" y="3606572"/>
            <a:ext cx="29847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solidFill>
                  <a:srgbClr val="0000FF"/>
                </a:solidFill>
              </a:rPr>
              <a:t>F</a:t>
            </a:r>
          </a:p>
        </p:txBody>
      </p:sp>
      <p:sp>
        <p:nvSpPr>
          <p:cNvPr id="77" name="TextBox 76"/>
          <p:cNvSpPr txBox="1"/>
          <p:nvPr/>
        </p:nvSpPr>
        <p:spPr>
          <a:xfrm>
            <a:off x="4254541" y="3602873"/>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solidFill>
                  <a:srgbClr val="0000FF"/>
                </a:solidFill>
              </a:rPr>
              <a:t>=</a:t>
            </a:r>
          </a:p>
        </p:txBody>
      </p:sp>
      <p:sp>
        <p:nvSpPr>
          <p:cNvPr id="78" name="TextBox 77"/>
          <p:cNvSpPr txBox="1"/>
          <p:nvPr/>
        </p:nvSpPr>
        <p:spPr>
          <a:xfrm>
            <a:off x="4501504" y="3599687"/>
            <a:ext cx="4700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smtClean="0">
                <a:solidFill>
                  <a:srgbClr val="0000FF"/>
                </a:solidFill>
              </a:rPr>
              <a:t>ma</a:t>
            </a:r>
            <a:endParaRPr lang="en-US" dirty="0">
              <a:solidFill>
                <a:srgbClr val="0000FF"/>
              </a:solidFill>
            </a:endParaRPr>
          </a:p>
        </p:txBody>
      </p:sp>
      <p:sp>
        <p:nvSpPr>
          <p:cNvPr id="79" name="TextBox 78"/>
          <p:cNvSpPr txBox="1"/>
          <p:nvPr/>
        </p:nvSpPr>
        <p:spPr>
          <a:xfrm>
            <a:off x="4254541" y="3895867"/>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solidFill>
                  <a:srgbClr val="0000FF"/>
                </a:solidFill>
              </a:rPr>
              <a:t>=</a:t>
            </a:r>
          </a:p>
        </p:txBody>
      </p:sp>
      <p:sp>
        <p:nvSpPr>
          <p:cNvPr id="80" name="TextBox 79"/>
          <p:cNvSpPr txBox="1"/>
          <p:nvPr/>
        </p:nvSpPr>
        <p:spPr>
          <a:xfrm>
            <a:off x="4495800" y="3892681"/>
            <a:ext cx="604653"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smtClean="0">
                <a:solidFill>
                  <a:srgbClr val="0000FF"/>
                </a:solidFill>
              </a:rPr>
              <a:t>5 </a:t>
            </a:r>
            <a:r>
              <a:rPr lang="en-US" dirty="0" smtClean="0">
                <a:solidFill>
                  <a:srgbClr val="0000FF"/>
                </a:solidFill>
                <a:sym typeface="Symbol"/>
              </a:rPr>
              <a:t> 2</a:t>
            </a:r>
            <a:endParaRPr lang="en-US" dirty="0">
              <a:solidFill>
                <a:srgbClr val="0000FF"/>
              </a:solidFill>
            </a:endParaRPr>
          </a:p>
        </p:txBody>
      </p:sp>
      <p:sp>
        <p:nvSpPr>
          <p:cNvPr id="81" name="TextBox 80"/>
          <p:cNvSpPr txBox="1"/>
          <p:nvPr/>
        </p:nvSpPr>
        <p:spPr>
          <a:xfrm>
            <a:off x="4267200" y="4175136"/>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solidFill>
                  <a:srgbClr val="0000FF"/>
                </a:solidFill>
              </a:rPr>
              <a:t>=</a:t>
            </a:r>
          </a:p>
        </p:txBody>
      </p:sp>
      <p:sp>
        <p:nvSpPr>
          <p:cNvPr id="82" name="TextBox 81"/>
          <p:cNvSpPr txBox="1"/>
          <p:nvPr/>
        </p:nvSpPr>
        <p:spPr>
          <a:xfrm>
            <a:off x="4551740" y="4171950"/>
            <a:ext cx="56137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smtClean="0">
                <a:solidFill>
                  <a:srgbClr val="0000FF"/>
                </a:solidFill>
              </a:rPr>
              <a:t>10N</a:t>
            </a:r>
            <a:endParaRPr lang="en-US" dirty="0">
              <a:solidFill>
                <a:srgbClr val="0000FF"/>
              </a:solidFill>
            </a:endParaRPr>
          </a:p>
        </p:txBody>
      </p:sp>
    </p:spTree>
    <p:extLst>
      <p:ext uri="{BB962C8B-B14F-4D97-AF65-F5344CB8AC3E}">
        <p14:creationId xmlns:p14="http://schemas.microsoft.com/office/powerpoint/2010/main" val="1344014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70"/>
                                        </p:tgtEl>
                                      </p:cBhvr>
                                    </p:animEffect>
                                    <p:animScale>
                                      <p:cBhvr>
                                        <p:cTn id="28" dur="250" autoRev="1" fill="hold"/>
                                        <p:tgtEl>
                                          <p:spTgt spid="70"/>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70"/>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500"/>
                                        <p:tgtEl>
                                          <p:spTgt spid="71"/>
                                        </p:tgtEl>
                                      </p:cBhvr>
                                    </p:animEffect>
                                  </p:childTnLst>
                                </p:cTn>
                              </p:par>
                              <p:par>
                                <p:cTn id="49" presetID="26" presetClass="emph" presetSubtype="0" fill="hold" grpId="1" nodeType="withEffect">
                                  <p:stCondLst>
                                    <p:cond delay="0"/>
                                  </p:stCondLst>
                                  <p:childTnLst>
                                    <p:animEffect transition="out" filter="fade">
                                      <p:cBhvr>
                                        <p:cTn id="50" dur="500" tmFilter="0, 0; .2, .5; .8, .5; 1, 0"/>
                                        <p:tgtEl>
                                          <p:spTgt spid="71"/>
                                        </p:tgtEl>
                                      </p:cBhvr>
                                    </p:animEffect>
                                    <p:animScale>
                                      <p:cBhvr>
                                        <p:cTn id="51" dur="250" autoRev="1" fill="hold"/>
                                        <p:tgtEl>
                                          <p:spTgt spid="71"/>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71"/>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par>
                                <p:cTn id="72" presetID="26" presetClass="emph" presetSubtype="0" fill="hold" grpId="1" nodeType="withEffect">
                                  <p:stCondLst>
                                    <p:cond delay="0"/>
                                  </p:stCondLst>
                                  <p:childTnLst>
                                    <p:animEffect transition="out" filter="fade">
                                      <p:cBhvr>
                                        <p:cTn id="73" dur="500" tmFilter="0, 0; .2, .5; .8, .5; 1, 0"/>
                                        <p:tgtEl>
                                          <p:spTgt spid="72"/>
                                        </p:tgtEl>
                                      </p:cBhvr>
                                    </p:animEffect>
                                    <p:animScale>
                                      <p:cBhvr>
                                        <p:cTn id="74" dur="250" autoRev="1" fill="hold"/>
                                        <p:tgtEl>
                                          <p:spTgt spid="72"/>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72"/>
                                        </p:tgtEl>
                                        <p:attrNameLst>
                                          <p:attrName>style.visibility</p:attrName>
                                        </p:attrNameLst>
                                      </p:cBhvr>
                                      <p:to>
                                        <p:strVal val="hidden"/>
                                      </p:to>
                                    </p:set>
                                  </p:childTnLst>
                                </p:cTn>
                              </p:par>
                              <p:par>
                                <p:cTn id="79" presetID="22" presetClass="entr" presetSubtype="8"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left)">
                                      <p:cBhvr>
                                        <p:cTn id="81" dur="500"/>
                                        <p:tgtEl>
                                          <p:spTgt spid="2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fade">
                                      <p:cBhvr>
                                        <p:cTn id="94" dur="500"/>
                                        <p:tgtEl>
                                          <p:spTgt spid="73"/>
                                        </p:tgtEl>
                                      </p:cBhvr>
                                    </p:animEffect>
                                  </p:childTnLst>
                                </p:cTn>
                              </p:par>
                              <p:par>
                                <p:cTn id="95" presetID="26" presetClass="emph" presetSubtype="0" fill="hold" grpId="1" nodeType="withEffect">
                                  <p:stCondLst>
                                    <p:cond delay="0"/>
                                  </p:stCondLst>
                                  <p:childTnLst>
                                    <p:animEffect transition="out" filter="fade">
                                      <p:cBhvr>
                                        <p:cTn id="96" dur="500" tmFilter="0, 0; .2, .5; .8, .5; 1, 0"/>
                                        <p:tgtEl>
                                          <p:spTgt spid="73"/>
                                        </p:tgtEl>
                                      </p:cBhvr>
                                    </p:animEffect>
                                    <p:animScale>
                                      <p:cBhvr>
                                        <p:cTn id="97" dur="250" autoRev="1" fill="hold"/>
                                        <p:tgtEl>
                                          <p:spTgt spid="73"/>
                                        </p:tgtEl>
                                      </p:cBhvr>
                                      <p:by x="105000" y="105000"/>
                                    </p:animScale>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2" nodeType="clickEffect">
                                  <p:stCondLst>
                                    <p:cond delay="0"/>
                                  </p:stCondLst>
                                  <p:childTnLst>
                                    <p:set>
                                      <p:cBhvr>
                                        <p:cTn id="101" dur="1" fill="hold">
                                          <p:stCondLst>
                                            <p:cond delay="0"/>
                                          </p:stCondLst>
                                        </p:cTn>
                                        <p:tgtEl>
                                          <p:spTgt spid="73"/>
                                        </p:tgtEl>
                                        <p:attrNameLst>
                                          <p:attrName>style.visibility</p:attrName>
                                        </p:attrNameLst>
                                      </p:cBhvr>
                                      <p:to>
                                        <p:strVal val="hidden"/>
                                      </p:to>
                                    </p:set>
                                  </p:childTnLst>
                                </p:cTn>
                              </p:par>
                              <p:par>
                                <p:cTn id="102" presetID="22" presetClass="entr" presetSubtype="8"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wipe(left)">
                                      <p:cBhvr>
                                        <p:cTn id="104" dur="500"/>
                                        <p:tgtEl>
                                          <p:spTgt spid="2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wipe(left)">
                                      <p:cBhvr>
                                        <p:cTn id="109" dur="500"/>
                                        <p:tgtEl>
                                          <p:spTgt spid="3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wipe(left)">
                                      <p:cBhvr>
                                        <p:cTn id="114" dur="500"/>
                                        <p:tgtEl>
                                          <p:spTgt spid="3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wipe(left)">
                                      <p:cBhvr>
                                        <p:cTn id="119" dur="500"/>
                                        <p:tgtEl>
                                          <p:spTgt spid="3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wipe(left)">
                                      <p:cBhvr>
                                        <p:cTn id="124" dur="500"/>
                                        <p:tgtEl>
                                          <p:spTgt spid="3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7"/>
                                        </p:tgtEl>
                                        <p:attrNameLst>
                                          <p:attrName>style.visibility</p:attrName>
                                        </p:attrNameLst>
                                      </p:cBhvr>
                                      <p:to>
                                        <p:strVal val="visible"/>
                                      </p:to>
                                    </p:set>
                                    <p:animEffect transition="in" filter="wipe(left)">
                                      <p:cBhvr>
                                        <p:cTn id="129" dur="500"/>
                                        <p:tgtEl>
                                          <p:spTgt spid="37"/>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38"/>
                                        </p:tgtEl>
                                        <p:attrNameLst>
                                          <p:attrName>style.visibility</p:attrName>
                                        </p:attrNameLst>
                                      </p:cBhvr>
                                      <p:to>
                                        <p:strVal val="visible"/>
                                      </p:to>
                                    </p:set>
                                    <p:animEffect transition="in" filter="wipe(left)">
                                      <p:cBhvr>
                                        <p:cTn id="134" dur="500"/>
                                        <p:tgtEl>
                                          <p:spTgt spid="3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left)">
                                      <p:cBhvr>
                                        <p:cTn id="139" dur="500"/>
                                        <p:tgtEl>
                                          <p:spTgt spid="39"/>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74"/>
                                        </p:tgtEl>
                                        <p:attrNameLst>
                                          <p:attrName>style.visibility</p:attrName>
                                        </p:attrNameLst>
                                      </p:cBhvr>
                                      <p:to>
                                        <p:strVal val="visible"/>
                                      </p:to>
                                    </p:set>
                                    <p:animEffect transition="in" filter="wipe(left)">
                                      <p:cBhvr>
                                        <p:cTn id="144" dur="500"/>
                                        <p:tgtEl>
                                          <p:spTgt spid="7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75"/>
                                        </p:tgtEl>
                                        <p:attrNameLst>
                                          <p:attrName>style.visibility</p:attrName>
                                        </p:attrNameLst>
                                      </p:cBhvr>
                                      <p:to>
                                        <p:strVal val="visible"/>
                                      </p:to>
                                    </p:set>
                                    <p:animEffect transition="in" filter="wipe(left)">
                                      <p:cBhvr>
                                        <p:cTn id="149" dur="500"/>
                                        <p:tgtEl>
                                          <p:spTgt spid="75"/>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40"/>
                                        </p:tgtEl>
                                        <p:attrNameLst>
                                          <p:attrName>style.visibility</p:attrName>
                                        </p:attrNameLst>
                                      </p:cBhvr>
                                      <p:to>
                                        <p:strVal val="visible"/>
                                      </p:to>
                                    </p:set>
                                    <p:animEffect transition="in" filter="wipe(left)">
                                      <p:cBhvr>
                                        <p:cTn id="154" dur="500"/>
                                        <p:tgtEl>
                                          <p:spTgt spid="4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41"/>
                                        </p:tgtEl>
                                        <p:attrNameLst>
                                          <p:attrName>style.visibility</p:attrName>
                                        </p:attrNameLst>
                                      </p:cBhvr>
                                      <p:to>
                                        <p:strVal val="visible"/>
                                      </p:to>
                                    </p:set>
                                    <p:animEffect transition="in" filter="wipe(left)">
                                      <p:cBhvr>
                                        <p:cTn id="159" dur="500"/>
                                        <p:tgtEl>
                                          <p:spTgt spid="41"/>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42"/>
                                        </p:tgtEl>
                                        <p:attrNameLst>
                                          <p:attrName>style.visibility</p:attrName>
                                        </p:attrNameLst>
                                      </p:cBhvr>
                                      <p:to>
                                        <p:strVal val="visible"/>
                                      </p:to>
                                    </p:set>
                                    <p:animEffect transition="in" filter="wipe(left)">
                                      <p:cBhvr>
                                        <p:cTn id="164" dur="500"/>
                                        <p:tgtEl>
                                          <p:spTgt spid="42"/>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43"/>
                                        </p:tgtEl>
                                        <p:attrNameLst>
                                          <p:attrName>style.visibility</p:attrName>
                                        </p:attrNameLst>
                                      </p:cBhvr>
                                      <p:to>
                                        <p:strVal val="visible"/>
                                      </p:to>
                                    </p:set>
                                    <p:animEffect transition="in" filter="wipe(left)">
                                      <p:cBhvr>
                                        <p:cTn id="169" dur="500"/>
                                        <p:tgtEl>
                                          <p:spTgt spid="43"/>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44"/>
                                        </p:tgtEl>
                                        <p:attrNameLst>
                                          <p:attrName>style.visibility</p:attrName>
                                        </p:attrNameLst>
                                      </p:cBhvr>
                                      <p:to>
                                        <p:strVal val="visible"/>
                                      </p:to>
                                    </p:set>
                                    <p:animEffect transition="in" filter="wipe(left)">
                                      <p:cBhvr>
                                        <p:cTn id="174" dur="500"/>
                                        <p:tgtEl>
                                          <p:spTgt spid="4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nodeType="clickEffect">
                                  <p:stCondLst>
                                    <p:cond delay="0"/>
                                  </p:stCondLst>
                                  <p:childTnLst>
                                    <p:set>
                                      <p:cBhvr>
                                        <p:cTn id="178" dur="1" fill="hold">
                                          <p:stCondLst>
                                            <p:cond delay="0"/>
                                          </p:stCondLst>
                                        </p:cTn>
                                        <p:tgtEl>
                                          <p:spTgt spid="45"/>
                                        </p:tgtEl>
                                        <p:attrNameLst>
                                          <p:attrName>style.visibility</p:attrName>
                                        </p:attrNameLst>
                                      </p:cBhvr>
                                      <p:to>
                                        <p:strVal val="visible"/>
                                      </p:to>
                                    </p:set>
                                    <p:animEffect transition="in" filter="wipe(left)">
                                      <p:cBhvr>
                                        <p:cTn id="179" dur="500"/>
                                        <p:tgtEl>
                                          <p:spTgt spid="45"/>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46"/>
                                        </p:tgtEl>
                                        <p:attrNameLst>
                                          <p:attrName>style.visibility</p:attrName>
                                        </p:attrNameLst>
                                      </p:cBhvr>
                                      <p:to>
                                        <p:strVal val="visible"/>
                                      </p:to>
                                    </p:set>
                                    <p:animEffect transition="in" filter="wipe(left)">
                                      <p:cBhvr>
                                        <p:cTn id="184" dur="500"/>
                                        <p:tgtEl>
                                          <p:spTgt spid="46"/>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48"/>
                                        </p:tgtEl>
                                        <p:attrNameLst>
                                          <p:attrName>style.visibility</p:attrName>
                                        </p:attrNameLst>
                                      </p:cBhvr>
                                      <p:to>
                                        <p:strVal val="visible"/>
                                      </p:to>
                                    </p:set>
                                    <p:animEffect transition="in" filter="wipe(left)">
                                      <p:cBhvr>
                                        <p:cTn id="189" dur="500"/>
                                        <p:tgtEl>
                                          <p:spTgt spid="48"/>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49"/>
                                        </p:tgtEl>
                                        <p:attrNameLst>
                                          <p:attrName>style.visibility</p:attrName>
                                        </p:attrNameLst>
                                      </p:cBhvr>
                                      <p:to>
                                        <p:strVal val="visible"/>
                                      </p:to>
                                    </p:set>
                                    <p:animEffect transition="in" filter="wipe(left)">
                                      <p:cBhvr>
                                        <p:cTn id="194" dur="500"/>
                                        <p:tgtEl>
                                          <p:spTgt spid="49"/>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50"/>
                                        </p:tgtEl>
                                        <p:attrNameLst>
                                          <p:attrName>style.visibility</p:attrName>
                                        </p:attrNameLst>
                                      </p:cBhvr>
                                      <p:to>
                                        <p:strVal val="visible"/>
                                      </p:to>
                                    </p:set>
                                    <p:animEffect transition="in" filter="wipe(left)">
                                      <p:cBhvr>
                                        <p:cTn id="199" dur="500"/>
                                        <p:tgtEl>
                                          <p:spTgt spid="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52"/>
                                        </p:tgtEl>
                                        <p:attrNameLst>
                                          <p:attrName>style.visibility</p:attrName>
                                        </p:attrNameLst>
                                      </p:cBhvr>
                                      <p:to>
                                        <p:strVal val="visible"/>
                                      </p:to>
                                    </p:set>
                                    <p:animEffect transition="in" filter="wipe(left)">
                                      <p:cBhvr>
                                        <p:cTn id="204" dur="500"/>
                                        <p:tgtEl>
                                          <p:spTgt spid="52"/>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nodeType="click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left)">
                                      <p:cBhvr>
                                        <p:cTn id="209" dur="500"/>
                                        <p:tgtEl>
                                          <p:spTgt spid="53"/>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55"/>
                                        </p:tgtEl>
                                        <p:attrNameLst>
                                          <p:attrName>style.visibility</p:attrName>
                                        </p:attrNameLst>
                                      </p:cBhvr>
                                      <p:to>
                                        <p:strVal val="visible"/>
                                      </p:to>
                                    </p:set>
                                    <p:animEffect transition="in" filter="wipe(left)">
                                      <p:cBhvr>
                                        <p:cTn id="214" dur="500"/>
                                        <p:tgtEl>
                                          <p:spTgt spid="55"/>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69"/>
                                        </p:tgtEl>
                                        <p:attrNameLst>
                                          <p:attrName>style.visibility</p:attrName>
                                        </p:attrNameLst>
                                      </p:cBhvr>
                                      <p:to>
                                        <p:strVal val="visible"/>
                                      </p:to>
                                    </p:set>
                                    <p:animEffect transition="in" filter="wipe(left)">
                                      <p:cBhvr>
                                        <p:cTn id="219" dur="500"/>
                                        <p:tgtEl>
                                          <p:spTgt spid="69"/>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56"/>
                                        </p:tgtEl>
                                        <p:attrNameLst>
                                          <p:attrName>style.visibility</p:attrName>
                                        </p:attrNameLst>
                                      </p:cBhvr>
                                      <p:to>
                                        <p:strVal val="visible"/>
                                      </p:to>
                                    </p:set>
                                    <p:animEffect transition="in" filter="wipe(left)">
                                      <p:cBhvr>
                                        <p:cTn id="224" dur="500"/>
                                        <p:tgtEl>
                                          <p:spTgt spid="56"/>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57"/>
                                        </p:tgtEl>
                                        <p:attrNameLst>
                                          <p:attrName>style.visibility</p:attrName>
                                        </p:attrNameLst>
                                      </p:cBhvr>
                                      <p:to>
                                        <p:strVal val="visible"/>
                                      </p:to>
                                    </p:set>
                                    <p:animEffect transition="in" filter="wipe(left)">
                                      <p:cBhvr>
                                        <p:cTn id="229" dur="500"/>
                                        <p:tgtEl>
                                          <p:spTgt spid="57"/>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60"/>
                                        </p:tgtEl>
                                        <p:attrNameLst>
                                          <p:attrName>style.visibility</p:attrName>
                                        </p:attrNameLst>
                                      </p:cBhvr>
                                      <p:to>
                                        <p:strVal val="visible"/>
                                      </p:to>
                                    </p:set>
                                    <p:animEffect transition="in" filter="wipe(left)">
                                      <p:cBhvr>
                                        <p:cTn id="234" dur="500"/>
                                        <p:tgtEl>
                                          <p:spTgt spid="60"/>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nodeType="click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wipe(left)">
                                      <p:cBhvr>
                                        <p:cTn id="239" dur="500"/>
                                        <p:tgtEl>
                                          <p:spTgt spid="61"/>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62"/>
                                        </p:tgtEl>
                                        <p:attrNameLst>
                                          <p:attrName>style.visibility</p:attrName>
                                        </p:attrNameLst>
                                      </p:cBhvr>
                                      <p:to>
                                        <p:strVal val="visible"/>
                                      </p:to>
                                    </p:set>
                                    <p:animEffect transition="in" filter="wipe(left)">
                                      <p:cBhvr>
                                        <p:cTn id="244" dur="500"/>
                                        <p:tgtEl>
                                          <p:spTgt spid="62"/>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63"/>
                                        </p:tgtEl>
                                        <p:attrNameLst>
                                          <p:attrName>style.visibility</p:attrName>
                                        </p:attrNameLst>
                                      </p:cBhvr>
                                      <p:to>
                                        <p:strVal val="visible"/>
                                      </p:to>
                                    </p:set>
                                    <p:animEffect transition="in" filter="wipe(left)">
                                      <p:cBhvr>
                                        <p:cTn id="249" dur="500"/>
                                        <p:tgtEl>
                                          <p:spTgt spid="63"/>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wipe(left)">
                                      <p:cBhvr>
                                        <p:cTn id="254" dur="500"/>
                                        <p:tgtEl>
                                          <p:spTgt spid="64"/>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65"/>
                                        </p:tgtEl>
                                        <p:attrNameLst>
                                          <p:attrName>style.visibility</p:attrName>
                                        </p:attrNameLst>
                                      </p:cBhvr>
                                      <p:to>
                                        <p:strVal val="visible"/>
                                      </p:to>
                                    </p:set>
                                    <p:animEffect transition="in" filter="wipe(left)">
                                      <p:cBhvr>
                                        <p:cTn id="259" dur="500"/>
                                        <p:tgtEl>
                                          <p:spTgt spid="65"/>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66"/>
                                        </p:tgtEl>
                                        <p:attrNameLst>
                                          <p:attrName>style.visibility</p:attrName>
                                        </p:attrNameLst>
                                      </p:cBhvr>
                                      <p:to>
                                        <p:strVal val="visible"/>
                                      </p:to>
                                    </p:set>
                                    <p:animEffect transition="in" filter="wipe(left)">
                                      <p:cBhvr>
                                        <p:cTn id="264" dur="500"/>
                                        <p:tgtEl>
                                          <p:spTgt spid="66"/>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76"/>
                                        </p:tgtEl>
                                        <p:attrNameLst>
                                          <p:attrName>style.visibility</p:attrName>
                                        </p:attrNameLst>
                                      </p:cBhvr>
                                      <p:to>
                                        <p:strVal val="visible"/>
                                      </p:to>
                                    </p:set>
                                    <p:animEffect transition="in" filter="wipe(left)">
                                      <p:cBhvr>
                                        <p:cTn id="269" dur="500"/>
                                        <p:tgtEl>
                                          <p:spTgt spid="76"/>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grpId="0" nodeType="clickEffect">
                                  <p:stCondLst>
                                    <p:cond delay="0"/>
                                  </p:stCondLst>
                                  <p:childTnLst>
                                    <p:set>
                                      <p:cBhvr>
                                        <p:cTn id="273" dur="1" fill="hold">
                                          <p:stCondLst>
                                            <p:cond delay="0"/>
                                          </p:stCondLst>
                                        </p:cTn>
                                        <p:tgtEl>
                                          <p:spTgt spid="77"/>
                                        </p:tgtEl>
                                        <p:attrNameLst>
                                          <p:attrName>style.visibility</p:attrName>
                                        </p:attrNameLst>
                                      </p:cBhvr>
                                      <p:to>
                                        <p:strVal val="visible"/>
                                      </p:to>
                                    </p:set>
                                    <p:animEffect transition="in" filter="wipe(left)">
                                      <p:cBhvr>
                                        <p:cTn id="274" dur="500"/>
                                        <p:tgtEl>
                                          <p:spTgt spid="77"/>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78"/>
                                        </p:tgtEl>
                                        <p:attrNameLst>
                                          <p:attrName>style.visibility</p:attrName>
                                        </p:attrNameLst>
                                      </p:cBhvr>
                                      <p:to>
                                        <p:strVal val="visible"/>
                                      </p:to>
                                    </p:set>
                                    <p:animEffect transition="in" filter="wipe(left)">
                                      <p:cBhvr>
                                        <p:cTn id="279" dur="500"/>
                                        <p:tgtEl>
                                          <p:spTgt spid="78"/>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8" fill="hold" grpId="0" nodeType="clickEffect">
                                  <p:stCondLst>
                                    <p:cond delay="0"/>
                                  </p:stCondLst>
                                  <p:childTnLst>
                                    <p:set>
                                      <p:cBhvr>
                                        <p:cTn id="283" dur="1" fill="hold">
                                          <p:stCondLst>
                                            <p:cond delay="0"/>
                                          </p:stCondLst>
                                        </p:cTn>
                                        <p:tgtEl>
                                          <p:spTgt spid="79"/>
                                        </p:tgtEl>
                                        <p:attrNameLst>
                                          <p:attrName>style.visibility</p:attrName>
                                        </p:attrNameLst>
                                      </p:cBhvr>
                                      <p:to>
                                        <p:strVal val="visible"/>
                                      </p:to>
                                    </p:set>
                                    <p:animEffect transition="in" filter="wipe(left)">
                                      <p:cBhvr>
                                        <p:cTn id="284" dur="500"/>
                                        <p:tgtEl>
                                          <p:spTgt spid="79"/>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grpId="0" nodeType="clickEffect">
                                  <p:stCondLst>
                                    <p:cond delay="0"/>
                                  </p:stCondLst>
                                  <p:childTnLst>
                                    <p:set>
                                      <p:cBhvr>
                                        <p:cTn id="288" dur="1" fill="hold">
                                          <p:stCondLst>
                                            <p:cond delay="0"/>
                                          </p:stCondLst>
                                        </p:cTn>
                                        <p:tgtEl>
                                          <p:spTgt spid="80"/>
                                        </p:tgtEl>
                                        <p:attrNameLst>
                                          <p:attrName>style.visibility</p:attrName>
                                        </p:attrNameLst>
                                      </p:cBhvr>
                                      <p:to>
                                        <p:strVal val="visible"/>
                                      </p:to>
                                    </p:set>
                                    <p:animEffect transition="in" filter="wipe(left)">
                                      <p:cBhvr>
                                        <p:cTn id="289" dur="500"/>
                                        <p:tgtEl>
                                          <p:spTgt spid="80"/>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8" fill="hold" grpId="0" nodeType="clickEffect">
                                  <p:stCondLst>
                                    <p:cond delay="0"/>
                                  </p:stCondLst>
                                  <p:childTnLst>
                                    <p:set>
                                      <p:cBhvr>
                                        <p:cTn id="293" dur="1" fill="hold">
                                          <p:stCondLst>
                                            <p:cond delay="0"/>
                                          </p:stCondLst>
                                        </p:cTn>
                                        <p:tgtEl>
                                          <p:spTgt spid="81"/>
                                        </p:tgtEl>
                                        <p:attrNameLst>
                                          <p:attrName>style.visibility</p:attrName>
                                        </p:attrNameLst>
                                      </p:cBhvr>
                                      <p:to>
                                        <p:strVal val="visible"/>
                                      </p:to>
                                    </p:set>
                                    <p:animEffect transition="in" filter="wipe(left)">
                                      <p:cBhvr>
                                        <p:cTn id="294" dur="500"/>
                                        <p:tgtEl>
                                          <p:spTgt spid="81"/>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8" fill="hold" grpId="0" nodeType="clickEffect">
                                  <p:stCondLst>
                                    <p:cond delay="0"/>
                                  </p:stCondLst>
                                  <p:childTnLst>
                                    <p:set>
                                      <p:cBhvr>
                                        <p:cTn id="298" dur="1" fill="hold">
                                          <p:stCondLst>
                                            <p:cond delay="0"/>
                                          </p:stCondLst>
                                        </p:cTn>
                                        <p:tgtEl>
                                          <p:spTgt spid="82"/>
                                        </p:tgtEl>
                                        <p:attrNameLst>
                                          <p:attrName>style.visibility</p:attrName>
                                        </p:attrNameLst>
                                      </p:cBhvr>
                                      <p:to>
                                        <p:strVal val="visible"/>
                                      </p:to>
                                    </p:set>
                                    <p:animEffect transition="in" filter="wipe(left)">
                                      <p:cBhvr>
                                        <p:cTn id="299" dur="500"/>
                                        <p:tgtEl>
                                          <p:spTgt spid="82"/>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8" fill="hold" grpId="0" nodeType="clickEffect">
                                  <p:stCondLst>
                                    <p:cond delay="0"/>
                                  </p:stCondLst>
                                  <p:childTnLst>
                                    <p:set>
                                      <p:cBhvr>
                                        <p:cTn id="303" dur="1" fill="hold">
                                          <p:stCondLst>
                                            <p:cond delay="0"/>
                                          </p:stCondLst>
                                        </p:cTn>
                                        <p:tgtEl>
                                          <p:spTgt spid="67"/>
                                        </p:tgtEl>
                                        <p:attrNameLst>
                                          <p:attrName>style.visibility</p:attrName>
                                        </p:attrNameLst>
                                      </p:cBhvr>
                                      <p:to>
                                        <p:strVal val="visible"/>
                                      </p:to>
                                    </p:set>
                                    <p:animEffect transition="in" filter="wipe(left)">
                                      <p:cBhvr>
                                        <p:cTn id="304" dur="500"/>
                                        <p:tgtEl>
                                          <p:spTgt spid="67"/>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68"/>
                                        </p:tgtEl>
                                        <p:attrNameLst>
                                          <p:attrName>style.visibility</p:attrName>
                                        </p:attrNameLst>
                                      </p:cBhvr>
                                      <p:to>
                                        <p:strVal val="visible"/>
                                      </p:to>
                                    </p:set>
                                    <p:animEffect transition="in" filter="wipe(left)">
                                      <p:cBhvr>
                                        <p:cTn id="30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p:bldP spid="16" grpId="0"/>
      <p:bldP spid="17" grpId="0"/>
      <p:bldP spid="18" grpId="0"/>
      <p:bldP spid="19" grpId="0"/>
      <p:bldP spid="20" grpId="0"/>
      <p:bldP spid="21" grpId="0"/>
      <p:bldP spid="23" grpId="0"/>
      <p:bldP spid="25" grpId="0"/>
      <p:bldP spid="29" grpId="0" animBg="1"/>
      <p:bldP spid="30" grpId="0"/>
      <p:bldP spid="31" grpId="0"/>
      <p:bldP spid="32" grpId="0"/>
      <p:bldP spid="36" grpId="0" animBg="1"/>
      <p:bldP spid="37" grpId="0"/>
      <p:bldP spid="38" grpId="0"/>
      <p:bldP spid="39" grpId="0"/>
      <p:bldP spid="40" grpId="0"/>
      <p:bldP spid="41" grpId="0"/>
      <p:bldP spid="42" grpId="0"/>
      <p:bldP spid="43" grpId="0"/>
      <p:bldP spid="44" grpId="0"/>
      <p:bldP spid="46" grpId="0"/>
      <p:bldP spid="48" grpId="0" animBg="1"/>
      <p:bldP spid="49" grpId="0"/>
      <p:bldP spid="50" grpId="0"/>
      <p:bldP spid="52" grpId="0"/>
      <p:bldP spid="55" grpId="0"/>
      <p:bldP spid="56" grpId="0"/>
      <p:bldP spid="57" grpId="0"/>
      <p:bldP spid="60" grpId="0"/>
      <p:bldP spid="62" grpId="0"/>
      <p:bldP spid="63" grpId="0"/>
      <p:bldP spid="64" grpId="0"/>
      <p:bldP spid="65" grpId="0"/>
      <p:bldP spid="66" grpId="0"/>
      <p:bldP spid="67" grpId="0" animBg="1"/>
      <p:bldP spid="68" grpId="0" animBg="1"/>
      <p:bldP spid="69" grpId="0"/>
      <p:bldP spid="70" grpId="0" animBg="1"/>
      <p:bldP spid="70" grpId="1" animBg="1"/>
      <p:bldP spid="70" grpId="2" animBg="1"/>
      <p:bldP spid="71" grpId="0" animBg="1"/>
      <p:bldP spid="71" grpId="1" animBg="1"/>
      <p:bldP spid="71" grpId="2" animBg="1"/>
      <p:bldP spid="72" grpId="0" animBg="1"/>
      <p:bldP spid="72" grpId="1" animBg="1"/>
      <p:bldP spid="72" grpId="2" animBg="1"/>
      <p:bldP spid="73" grpId="0" animBg="1"/>
      <p:bldP spid="73" grpId="1" animBg="1"/>
      <p:bldP spid="73" grpId="2" animBg="1"/>
      <p:bldP spid="74" grpId="0"/>
      <p:bldP spid="75" grpId="0"/>
      <p:bldP spid="76" grpId="0"/>
      <p:bldP spid="77" grpId="0"/>
      <p:bldP spid="78" grpId="0"/>
      <p:bldP spid="79" grpId="0"/>
      <p:bldP spid="80" grpId="0"/>
      <p:bldP spid="81" grpId="0"/>
      <p:bldP spid="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7"/>
          <p:cNvSpPr txBox="1">
            <a:spLocks/>
          </p:cNvSpPr>
          <p:nvPr/>
        </p:nvSpPr>
        <p:spPr bwMode="auto">
          <a:xfrm>
            <a:off x="609600" y="2190750"/>
            <a:ext cx="690562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defTabSz="685460"/>
            <a:r>
              <a:rPr lang="en-US" sz="3600" dirty="0" smtClean="0">
                <a:solidFill>
                  <a:srgbClr val="034EA2"/>
                </a:solidFill>
                <a:latin typeface="Bookman Old Style" pitchFamily="18" charset="0"/>
              </a:rPr>
              <a:t>LAWS OF MOTION</a:t>
            </a:r>
            <a:endParaRPr lang="en-US" sz="3600" dirty="0">
              <a:solidFill>
                <a:srgbClr val="034EA2"/>
              </a:solidFill>
              <a:latin typeface="Bookman Old Style" pitchFamily="18" charset="0"/>
            </a:endParaRPr>
          </a:p>
        </p:txBody>
      </p:sp>
      <p:sp>
        <p:nvSpPr>
          <p:cNvPr id="6" name="Title 7"/>
          <p:cNvSpPr txBox="1">
            <a:spLocks/>
          </p:cNvSpPr>
          <p:nvPr/>
        </p:nvSpPr>
        <p:spPr bwMode="auto">
          <a:xfrm>
            <a:off x="685800" y="3165476"/>
            <a:ext cx="6819900"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713" indent="-342713" defTabSz="685460">
              <a:buFont typeface="Arial" pitchFamily="34" charset="0"/>
              <a:buChar char="•"/>
            </a:pPr>
            <a:endParaRPr lang="en-US" altLang="en-US" sz="2000" dirty="0" smtClean="0">
              <a:solidFill>
                <a:srgbClr val="FF6600"/>
              </a:solidFill>
              <a:latin typeface="Bookman Old Style" pitchFamily="18" charset="0"/>
            </a:endParaRPr>
          </a:p>
          <a:p>
            <a:pPr marL="342713" indent="-342713" defTabSz="685460">
              <a:buFont typeface="Arial" pitchFamily="34" charset="0"/>
              <a:buChar char="•"/>
            </a:pPr>
            <a:endParaRPr lang="en-US" altLang="en-US" sz="2000" dirty="0">
              <a:solidFill>
                <a:srgbClr val="FF6600"/>
              </a:solidFill>
              <a:latin typeface="Bookman Old Style" pitchFamily="18" charset="0"/>
            </a:endParaRPr>
          </a:p>
          <a:p>
            <a:pPr marL="342713" indent="-342713" defTabSz="685460">
              <a:buFont typeface="Arial" pitchFamily="34" charset="0"/>
              <a:buChar char="•"/>
            </a:pPr>
            <a:endParaRPr lang="en-US" altLang="en-US" sz="2000" dirty="0" smtClean="0">
              <a:solidFill>
                <a:srgbClr val="FF6600"/>
              </a:solidFill>
              <a:latin typeface="Bookman Old Style" pitchFamily="18" charset="0"/>
            </a:endParaRPr>
          </a:p>
          <a:p>
            <a:pPr marL="342713" indent="-342713" defTabSz="685460">
              <a:buFont typeface="Arial" pitchFamily="34" charset="0"/>
              <a:buChar char="•"/>
            </a:pPr>
            <a:r>
              <a:rPr lang="en-US" altLang="en-US" sz="2000" dirty="0" smtClean="0">
                <a:solidFill>
                  <a:srgbClr val="FF6600"/>
                </a:solidFill>
                <a:latin typeface="Bookman Old Style" pitchFamily="18" charset="0"/>
              </a:rPr>
              <a:t>Galileo's </a:t>
            </a:r>
            <a:r>
              <a:rPr lang="en-US" altLang="en-US" sz="2000" dirty="0">
                <a:solidFill>
                  <a:srgbClr val="FF6600"/>
                </a:solidFill>
                <a:latin typeface="Bookman Old Style" pitchFamily="18" charset="0"/>
              </a:rPr>
              <a:t>Analysis on </a:t>
            </a:r>
            <a:r>
              <a:rPr lang="en-US" altLang="en-US" sz="2000" dirty="0" smtClean="0">
                <a:solidFill>
                  <a:srgbClr val="FF6600"/>
                </a:solidFill>
                <a:latin typeface="Bookman Old Style" pitchFamily="18" charset="0"/>
              </a:rPr>
              <a:t>Motion</a:t>
            </a:r>
          </a:p>
          <a:p>
            <a:pPr marL="342713" indent="-342713" defTabSz="685460">
              <a:buFont typeface="Arial" pitchFamily="34" charset="0"/>
              <a:buChar char="•"/>
            </a:pPr>
            <a:r>
              <a:rPr lang="en-US" altLang="en-US" sz="2000" dirty="0" smtClean="0">
                <a:solidFill>
                  <a:srgbClr val="FF6600"/>
                </a:solidFill>
                <a:latin typeface="Bookman Old Style" pitchFamily="18" charset="0"/>
              </a:rPr>
              <a:t>Inertia</a:t>
            </a:r>
          </a:p>
          <a:p>
            <a:pPr marL="342713" indent="-342713" defTabSz="685460">
              <a:buFont typeface="Arial" pitchFamily="34" charset="0"/>
              <a:buChar char="•"/>
            </a:pPr>
            <a:r>
              <a:rPr lang="en-US" altLang="en-US" sz="2000" dirty="0" smtClean="0">
                <a:solidFill>
                  <a:srgbClr val="FF6600"/>
                </a:solidFill>
                <a:latin typeface="Bookman Old Style" pitchFamily="18" charset="0"/>
              </a:rPr>
              <a:t>Newton’s 1</a:t>
            </a:r>
            <a:r>
              <a:rPr lang="en-US" altLang="en-US" sz="2000" baseline="30000" dirty="0" smtClean="0">
                <a:solidFill>
                  <a:srgbClr val="FF6600"/>
                </a:solidFill>
                <a:latin typeface="Bookman Old Style" pitchFamily="18" charset="0"/>
              </a:rPr>
              <a:t>st</a:t>
            </a:r>
            <a:r>
              <a:rPr lang="en-US" altLang="en-US" sz="2000" dirty="0" smtClean="0">
                <a:solidFill>
                  <a:srgbClr val="FF6600"/>
                </a:solidFill>
                <a:latin typeface="Bookman Old Style" pitchFamily="18" charset="0"/>
              </a:rPr>
              <a:t> Law of motion</a:t>
            </a:r>
          </a:p>
        </p:txBody>
      </p:sp>
    </p:spTree>
    <p:extLst>
      <p:ext uri="{BB962C8B-B14F-4D97-AF65-F5344CB8AC3E}">
        <p14:creationId xmlns:p14="http://schemas.microsoft.com/office/powerpoint/2010/main" val="12054910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A - Numerical</a:t>
            </a:r>
          </a:p>
        </p:txBody>
      </p:sp>
    </p:spTree>
    <p:extLst>
      <p:ext uri="{BB962C8B-B14F-4D97-AF65-F5344CB8AC3E}">
        <p14:creationId xmlns:p14="http://schemas.microsoft.com/office/powerpoint/2010/main" val="1599555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Picture 131" descr="D:\Afsana\Physics\12_Friction(new)\images\white-wall-and-floor-background-and-empty-room-hd-wallpaper-1920x1080-empty-room-hd-wallpaper-1920x1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97" y="-49483"/>
            <a:ext cx="9327795" cy="559303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863223" y="474427"/>
            <a:ext cx="6832977" cy="712358"/>
            <a:chOff x="783846" y="668936"/>
            <a:chExt cx="6954470" cy="712358"/>
          </a:xfrm>
        </p:grpSpPr>
        <p:sp>
          <p:nvSpPr>
            <p:cNvPr id="3" name="TextBox 2"/>
            <p:cNvSpPr txBox="1">
              <a:spLocks noChangeArrowheads="1"/>
            </p:cNvSpPr>
            <p:nvPr/>
          </p:nvSpPr>
          <p:spPr bwMode="auto">
            <a:xfrm>
              <a:off x="783846" y="668936"/>
              <a:ext cx="6954470" cy="712358"/>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4" name="TextBox 3"/>
            <p:cNvSpPr txBox="1">
              <a:spLocks noChangeArrowheads="1"/>
            </p:cNvSpPr>
            <p:nvPr/>
          </p:nvSpPr>
          <p:spPr bwMode="auto">
            <a:xfrm>
              <a:off x="1146930" y="684475"/>
              <a:ext cx="6516933" cy="574696"/>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kern="0" dirty="0">
                  <a:solidFill>
                    <a:prstClr val="black"/>
                  </a:solidFill>
                  <a:latin typeface="Book Antiqua" panose="02040602050305030304" pitchFamily="18" charset="0"/>
                </a:rPr>
                <a:t> </a:t>
              </a:r>
              <a:r>
                <a:rPr lang="en-US" sz="1600" dirty="0">
                  <a:solidFill>
                    <a:srgbClr val="0000FF"/>
                  </a:solidFill>
                  <a:latin typeface="Book Antiqua" panose="02040602050305030304" pitchFamily="18" charset="0"/>
                </a:rPr>
                <a:t>Which would require a greater force - accelerating a </a:t>
              </a:r>
              <a:r>
                <a:rPr lang="en-US" sz="1600" dirty="0" smtClean="0">
                  <a:solidFill>
                    <a:srgbClr val="0000FF"/>
                  </a:solidFill>
                  <a:latin typeface="Book Antiqua" panose="02040602050305030304" pitchFamily="18" charset="0"/>
                </a:rPr>
                <a:t>2 kg mass  at 5ms</a:t>
              </a:r>
              <a:r>
                <a:rPr lang="en-US" sz="1600" baseline="30000" dirty="0" smtClean="0">
                  <a:solidFill>
                    <a:srgbClr val="0000FF"/>
                  </a:solidFill>
                  <a:latin typeface="Book Antiqua" panose="02040602050305030304" pitchFamily="18" charset="0"/>
                </a:rPr>
                <a:t>-2 </a:t>
              </a:r>
              <a:r>
                <a:rPr lang="en-US" sz="1600" dirty="0" smtClean="0">
                  <a:solidFill>
                    <a:srgbClr val="0000FF"/>
                  </a:solidFill>
                  <a:latin typeface="Book Antiqua" panose="02040602050305030304" pitchFamily="18" charset="0"/>
                </a:rPr>
                <a:t>or a 4 kg mass at 2ms</a:t>
              </a:r>
              <a:r>
                <a:rPr lang="en-US" sz="1600" baseline="30000" dirty="0" smtClean="0">
                  <a:solidFill>
                    <a:srgbClr val="0000FF"/>
                  </a:solidFill>
                  <a:latin typeface="Book Antiqua" panose="02040602050305030304" pitchFamily="18" charset="0"/>
                </a:rPr>
                <a:t>-2 </a:t>
              </a:r>
              <a:r>
                <a:rPr lang="en-US" sz="1600" dirty="0" smtClean="0">
                  <a:solidFill>
                    <a:srgbClr val="0000FF"/>
                  </a:solidFill>
                  <a:latin typeface="Book Antiqua" panose="02040602050305030304" pitchFamily="18" charset="0"/>
                </a:rPr>
                <a:t>?</a:t>
              </a:r>
              <a:endParaRPr lang="en-US" sz="1600" dirty="0">
                <a:solidFill>
                  <a:srgbClr val="0000FF"/>
                </a:solidFill>
                <a:latin typeface="Book Antiqua" panose="02040602050305030304" pitchFamily="18" charset="0"/>
              </a:endParaRPr>
            </a:p>
          </p:txBody>
        </p:sp>
      </p:grpSp>
      <p:grpSp>
        <p:nvGrpSpPr>
          <p:cNvPr id="5" name="Group 4"/>
          <p:cNvGrpSpPr/>
          <p:nvPr/>
        </p:nvGrpSpPr>
        <p:grpSpPr>
          <a:xfrm>
            <a:off x="426720" y="514350"/>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2</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pic>
        <p:nvPicPr>
          <p:cNvPr id="116" name="Picture 11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6542" b="89953" l="10000" r="90000"/>
                    </a14:imgEffect>
                  </a14:imgLayer>
                </a14:imgProps>
              </a:ext>
              <a:ext uri="{28A0092B-C50C-407E-A947-70E740481C1C}">
                <a14:useLocalDpi xmlns:a14="http://schemas.microsoft.com/office/drawing/2010/main" val="0"/>
              </a:ext>
            </a:extLst>
          </a:blip>
          <a:srcRect l="22777" r="24050"/>
          <a:stretch/>
        </p:blipFill>
        <p:spPr>
          <a:xfrm rot="16200000">
            <a:off x="1614691" y="3268481"/>
            <a:ext cx="1302534" cy="1691028"/>
          </a:xfrm>
          <a:prstGeom prst="rect">
            <a:avLst/>
          </a:prstGeom>
        </p:spPr>
      </p:pic>
      <p:pic>
        <p:nvPicPr>
          <p:cNvPr id="120" name="Picture 1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306" y="2809627"/>
            <a:ext cx="1736707" cy="2527098"/>
          </a:xfrm>
          <a:prstGeom prst="rect">
            <a:avLst/>
          </a:prstGeom>
        </p:spPr>
      </p:pic>
      <p:grpSp>
        <p:nvGrpSpPr>
          <p:cNvPr id="121" name="Group 120"/>
          <p:cNvGrpSpPr/>
          <p:nvPr/>
        </p:nvGrpSpPr>
        <p:grpSpPr>
          <a:xfrm>
            <a:off x="1857828" y="3209855"/>
            <a:ext cx="1513556" cy="358617"/>
            <a:chOff x="6403156" y="2213040"/>
            <a:chExt cx="1513556" cy="358617"/>
          </a:xfrm>
        </p:grpSpPr>
        <p:sp>
          <p:nvSpPr>
            <p:cNvPr id="122" name="Horizontal Scroll 11"/>
            <p:cNvSpPr/>
            <p:nvPr/>
          </p:nvSpPr>
          <p:spPr>
            <a:xfrm>
              <a:off x="6403410" y="2213040"/>
              <a:ext cx="1513302" cy="358617"/>
            </a:xfrm>
            <a:prstGeom prst="wedgeRoundRectCallout">
              <a:avLst/>
            </a:prstGeom>
            <a:solidFill>
              <a:srgbClr val="0033CC">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123" name="Rectangle 122"/>
            <p:cNvSpPr/>
            <p:nvPr/>
          </p:nvSpPr>
          <p:spPr>
            <a:xfrm>
              <a:off x="6403156" y="2213040"/>
              <a:ext cx="1513556"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Mass(m) =2kg</a:t>
              </a:r>
              <a:endParaRPr lang="en-US" sz="1600" b="1" dirty="0">
                <a:solidFill>
                  <a:schemeClr val="bg1"/>
                </a:solidFill>
              </a:endParaRPr>
            </a:p>
          </p:txBody>
        </p:sp>
      </p:grpSp>
      <p:pic>
        <p:nvPicPr>
          <p:cNvPr id="129" name="Picture 128" descr="D:\Afsana\Physics\11_ FORCE AND PRESSURE\iMAGES\crate-clip-art-at-clker-com-vector-clip-art-online-royalty-free-nCjtsU-clipar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12405" y="3507698"/>
            <a:ext cx="1453090" cy="1324634"/>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9" descr="C:\Users\201084\Desktop\c074416978b06a8c886c449f7785654a_pushing-car-clipart-boy-pushing-object-clipart_550-34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5014" y="3028950"/>
            <a:ext cx="1492672" cy="1947938"/>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p:cNvGrpSpPr/>
          <p:nvPr/>
        </p:nvGrpSpPr>
        <p:grpSpPr>
          <a:xfrm>
            <a:off x="5540548" y="3161287"/>
            <a:ext cx="1564636" cy="358617"/>
            <a:chOff x="6352076" y="2192977"/>
            <a:chExt cx="1564636" cy="358617"/>
          </a:xfrm>
          <a:solidFill>
            <a:srgbClr val="0033CC"/>
          </a:solidFill>
        </p:grpSpPr>
        <p:sp>
          <p:nvSpPr>
            <p:cNvPr id="134" name="Horizontal Scroll 11"/>
            <p:cNvSpPr/>
            <p:nvPr/>
          </p:nvSpPr>
          <p:spPr>
            <a:xfrm>
              <a:off x="6352076" y="2192977"/>
              <a:ext cx="1513302" cy="358617"/>
            </a:xfrm>
            <a:prstGeom prst="wedgeRoundRectCallout">
              <a:avLst/>
            </a:prstGeom>
            <a:grp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135" name="Rectangle 134"/>
            <p:cNvSpPr/>
            <p:nvPr/>
          </p:nvSpPr>
          <p:spPr>
            <a:xfrm>
              <a:off x="6403156" y="2213040"/>
              <a:ext cx="1513556" cy="338554"/>
            </a:xfrm>
            <a:prstGeom prst="rect">
              <a:avLst/>
            </a:prstGeom>
            <a:noFill/>
            <a:ln>
              <a:noFill/>
            </a:ln>
            <a:effectLst/>
          </p:spPr>
          <p:txBody>
            <a:bodyPr wrap="none">
              <a:spAutoFit/>
            </a:bodyPr>
            <a:lstStyle/>
            <a:p>
              <a:r>
                <a:rPr lang="en-US" sz="1600" b="1" dirty="0" smtClean="0">
                  <a:solidFill>
                    <a:schemeClr val="bg1"/>
                  </a:solidFill>
                  <a:latin typeface="Book Antiqua" panose="02040602050305030304" pitchFamily="18" charset="0"/>
                </a:rPr>
                <a:t>Mass(m) =4kg</a:t>
              </a:r>
              <a:endParaRPr lang="en-US" sz="1600" b="1" dirty="0">
                <a:solidFill>
                  <a:schemeClr val="bg1"/>
                </a:solidFill>
              </a:endParaRPr>
            </a:p>
          </p:txBody>
        </p:sp>
      </p:grpSp>
      <p:grpSp>
        <p:nvGrpSpPr>
          <p:cNvPr id="136" name="Group 135"/>
          <p:cNvGrpSpPr/>
          <p:nvPr/>
        </p:nvGrpSpPr>
        <p:grpSpPr>
          <a:xfrm>
            <a:off x="1506283" y="3181350"/>
            <a:ext cx="2798001" cy="358617"/>
            <a:chOff x="6403155" y="2213040"/>
            <a:chExt cx="2798001" cy="358617"/>
          </a:xfrm>
        </p:grpSpPr>
        <p:sp>
          <p:nvSpPr>
            <p:cNvPr id="137" name="Horizontal Scroll 11"/>
            <p:cNvSpPr/>
            <p:nvPr/>
          </p:nvSpPr>
          <p:spPr>
            <a:xfrm>
              <a:off x="6403409" y="2213040"/>
              <a:ext cx="2416747" cy="358617"/>
            </a:xfrm>
            <a:prstGeom prst="wedgeRoundRectCallout">
              <a:avLst>
                <a:gd name="adj1" fmla="val -4017"/>
                <a:gd name="adj2" fmla="val 87795"/>
                <a:gd name="adj3" fmla="val 16667"/>
              </a:avLst>
            </a:prstGeom>
            <a:solidFill>
              <a:schemeClr val="tx1">
                <a:alpha val="2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138" name="Rectangle 137"/>
            <p:cNvSpPr/>
            <p:nvPr/>
          </p:nvSpPr>
          <p:spPr>
            <a:xfrm>
              <a:off x="6403155" y="2213040"/>
              <a:ext cx="2798001" cy="338554"/>
            </a:xfrm>
            <a:prstGeom prst="rect">
              <a:avLst/>
            </a:prstGeom>
          </p:spPr>
          <p:txBody>
            <a:bodyPr wrap="square">
              <a:spAutoFit/>
            </a:bodyPr>
            <a:lstStyle/>
            <a:p>
              <a:r>
                <a:rPr lang="en-US" sz="1600" b="1" dirty="0" smtClean="0">
                  <a:solidFill>
                    <a:schemeClr val="bg1"/>
                  </a:solidFill>
                  <a:latin typeface="Book Antiqua" panose="02040602050305030304" pitchFamily="18" charset="0"/>
                </a:rPr>
                <a:t>Acceleration (a) = </a:t>
              </a:r>
              <a:r>
                <a:rPr lang="en-US" sz="1600" b="1" dirty="0">
                  <a:solidFill>
                    <a:schemeClr val="bg1"/>
                  </a:solidFill>
                  <a:latin typeface="Book Antiqua" panose="02040602050305030304" pitchFamily="18" charset="0"/>
                </a:rPr>
                <a:t>5ms</a:t>
              </a:r>
              <a:r>
                <a:rPr lang="en-US" sz="1600" b="1" baseline="30000" dirty="0">
                  <a:solidFill>
                    <a:schemeClr val="bg1"/>
                  </a:solidFill>
                  <a:latin typeface="Book Antiqua" panose="02040602050305030304" pitchFamily="18" charset="0"/>
                </a:rPr>
                <a:t>-2</a:t>
              </a:r>
              <a:endParaRPr lang="en-US" sz="1600" b="1" dirty="0">
                <a:solidFill>
                  <a:schemeClr val="bg1"/>
                </a:solidFill>
              </a:endParaRPr>
            </a:p>
          </p:txBody>
        </p:sp>
      </p:grpSp>
      <p:grpSp>
        <p:nvGrpSpPr>
          <p:cNvPr id="124" name="Group 123"/>
          <p:cNvGrpSpPr/>
          <p:nvPr/>
        </p:nvGrpSpPr>
        <p:grpSpPr>
          <a:xfrm>
            <a:off x="4898199" y="3181350"/>
            <a:ext cx="2798001" cy="358617"/>
            <a:chOff x="6403155" y="2213040"/>
            <a:chExt cx="2798001" cy="358617"/>
          </a:xfrm>
        </p:grpSpPr>
        <p:sp>
          <p:nvSpPr>
            <p:cNvPr id="125" name="Horizontal Scroll 11"/>
            <p:cNvSpPr/>
            <p:nvPr/>
          </p:nvSpPr>
          <p:spPr>
            <a:xfrm>
              <a:off x="6403409" y="2213040"/>
              <a:ext cx="2416747" cy="358617"/>
            </a:xfrm>
            <a:prstGeom prst="wedgeRoundRectCallout">
              <a:avLst>
                <a:gd name="adj1" fmla="val -25562"/>
                <a:gd name="adj2" fmla="val 97913"/>
                <a:gd name="adj3" fmla="val 16667"/>
              </a:avLst>
            </a:prstGeom>
            <a:solidFill>
              <a:srgbClr val="0033CC">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126" name="Rectangle 125"/>
            <p:cNvSpPr/>
            <p:nvPr/>
          </p:nvSpPr>
          <p:spPr>
            <a:xfrm>
              <a:off x="6403155" y="2213040"/>
              <a:ext cx="2798001" cy="338554"/>
            </a:xfrm>
            <a:prstGeom prst="rect">
              <a:avLst/>
            </a:prstGeom>
          </p:spPr>
          <p:txBody>
            <a:bodyPr wrap="square">
              <a:spAutoFit/>
            </a:bodyPr>
            <a:lstStyle/>
            <a:p>
              <a:r>
                <a:rPr lang="en-US" sz="1600" b="1" dirty="0" smtClean="0">
                  <a:solidFill>
                    <a:schemeClr val="bg1"/>
                  </a:solidFill>
                  <a:latin typeface="Book Antiqua" panose="02040602050305030304" pitchFamily="18" charset="0"/>
                </a:rPr>
                <a:t>Acceleration (a) = 2ms</a:t>
              </a:r>
              <a:r>
                <a:rPr lang="en-US" sz="1600" b="1" baseline="30000" dirty="0" smtClean="0">
                  <a:solidFill>
                    <a:schemeClr val="bg1"/>
                  </a:solidFill>
                  <a:latin typeface="Book Antiqua" panose="02040602050305030304" pitchFamily="18" charset="0"/>
                </a:rPr>
                <a:t>-2</a:t>
              </a:r>
              <a:endParaRPr lang="en-US" sz="1600" b="1" dirty="0">
                <a:solidFill>
                  <a:schemeClr val="bg1"/>
                </a:solidFill>
              </a:endParaRPr>
            </a:p>
          </p:txBody>
        </p:sp>
      </p:grpSp>
      <p:sp>
        <p:nvSpPr>
          <p:cNvPr id="9" name="Rectangle 8"/>
          <p:cNvSpPr/>
          <p:nvPr/>
        </p:nvSpPr>
        <p:spPr>
          <a:xfrm>
            <a:off x="3026418" y="3147596"/>
            <a:ext cx="344966"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A</a:t>
            </a:r>
            <a:endParaRPr lang="en-US" sz="1600" b="1" dirty="0"/>
          </a:p>
        </p:txBody>
      </p:sp>
      <p:sp>
        <p:nvSpPr>
          <p:cNvPr id="142" name="Rectangle 141"/>
          <p:cNvSpPr/>
          <p:nvPr/>
        </p:nvSpPr>
        <p:spPr>
          <a:xfrm>
            <a:off x="5029200" y="3147596"/>
            <a:ext cx="320922"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B</a:t>
            </a:r>
            <a:endParaRPr lang="en-US" sz="1600" b="1" dirty="0"/>
          </a:p>
        </p:txBody>
      </p:sp>
      <p:grpSp>
        <p:nvGrpSpPr>
          <p:cNvPr id="27" name="Group 26"/>
          <p:cNvGrpSpPr/>
          <p:nvPr/>
        </p:nvGrpSpPr>
        <p:grpSpPr>
          <a:xfrm>
            <a:off x="6874639" y="1983193"/>
            <a:ext cx="1745105" cy="646331"/>
            <a:chOff x="2218986" y="5353526"/>
            <a:chExt cx="1745105" cy="646331"/>
          </a:xfrm>
        </p:grpSpPr>
        <p:sp>
          <p:nvSpPr>
            <p:cNvPr id="150" name="Horizontal Scroll 11"/>
            <p:cNvSpPr/>
            <p:nvPr/>
          </p:nvSpPr>
          <p:spPr>
            <a:xfrm>
              <a:off x="2218986" y="5386916"/>
              <a:ext cx="1664486" cy="571183"/>
            </a:xfrm>
            <a:prstGeom prst="roundRect">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b="1" dirty="0">
                <a:effectLst>
                  <a:glow rad="63500">
                    <a:schemeClr val="accent6">
                      <a:satMod val="175000"/>
                      <a:alpha val="40000"/>
                    </a:schemeClr>
                  </a:glow>
                </a:effectLst>
              </a:endParaRPr>
            </a:p>
          </p:txBody>
        </p:sp>
        <p:sp>
          <p:nvSpPr>
            <p:cNvPr id="26" name="TextBox 25"/>
            <p:cNvSpPr txBox="1"/>
            <p:nvPr/>
          </p:nvSpPr>
          <p:spPr>
            <a:xfrm>
              <a:off x="2299605" y="5353526"/>
              <a:ext cx="1664486" cy="646331"/>
            </a:xfrm>
            <a:prstGeom prst="rect">
              <a:avLst/>
            </a:prstGeom>
            <a:noFill/>
          </p:spPr>
          <p:txBody>
            <a:bodyPr wrap="square" rtlCol="0">
              <a:spAutoFit/>
            </a:bodyPr>
            <a:lstStyle/>
            <a:p>
              <a:pPr algn="ctr"/>
              <a:r>
                <a:rPr lang="en-US" b="1" dirty="0" smtClean="0">
                  <a:solidFill>
                    <a:schemeClr val="bg1"/>
                  </a:solidFill>
                </a:rPr>
                <a:t>Who has a greater force?</a:t>
              </a:r>
              <a:endParaRPr lang="en-US" b="1" dirty="0">
                <a:solidFill>
                  <a:schemeClr val="bg1"/>
                </a:solidFill>
              </a:endParaRPr>
            </a:p>
          </p:txBody>
        </p:sp>
      </p:grpSp>
      <p:graphicFrame>
        <p:nvGraphicFramePr>
          <p:cNvPr id="39" name="Table 38"/>
          <p:cNvGraphicFramePr>
            <a:graphicFrameLocks noGrp="1"/>
          </p:cNvGraphicFramePr>
          <p:nvPr>
            <p:extLst>
              <p:ext uri="{D42A27DB-BD31-4B8C-83A1-F6EECF244321}">
                <p14:modId xmlns:p14="http://schemas.microsoft.com/office/powerpoint/2010/main" val="2368302261"/>
              </p:ext>
            </p:extLst>
          </p:nvPr>
        </p:nvGraphicFramePr>
        <p:xfrm>
          <a:off x="374603" y="1657350"/>
          <a:ext cx="6330997" cy="1112539"/>
        </p:xfrm>
        <a:graphic>
          <a:graphicData uri="http://schemas.openxmlformats.org/drawingml/2006/table">
            <a:tbl>
              <a:tblPr firstRow="1" bandRow="1">
                <a:tableStyleId>{5940675A-B579-460E-94D1-54222C63F5DA}</a:tableStyleId>
              </a:tblPr>
              <a:tblGrid>
                <a:gridCol w="2363924"/>
                <a:gridCol w="1985873"/>
                <a:gridCol w="1981200"/>
              </a:tblGrid>
              <a:tr h="320021">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alpha val="30196"/>
                      </a:srgbClr>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alpha val="30196"/>
                      </a:srgbClr>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FFFFFF">
                        <a:alpha val="30196"/>
                      </a:srgbClr>
                    </a:solidFill>
                  </a:tcPr>
                </a:tc>
              </a:tr>
              <a:tr h="365779">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alpha val="30196"/>
                      </a:schemeClr>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alpha val="30196"/>
                      </a:schemeClr>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alpha val="30196"/>
                      </a:schemeClr>
                    </a:solidFill>
                  </a:tcPr>
                </a:tc>
              </a:tr>
              <a:tr h="381000">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alpha val="30196"/>
                      </a:schemeClr>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alpha val="30196"/>
                      </a:schemeClr>
                    </a:solidFill>
                  </a:tcPr>
                </a:tc>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alpha val="30196"/>
                      </a:schemeClr>
                    </a:solidFill>
                  </a:tcPr>
                </a:tc>
              </a:tr>
            </a:tbl>
          </a:graphicData>
        </a:graphic>
      </p:graphicFrame>
      <p:sp>
        <p:nvSpPr>
          <p:cNvPr id="40" name="Horizontal Scroll 11"/>
          <p:cNvSpPr/>
          <p:nvPr/>
        </p:nvSpPr>
        <p:spPr>
          <a:xfrm>
            <a:off x="392118" y="2046948"/>
            <a:ext cx="2326083" cy="356354"/>
          </a:xfrm>
          <a:prstGeom prst="rect">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41" name="Horizontal Scroll 11"/>
          <p:cNvSpPr/>
          <p:nvPr/>
        </p:nvSpPr>
        <p:spPr>
          <a:xfrm>
            <a:off x="387661" y="2414284"/>
            <a:ext cx="2349344" cy="357607"/>
          </a:xfrm>
          <a:prstGeom prst="rect">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42" name="Horizontal Scroll 11"/>
          <p:cNvSpPr/>
          <p:nvPr/>
        </p:nvSpPr>
        <p:spPr>
          <a:xfrm>
            <a:off x="2725216" y="2052308"/>
            <a:ext cx="2004644" cy="357755"/>
          </a:xfrm>
          <a:prstGeom prst="rect">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43" name="Horizontal Scroll 11"/>
          <p:cNvSpPr/>
          <p:nvPr/>
        </p:nvSpPr>
        <p:spPr>
          <a:xfrm>
            <a:off x="2729978" y="2413658"/>
            <a:ext cx="2004644" cy="364946"/>
          </a:xfrm>
          <a:prstGeom prst="rect">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44" name="Horizontal Scroll 11"/>
          <p:cNvSpPr/>
          <p:nvPr/>
        </p:nvSpPr>
        <p:spPr>
          <a:xfrm>
            <a:off x="4724400" y="2052020"/>
            <a:ext cx="1965145" cy="354213"/>
          </a:xfrm>
          <a:prstGeom prst="rect">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45" name="Horizontal Scroll 11"/>
          <p:cNvSpPr/>
          <p:nvPr/>
        </p:nvSpPr>
        <p:spPr>
          <a:xfrm>
            <a:off x="4743651" y="2411300"/>
            <a:ext cx="1945688" cy="361333"/>
          </a:xfrm>
          <a:prstGeom prst="rect">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46" name="TextBox 45"/>
          <p:cNvSpPr txBox="1"/>
          <p:nvPr/>
        </p:nvSpPr>
        <p:spPr>
          <a:xfrm>
            <a:off x="933721" y="2040165"/>
            <a:ext cx="1342702" cy="369332"/>
          </a:xfrm>
          <a:prstGeom prst="rect">
            <a:avLst/>
          </a:prstGeom>
          <a:noFill/>
        </p:spPr>
        <p:txBody>
          <a:bodyPr wrap="square" rtlCol="0">
            <a:spAutoFit/>
          </a:bodyPr>
          <a:lstStyle/>
          <a:p>
            <a:r>
              <a:rPr lang="en-US" b="1" dirty="0" smtClean="0">
                <a:solidFill>
                  <a:schemeClr val="bg1"/>
                </a:solidFill>
                <a:latin typeface="Book Antiqua" panose="02040602050305030304" pitchFamily="18" charset="0"/>
              </a:rPr>
              <a:t>Mass</a:t>
            </a:r>
            <a:endParaRPr lang="en-US" b="1" dirty="0">
              <a:solidFill>
                <a:schemeClr val="bg1"/>
              </a:solidFill>
              <a:latin typeface="Book Antiqua" panose="02040602050305030304" pitchFamily="18" charset="0"/>
            </a:endParaRPr>
          </a:p>
        </p:txBody>
      </p:sp>
      <p:sp>
        <p:nvSpPr>
          <p:cNvPr id="47" name="TextBox 46"/>
          <p:cNvSpPr txBox="1"/>
          <p:nvPr/>
        </p:nvSpPr>
        <p:spPr>
          <a:xfrm>
            <a:off x="933721" y="2401538"/>
            <a:ext cx="1513556" cy="369332"/>
          </a:xfrm>
          <a:prstGeom prst="rect">
            <a:avLst/>
          </a:prstGeom>
          <a:noFill/>
        </p:spPr>
        <p:txBody>
          <a:bodyPr wrap="square" rtlCol="0">
            <a:spAutoFit/>
          </a:bodyPr>
          <a:lstStyle/>
          <a:p>
            <a:r>
              <a:rPr lang="en-US" b="1" dirty="0" smtClean="0">
                <a:solidFill>
                  <a:schemeClr val="bg1"/>
                </a:solidFill>
                <a:latin typeface="Book Antiqua" panose="02040602050305030304" pitchFamily="18" charset="0"/>
              </a:rPr>
              <a:t>Acceleration</a:t>
            </a:r>
            <a:endParaRPr lang="en-US" b="1" dirty="0">
              <a:solidFill>
                <a:schemeClr val="bg1"/>
              </a:solidFill>
              <a:latin typeface="Book Antiqua" panose="02040602050305030304" pitchFamily="18" charset="0"/>
            </a:endParaRPr>
          </a:p>
        </p:txBody>
      </p:sp>
      <p:sp>
        <p:nvSpPr>
          <p:cNvPr id="48" name="TextBox 47"/>
          <p:cNvSpPr txBox="1"/>
          <p:nvPr/>
        </p:nvSpPr>
        <p:spPr>
          <a:xfrm>
            <a:off x="3407887" y="1669018"/>
            <a:ext cx="535843" cy="369332"/>
          </a:xfrm>
          <a:prstGeom prst="rect">
            <a:avLst/>
          </a:prstGeom>
        </p:spPr>
        <p:txBody>
          <a:bodyPr wrap="square">
            <a:spAutoFit/>
          </a:bodyPr>
          <a:lstStyle>
            <a:defPPr>
              <a:defRPr lang="en-US"/>
            </a:defPPr>
            <a:lvl1pPr lvl="0" algn="ctr" defTabSz="913928">
              <a:defRPr sz="2400" b="1">
                <a:solidFill>
                  <a:srgbClr val="FFFF00"/>
                </a:solidFill>
                <a:effectLst>
                  <a:glow rad="63500">
                    <a:schemeClr val="accent3">
                      <a:satMod val="175000"/>
                      <a:alpha val="40000"/>
                    </a:schemeClr>
                  </a:glow>
                </a:effectLst>
                <a:latin typeface="Symbol" panose="05050102010706020507" pitchFamily="18" charset="2"/>
              </a:defRPr>
            </a:lvl1pPr>
          </a:lstStyle>
          <a:p>
            <a:r>
              <a:rPr lang="en-US" sz="1800" dirty="0"/>
              <a:t>A</a:t>
            </a:r>
          </a:p>
        </p:txBody>
      </p:sp>
      <p:sp>
        <p:nvSpPr>
          <p:cNvPr id="49" name="TextBox 48"/>
          <p:cNvSpPr txBox="1"/>
          <p:nvPr/>
        </p:nvSpPr>
        <p:spPr>
          <a:xfrm>
            <a:off x="3143055" y="2080796"/>
            <a:ext cx="1047945" cy="338554"/>
          </a:xfrm>
          <a:prstGeom prst="rect">
            <a:avLst/>
          </a:prstGeom>
          <a:noFill/>
        </p:spPr>
        <p:txBody>
          <a:bodyPr wrap="square" rtlCol="0">
            <a:spAutoFit/>
          </a:bodyPr>
          <a:lstStyle/>
          <a:p>
            <a:r>
              <a:rPr lang="en-US" sz="1600" b="1" dirty="0" smtClean="0">
                <a:solidFill>
                  <a:schemeClr val="bg1"/>
                </a:solidFill>
                <a:latin typeface="Book Antiqua" panose="02040602050305030304" pitchFamily="18" charset="0"/>
              </a:rPr>
              <a:t>m</a:t>
            </a:r>
            <a:r>
              <a:rPr lang="en-US" sz="1600" b="1" baseline="-25000" dirty="0" smtClean="0">
                <a:solidFill>
                  <a:schemeClr val="bg1"/>
                </a:solidFill>
                <a:latin typeface="Book Antiqua" panose="02040602050305030304" pitchFamily="18" charset="0"/>
              </a:rPr>
              <a:t>1</a:t>
            </a:r>
            <a:r>
              <a:rPr lang="en-US" sz="1600" b="1" dirty="0" smtClean="0">
                <a:solidFill>
                  <a:schemeClr val="bg1"/>
                </a:solidFill>
                <a:latin typeface="Book Antiqua" panose="02040602050305030304" pitchFamily="18" charset="0"/>
              </a:rPr>
              <a:t>=2 kg</a:t>
            </a:r>
            <a:endParaRPr lang="en-US" sz="1600" b="1" dirty="0">
              <a:solidFill>
                <a:schemeClr val="bg1"/>
              </a:solidFill>
              <a:latin typeface="Book Antiqua" panose="02040602050305030304" pitchFamily="18" charset="0"/>
            </a:endParaRPr>
          </a:p>
        </p:txBody>
      </p:sp>
      <p:sp>
        <p:nvSpPr>
          <p:cNvPr id="50" name="TextBox 49"/>
          <p:cNvSpPr txBox="1"/>
          <p:nvPr/>
        </p:nvSpPr>
        <p:spPr>
          <a:xfrm>
            <a:off x="3200400" y="2401538"/>
            <a:ext cx="1198439" cy="338554"/>
          </a:xfrm>
          <a:prstGeom prst="rect">
            <a:avLst/>
          </a:prstGeom>
          <a:noFill/>
        </p:spPr>
        <p:txBody>
          <a:bodyPr wrap="square" rtlCol="0">
            <a:spAutoFit/>
          </a:bodyPr>
          <a:lstStyle/>
          <a:p>
            <a:r>
              <a:rPr lang="en-US" sz="1600" b="1" dirty="0" smtClean="0">
                <a:solidFill>
                  <a:schemeClr val="bg1"/>
                </a:solidFill>
                <a:latin typeface="Book Antiqua" panose="02040602050305030304" pitchFamily="18" charset="0"/>
              </a:rPr>
              <a:t>a</a:t>
            </a:r>
            <a:r>
              <a:rPr lang="en-US" sz="1600" b="1" baseline="-25000" dirty="0" smtClean="0">
                <a:solidFill>
                  <a:schemeClr val="bg1"/>
                </a:solidFill>
                <a:latin typeface="Book Antiqua" panose="02040602050305030304" pitchFamily="18" charset="0"/>
              </a:rPr>
              <a:t>1</a:t>
            </a:r>
            <a:r>
              <a:rPr lang="en-US" sz="1600" b="1" dirty="0" smtClean="0">
                <a:solidFill>
                  <a:schemeClr val="bg1"/>
                </a:solidFill>
                <a:latin typeface="Book Antiqua" panose="02040602050305030304" pitchFamily="18" charset="0"/>
              </a:rPr>
              <a:t>=5 ms</a:t>
            </a:r>
            <a:r>
              <a:rPr lang="en-US" sz="1600" b="1" baseline="30000" dirty="0" smtClean="0">
                <a:solidFill>
                  <a:schemeClr val="bg1"/>
                </a:solidFill>
                <a:latin typeface="Book Antiqua" panose="02040602050305030304" pitchFamily="18" charset="0"/>
              </a:rPr>
              <a:t>-2</a:t>
            </a:r>
            <a:endParaRPr lang="en-US" sz="1600" b="1" baseline="30000" dirty="0">
              <a:solidFill>
                <a:schemeClr val="bg1"/>
              </a:solidFill>
              <a:latin typeface="Book Antiqua" panose="02040602050305030304" pitchFamily="18" charset="0"/>
            </a:endParaRPr>
          </a:p>
        </p:txBody>
      </p:sp>
      <p:sp>
        <p:nvSpPr>
          <p:cNvPr id="51" name="TextBox 50"/>
          <p:cNvSpPr txBox="1"/>
          <p:nvPr/>
        </p:nvSpPr>
        <p:spPr>
          <a:xfrm>
            <a:off x="5331557" y="1669018"/>
            <a:ext cx="535843" cy="369332"/>
          </a:xfrm>
          <a:prstGeom prst="rect">
            <a:avLst/>
          </a:prstGeom>
        </p:spPr>
        <p:txBody>
          <a:bodyPr wrap="square">
            <a:spAutoFit/>
          </a:bodyPr>
          <a:lstStyle>
            <a:defPPr>
              <a:defRPr lang="en-US"/>
            </a:defPPr>
            <a:lvl1pPr lvl="0" algn="ctr" defTabSz="913928">
              <a:defRPr sz="2400" b="1">
                <a:solidFill>
                  <a:srgbClr val="FFFF00"/>
                </a:solidFill>
                <a:effectLst>
                  <a:glow rad="63500">
                    <a:schemeClr val="accent3">
                      <a:satMod val="175000"/>
                      <a:alpha val="40000"/>
                    </a:schemeClr>
                  </a:glow>
                </a:effectLst>
                <a:latin typeface="Symbol" panose="05050102010706020507" pitchFamily="18" charset="2"/>
              </a:defRPr>
            </a:lvl1pPr>
          </a:lstStyle>
          <a:p>
            <a:r>
              <a:rPr lang="en-US" sz="1800" dirty="0"/>
              <a:t>B</a:t>
            </a:r>
          </a:p>
        </p:txBody>
      </p:sp>
      <p:sp>
        <p:nvSpPr>
          <p:cNvPr id="52" name="TextBox 51"/>
          <p:cNvSpPr txBox="1"/>
          <p:nvPr/>
        </p:nvSpPr>
        <p:spPr>
          <a:xfrm>
            <a:off x="5413991" y="2401538"/>
            <a:ext cx="1215409" cy="338554"/>
          </a:xfrm>
          <a:prstGeom prst="rect">
            <a:avLst/>
          </a:prstGeom>
          <a:noFill/>
        </p:spPr>
        <p:txBody>
          <a:bodyPr wrap="square" rtlCol="0">
            <a:spAutoFit/>
          </a:bodyPr>
          <a:lstStyle/>
          <a:p>
            <a:r>
              <a:rPr lang="en-US" sz="1600" b="1" dirty="0" smtClean="0">
                <a:solidFill>
                  <a:schemeClr val="bg1"/>
                </a:solidFill>
                <a:latin typeface="Book Antiqua" panose="02040602050305030304" pitchFamily="18" charset="0"/>
              </a:rPr>
              <a:t>a</a:t>
            </a:r>
            <a:r>
              <a:rPr lang="en-US" sz="1600" b="1" baseline="-25000" dirty="0" smtClean="0">
                <a:solidFill>
                  <a:schemeClr val="bg1"/>
                </a:solidFill>
                <a:latin typeface="Book Antiqua" panose="02040602050305030304" pitchFamily="18" charset="0"/>
              </a:rPr>
              <a:t>2</a:t>
            </a:r>
            <a:r>
              <a:rPr lang="en-US" sz="1600" b="1" dirty="0" smtClean="0">
                <a:solidFill>
                  <a:schemeClr val="bg1"/>
                </a:solidFill>
                <a:latin typeface="Book Antiqua" panose="02040602050305030304" pitchFamily="18" charset="0"/>
              </a:rPr>
              <a:t>=2 ms</a:t>
            </a:r>
            <a:r>
              <a:rPr lang="en-US" sz="1600" b="1" baseline="30000" dirty="0" smtClean="0">
                <a:solidFill>
                  <a:schemeClr val="bg1"/>
                </a:solidFill>
                <a:latin typeface="Book Antiqua" panose="02040602050305030304" pitchFamily="18" charset="0"/>
              </a:rPr>
              <a:t>-2</a:t>
            </a:r>
            <a:endParaRPr lang="en-US" sz="1600" b="1" baseline="30000" dirty="0">
              <a:solidFill>
                <a:schemeClr val="bg1"/>
              </a:solidFill>
              <a:latin typeface="Book Antiqua" panose="02040602050305030304" pitchFamily="18" charset="0"/>
            </a:endParaRPr>
          </a:p>
        </p:txBody>
      </p:sp>
      <p:sp>
        <p:nvSpPr>
          <p:cNvPr id="53" name="TextBox 52"/>
          <p:cNvSpPr txBox="1"/>
          <p:nvPr/>
        </p:nvSpPr>
        <p:spPr>
          <a:xfrm>
            <a:off x="5261591" y="2009028"/>
            <a:ext cx="1086815" cy="369332"/>
          </a:xfrm>
          <a:prstGeom prst="rect">
            <a:avLst/>
          </a:prstGeom>
          <a:noFill/>
        </p:spPr>
        <p:txBody>
          <a:bodyPr wrap="square" rtlCol="0">
            <a:spAutoFit/>
          </a:bodyPr>
          <a:lstStyle/>
          <a:p>
            <a:r>
              <a:rPr lang="en-US" b="1" dirty="0" smtClean="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m</a:t>
            </a:r>
            <a:r>
              <a:rPr lang="en-US" sz="1600" b="1" baseline="-25000" dirty="0" smtClean="0">
                <a:solidFill>
                  <a:schemeClr val="bg1"/>
                </a:solidFill>
                <a:latin typeface="Book Antiqua" panose="02040602050305030304" pitchFamily="18" charset="0"/>
              </a:rPr>
              <a:t>2</a:t>
            </a:r>
            <a:r>
              <a:rPr lang="en-US" sz="1600" b="1" dirty="0" smtClean="0">
                <a:solidFill>
                  <a:schemeClr val="bg1"/>
                </a:solidFill>
                <a:latin typeface="Book Antiqua" panose="02040602050305030304" pitchFamily="18" charset="0"/>
              </a:rPr>
              <a:t>=4 kg</a:t>
            </a:r>
            <a:endParaRPr lang="en-US" sz="1600" b="1" dirty="0">
              <a:solidFill>
                <a:schemeClr val="bg1"/>
              </a:solidFill>
              <a:latin typeface="Book Antiqua" panose="02040602050305030304" pitchFamily="18" charset="0"/>
            </a:endParaRPr>
          </a:p>
        </p:txBody>
      </p:sp>
    </p:spTree>
    <p:extLst>
      <p:ext uri="{BB962C8B-B14F-4D97-AF65-F5344CB8AC3E}">
        <p14:creationId xmlns:p14="http://schemas.microsoft.com/office/powerpoint/2010/main" val="1975589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wipe(down)">
                                      <p:cBhvr>
                                        <p:cTn id="21" dur="500"/>
                                        <p:tgtEl>
                                          <p:spTgt spid="1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21"/>
                                        </p:tgtEl>
                                      </p:cBhvr>
                                    </p:animEffect>
                                    <p:set>
                                      <p:cBhvr>
                                        <p:cTn id="26" dur="1" fill="hold">
                                          <p:stCondLst>
                                            <p:cond delay="499"/>
                                          </p:stCondLst>
                                        </p:cTn>
                                        <p:tgtEl>
                                          <p:spTgt spid="121"/>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fade">
                                      <p:cBhvr>
                                        <p:cTn id="29" dur="500"/>
                                        <p:tgtEl>
                                          <p:spTgt spid="120"/>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3.05556E-6 -2.28466E-6 L 0.10226 0.00278 " pathEditMode="relative" rAng="0" ptsTypes="AA">
                                      <p:cBhvr>
                                        <p:cTn id="33" dur="2000" fill="hold"/>
                                        <p:tgtEl>
                                          <p:spTgt spid="116"/>
                                        </p:tgtEl>
                                        <p:attrNameLst>
                                          <p:attrName>ppt_x</p:attrName>
                                          <p:attrName>ppt_y</p:attrName>
                                        </p:attrNameLst>
                                      </p:cBhvr>
                                      <p:rCtr x="5104" y="123"/>
                                    </p:animMotion>
                                  </p:childTnLst>
                                </p:cTn>
                              </p:par>
                              <p:par>
                                <p:cTn id="34" presetID="1" presetClass="exit" presetSubtype="0" fill="hold" nodeType="withEffect">
                                  <p:stCondLst>
                                    <p:cond delay="0"/>
                                  </p:stCondLst>
                                  <p:childTnLst>
                                    <p:set>
                                      <p:cBhvr>
                                        <p:cTn id="35" dur="1" fill="hold">
                                          <p:stCondLst>
                                            <p:cond delay="0"/>
                                          </p:stCondLst>
                                        </p:cTn>
                                        <p:tgtEl>
                                          <p:spTgt spid="120"/>
                                        </p:tgtEl>
                                        <p:attrNameLst>
                                          <p:attrName>style.visibility</p:attrName>
                                        </p:attrNameLst>
                                      </p:cBhvr>
                                      <p:to>
                                        <p:strVal val="hidden"/>
                                      </p:to>
                                    </p:set>
                                  </p:childTnLst>
                                </p:cTn>
                              </p:par>
                              <p:par>
                                <p:cTn id="36" presetID="22" presetClass="entr" presetSubtype="4" fill="hold" nodeType="with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36"/>
                                        </p:tgtEl>
                                      </p:cBhvr>
                                    </p:animEffect>
                                    <p:set>
                                      <p:cBhvr>
                                        <p:cTn id="43" dur="1" fill="hold">
                                          <p:stCondLst>
                                            <p:cond delay="499"/>
                                          </p:stCondLst>
                                        </p:cTn>
                                        <p:tgtEl>
                                          <p:spTgt spid="13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9"/>
                                        </p:tgtEl>
                                        <p:attrNameLst>
                                          <p:attrName>style.visibility</p:attrName>
                                        </p:attrNameLst>
                                      </p:cBhvr>
                                      <p:to>
                                        <p:strVal val="visible"/>
                                      </p:to>
                                    </p:set>
                                    <p:animEffect transition="in" filter="fade">
                                      <p:cBhvr>
                                        <p:cTn id="48" dur="500"/>
                                        <p:tgtEl>
                                          <p:spTgt spid="129"/>
                                        </p:tgtEl>
                                      </p:cBhvr>
                                    </p:animEffect>
                                  </p:childTnLst>
                                </p:cTn>
                              </p:par>
                              <p:par>
                                <p:cTn id="49" presetID="22" presetClass="entr" presetSubtype="4" fill="hold" nodeType="withEffect">
                                  <p:stCondLst>
                                    <p:cond delay="0"/>
                                  </p:stCondLst>
                                  <p:childTnLst>
                                    <p:set>
                                      <p:cBhvr>
                                        <p:cTn id="50" dur="1" fill="hold">
                                          <p:stCondLst>
                                            <p:cond delay="0"/>
                                          </p:stCondLst>
                                        </p:cTn>
                                        <p:tgtEl>
                                          <p:spTgt spid="133"/>
                                        </p:tgtEl>
                                        <p:attrNameLst>
                                          <p:attrName>style.visibility</p:attrName>
                                        </p:attrNameLst>
                                      </p:cBhvr>
                                      <p:to>
                                        <p:strVal val="visible"/>
                                      </p:to>
                                    </p:set>
                                    <p:animEffect transition="in" filter="wipe(down)">
                                      <p:cBhvr>
                                        <p:cTn id="51" dur="500"/>
                                        <p:tgtEl>
                                          <p:spTgt spid="1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33"/>
                                        </p:tgtEl>
                                      </p:cBhvr>
                                    </p:animEffect>
                                    <p:set>
                                      <p:cBhvr>
                                        <p:cTn id="56" dur="1" fill="hold">
                                          <p:stCondLst>
                                            <p:cond delay="499"/>
                                          </p:stCondLst>
                                        </p:cTn>
                                        <p:tgtEl>
                                          <p:spTgt spid="133"/>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30"/>
                                        </p:tgtEl>
                                        <p:attrNameLst>
                                          <p:attrName>style.visibility</p:attrName>
                                        </p:attrNameLst>
                                      </p:cBhvr>
                                      <p:to>
                                        <p:strVal val="visible"/>
                                      </p:to>
                                    </p:set>
                                    <p:animEffect transition="in" filter="fade">
                                      <p:cBhvr>
                                        <p:cTn id="59" dur="500"/>
                                        <p:tgtEl>
                                          <p:spTgt spid="130"/>
                                        </p:tgtEl>
                                      </p:cBhvr>
                                    </p:animEffect>
                                  </p:childTnLst>
                                </p:cTn>
                              </p:par>
                            </p:childTnLst>
                          </p:cTn>
                        </p:par>
                      </p:childTnLst>
                    </p:cTn>
                  </p:par>
                  <p:par>
                    <p:cTn id="60" fill="hold">
                      <p:stCondLst>
                        <p:cond delay="indefinite"/>
                      </p:stCondLst>
                      <p:childTnLst>
                        <p:par>
                          <p:cTn id="61" fill="hold">
                            <p:stCondLst>
                              <p:cond delay="0"/>
                            </p:stCondLst>
                            <p:childTnLst>
                              <p:par>
                                <p:cTn id="62" presetID="35" presetClass="path" presetSubtype="0" accel="50000" decel="50000" fill="hold" nodeType="clickEffect">
                                  <p:stCondLst>
                                    <p:cond delay="0"/>
                                  </p:stCondLst>
                                  <p:childTnLst>
                                    <p:animMotion origin="layout" path="M -4.16667E-6 -4.19883E-6 L -0.11302 0.0034 " pathEditMode="relative" rAng="0" ptsTypes="AA">
                                      <p:cBhvr>
                                        <p:cTn id="63" dur="2000" fill="hold"/>
                                        <p:tgtEl>
                                          <p:spTgt spid="129"/>
                                        </p:tgtEl>
                                        <p:attrNameLst>
                                          <p:attrName>ppt_x</p:attrName>
                                          <p:attrName>ppt_y</p:attrName>
                                        </p:attrNameLst>
                                      </p:cBhvr>
                                      <p:rCtr x="-5660" y="154"/>
                                    </p:animMotion>
                                  </p:childTnLst>
                                </p:cTn>
                              </p:par>
                              <p:par>
                                <p:cTn id="64" presetID="1" presetClass="exit" presetSubtype="0" fill="hold" nodeType="withEffect">
                                  <p:stCondLst>
                                    <p:cond delay="0"/>
                                  </p:stCondLst>
                                  <p:childTnLst>
                                    <p:set>
                                      <p:cBhvr>
                                        <p:cTn id="65" dur="1" fill="hold">
                                          <p:stCondLst>
                                            <p:cond delay="0"/>
                                          </p:stCondLst>
                                        </p:cTn>
                                        <p:tgtEl>
                                          <p:spTgt spid="130"/>
                                        </p:tgtEl>
                                        <p:attrNameLst>
                                          <p:attrName>style.visibility</p:attrName>
                                        </p:attrNameLst>
                                      </p:cBhvr>
                                      <p:to>
                                        <p:strVal val="hidden"/>
                                      </p:to>
                                    </p:set>
                                  </p:childTnLst>
                                </p:cTn>
                              </p:par>
                              <p:par>
                                <p:cTn id="66" presetID="22" presetClass="entr" presetSubtype="4" fill="hold" nodeType="withEffect">
                                  <p:stCondLst>
                                    <p:cond delay="0"/>
                                  </p:stCondLst>
                                  <p:childTnLst>
                                    <p:set>
                                      <p:cBhvr>
                                        <p:cTn id="67" dur="1" fill="hold">
                                          <p:stCondLst>
                                            <p:cond delay="0"/>
                                          </p:stCondLst>
                                        </p:cTn>
                                        <p:tgtEl>
                                          <p:spTgt spid="124"/>
                                        </p:tgtEl>
                                        <p:attrNameLst>
                                          <p:attrName>style.visibility</p:attrName>
                                        </p:attrNameLst>
                                      </p:cBhvr>
                                      <p:to>
                                        <p:strVal val="visible"/>
                                      </p:to>
                                    </p:set>
                                    <p:animEffect transition="in" filter="wipe(down)">
                                      <p:cBhvr>
                                        <p:cTn id="68" dur="500"/>
                                        <p:tgtEl>
                                          <p:spTgt spid="1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124"/>
                                        </p:tgtEl>
                                      </p:cBhvr>
                                    </p:animEffect>
                                    <p:set>
                                      <p:cBhvr>
                                        <p:cTn id="73" dur="1" fill="hold">
                                          <p:stCondLst>
                                            <p:cond delay="499"/>
                                          </p:stCondLst>
                                        </p:cTn>
                                        <p:tgtEl>
                                          <p:spTgt spid="12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42"/>
                                        </p:tgtEl>
                                        <p:attrNameLst>
                                          <p:attrName>style.visibility</p:attrName>
                                        </p:attrNameLst>
                                      </p:cBhvr>
                                      <p:to>
                                        <p:strVal val="visible"/>
                                      </p:to>
                                    </p:set>
                                    <p:animEffect transition="in" filter="fade">
                                      <p:cBhvr>
                                        <p:cTn id="78" dur="500"/>
                                        <p:tgtEl>
                                          <p:spTgt spid="14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fade">
                                      <p:cBhvr>
                                        <p:cTn id="101" dur="500"/>
                                        <p:tgtEl>
                                          <p:spTgt spid="4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500"/>
                                        <p:tgtEl>
                                          <p:spTgt spid="45"/>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fade">
                                      <p:cBhvr>
                                        <p:cTn id="109" dur="500"/>
                                        <p:tgtEl>
                                          <p:spTgt spid="4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ntr" presetSubtype="4" fill="hold" grpId="0" nodeType="clickEffect">
                                  <p:stCondLst>
                                    <p:cond delay="0"/>
                                  </p:stCondLst>
                                  <p:childTnLst>
                                    <p:set>
                                      <p:cBhvr>
                                        <p:cTn id="116" dur="1" fill="hold">
                                          <p:stCondLst>
                                            <p:cond delay="0"/>
                                          </p:stCondLst>
                                        </p:cTn>
                                        <p:tgtEl>
                                          <p:spTgt spid="46"/>
                                        </p:tgtEl>
                                        <p:attrNameLst>
                                          <p:attrName>style.visibility</p:attrName>
                                        </p:attrNameLst>
                                      </p:cBhvr>
                                      <p:to>
                                        <p:strVal val="visible"/>
                                      </p:to>
                                    </p:set>
                                    <p:anim calcmode="lin" valueType="num">
                                      <p:cBhvr additive="base">
                                        <p:cTn id="117" dur="500"/>
                                        <p:tgtEl>
                                          <p:spTgt spid="46"/>
                                        </p:tgtEl>
                                        <p:attrNameLst>
                                          <p:attrName>ppt_y</p:attrName>
                                        </p:attrNameLst>
                                      </p:cBhvr>
                                      <p:tavLst>
                                        <p:tav tm="0">
                                          <p:val>
                                            <p:strVal val="#ppt_y+#ppt_h*1.125000"/>
                                          </p:val>
                                        </p:tav>
                                        <p:tav tm="100000">
                                          <p:val>
                                            <p:strVal val="#ppt_y"/>
                                          </p:val>
                                        </p:tav>
                                      </p:tavLst>
                                    </p:anim>
                                    <p:animEffect transition="in" filter="wipe(up)">
                                      <p:cBhvr>
                                        <p:cTn id="118" dur="500"/>
                                        <p:tgtEl>
                                          <p:spTgt spid="46"/>
                                        </p:tgtEl>
                                      </p:cBhvr>
                                    </p:animEffect>
                                  </p:childTnLst>
                                </p:cTn>
                              </p:par>
                              <p:par>
                                <p:cTn id="119" presetID="12" presetClass="exit" presetSubtype="4" fill="hold" grpId="1" nodeType="withEffect">
                                  <p:stCondLst>
                                    <p:cond delay="0"/>
                                  </p:stCondLst>
                                  <p:childTnLst>
                                    <p:anim calcmode="lin" valueType="num">
                                      <p:cBhvr additive="base">
                                        <p:cTn id="120" dur="500"/>
                                        <p:tgtEl>
                                          <p:spTgt spid="40"/>
                                        </p:tgtEl>
                                        <p:attrNameLst>
                                          <p:attrName>ppt_y</p:attrName>
                                        </p:attrNameLst>
                                      </p:cBhvr>
                                      <p:tavLst>
                                        <p:tav tm="0">
                                          <p:val>
                                            <p:strVal val="#ppt_y"/>
                                          </p:val>
                                        </p:tav>
                                        <p:tav tm="100000">
                                          <p:val>
                                            <p:strVal val="#ppt_y+#ppt_h*1.125000"/>
                                          </p:val>
                                        </p:tav>
                                      </p:tavLst>
                                    </p:anim>
                                    <p:animEffect transition="out" filter="wipe(down)">
                                      <p:cBhvr>
                                        <p:cTn id="121" dur="500"/>
                                        <p:tgtEl>
                                          <p:spTgt spid="40"/>
                                        </p:tgtEl>
                                      </p:cBhvr>
                                    </p:animEffect>
                                    <p:set>
                                      <p:cBhvr>
                                        <p:cTn id="122" dur="1" fill="hold">
                                          <p:stCondLst>
                                            <p:cond delay="499"/>
                                          </p:stCondLst>
                                        </p:cTn>
                                        <p:tgtEl>
                                          <p:spTgt spid="4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2" presetClass="entr" presetSubtype="4" fill="hold" grpId="0" nodeType="click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p:tgtEl>
                                          <p:spTgt spid="49"/>
                                        </p:tgtEl>
                                        <p:attrNameLst>
                                          <p:attrName>ppt_y</p:attrName>
                                        </p:attrNameLst>
                                      </p:cBhvr>
                                      <p:tavLst>
                                        <p:tav tm="0">
                                          <p:val>
                                            <p:strVal val="#ppt_y+#ppt_h*1.125000"/>
                                          </p:val>
                                        </p:tav>
                                        <p:tav tm="100000">
                                          <p:val>
                                            <p:strVal val="#ppt_y"/>
                                          </p:val>
                                        </p:tav>
                                      </p:tavLst>
                                    </p:anim>
                                    <p:animEffect transition="in" filter="wipe(up)">
                                      <p:cBhvr>
                                        <p:cTn id="128" dur="500"/>
                                        <p:tgtEl>
                                          <p:spTgt spid="49"/>
                                        </p:tgtEl>
                                      </p:cBhvr>
                                    </p:animEffect>
                                  </p:childTnLst>
                                </p:cTn>
                              </p:par>
                              <p:par>
                                <p:cTn id="129" presetID="12" presetClass="exit" presetSubtype="4" fill="hold" grpId="1" nodeType="withEffect">
                                  <p:stCondLst>
                                    <p:cond delay="0"/>
                                  </p:stCondLst>
                                  <p:childTnLst>
                                    <p:anim calcmode="lin" valueType="num">
                                      <p:cBhvr additive="base">
                                        <p:cTn id="130" dur="500"/>
                                        <p:tgtEl>
                                          <p:spTgt spid="42"/>
                                        </p:tgtEl>
                                        <p:attrNameLst>
                                          <p:attrName>ppt_y</p:attrName>
                                        </p:attrNameLst>
                                      </p:cBhvr>
                                      <p:tavLst>
                                        <p:tav tm="0">
                                          <p:val>
                                            <p:strVal val="#ppt_y"/>
                                          </p:val>
                                        </p:tav>
                                        <p:tav tm="100000">
                                          <p:val>
                                            <p:strVal val="#ppt_y+#ppt_h*1.125000"/>
                                          </p:val>
                                        </p:tav>
                                      </p:tavLst>
                                    </p:anim>
                                    <p:animEffect transition="out" filter="wipe(down)">
                                      <p:cBhvr>
                                        <p:cTn id="131" dur="500"/>
                                        <p:tgtEl>
                                          <p:spTgt spid="42"/>
                                        </p:tgtEl>
                                      </p:cBhvr>
                                    </p:animEffect>
                                    <p:set>
                                      <p:cBhvr>
                                        <p:cTn id="132" dur="1" fill="hold">
                                          <p:stCondLst>
                                            <p:cond delay="499"/>
                                          </p:stCondLst>
                                        </p:cTn>
                                        <p:tgtEl>
                                          <p:spTgt spid="4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2" presetClass="entr" presetSubtype="4" fill="hold" grpId="0" nodeType="clickEffect">
                                  <p:stCondLst>
                                    <p:cond delay="0"/>
                                  </p:stCondLst>
                                  <p:childTnLst>
                                    <p:set>
                                      <p:cBhvr>
                                        <p:cTn id="136" dur="1" fill="hold">
                                          <p:stCondLst>
                                            <p:cond delay="0"/>
                                          </p:stCondLst>
                                        </p:cTn>
                                        <p:tgtEl>
                                          <p:spTgt spid="53"/>
                                        </p:tgtEl>
                                        <p:attrNameLst>
                                          <p:attrName>style.visibility</p:attrName>
                                        </p:attrNameLst>
                                      </p:cBhvr>
                                      <p:to>
                                        <p:strVal val="visible"/>
                                      </p:to>
                                    </p:set>
                                    <p:anim calcmode="lin" valueType="num">
                                      <p:cBhvr additive="base">
                                        <p:cTn id="137" dur="500"/>
                                        <p:tgtEl>
                                          <p:spTgt spid="53"/>
                                        </p:tgtEl>
                                        <p:attrNameLst>
                                          <p:attrName>ppt_y</p:attrName>
                                        </p:attrNameLst>
                                      </p:cBhvr>
                                      <p:tavLst>
                                        <p:tav tm="0">
                                          <p:val>
                                            <p:strVal val="#ppt_y+#ppt_h*1.125000"/>
                                          </p:val>
                                        </p:tav>
                                        <p:tav tm="100000">
                                          <p:val>
                                            <p:strVal val="#ppt_y"/>
                                          </p:val>
                                        </p:tav>
                                      </p:tavLst>
                                    </p:anim>
                                    <p:animEffect transition="in" filter="wipe(up)">
                                      <p:cBhvr>
                                        <p:cTn id="138" dur="500"/>
                                        <p:tgtEl>
                                          <p:spTgt spid="53"/>
                                        </p:tgtEl>
                                      </p:cBhvr>
                                    </p:animEffect>
                                  </p:childTnLst>
                                </p:cTn>
                              </p:par>
                              <p:par>
                                <p:cTn id="139" presetID="12" presetClass="exit" presetSubtype="4" fill="hold" grpId="1" nodeType="withEffect">
                                  <p:stCondLst>
                                    <p:cond delay="0"/>
                                  </p:stCondLst>
                                  <p:childTnLst>
                                    <p:anim calcmode="lin" valueType="num">
                                      <p:cBhvr additive="base">
                                        <p:cTn id="140" dur="500"/>
                                        <p:tgtEl>
                                          <p:spTgt spid="44"/>
                                        </p:tgtEl>
                                        <p:attrNameLst>
                                          <p:attrName>ppt_y</p:attrName>
                                        </p:attrNameLst>
                                      </p:cBhvr>
                                      <p:tavLst>
                                        <p:tav tm="0">
                                          <p:val>
                                            <p:strVal val="#ppt_y"/>
                                          </p:val>
                                        </p:tav>
                                        <p:tav tm="100000">
                                          <p:val>
                                            <p:strVal val="#ppt_y+#ppt_h*1.125000"/>
                                          </p:val>
                                        </p:tav>
                                      </p:tavLst>
                                    </p:anim>
                                    <p:animEffect transition="out" filter="wipe(down)">
                                      <p:cBhvr>
                                        <p:cTn id="141" dur="500"/>
                                        <p:tgtEl>
                                          <p:spTgt spid="44"/>
                                        </p:tgtEl>
                                      </p:cBhvr>
                                    </p:animEffect>
                                    <p:set>
                                      <p:cBhvr>
                                        <p:cTn id="142" dur="1" fill="hold">
                                          <p:stCondLst>
                                            <p:cond delay="499"/>
                                          </p:stCondLst>
                                        </p:cTn>
                                        <p:tgtEl>
                                          <p:spTgt spid="44"/>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2" presetClass="entr" presetSubtype="4" fill="hold" grpId="0" nodeType="clickEffect">
                                  <p:stCondLst>
                                    <p:cond delay="0"/>
                                  </p:stCondLst>
                                  <p:childTnLst>
                                    <p:set>
                                      <p:cBhvr>
                                        <p:cTn id="146" dur="1" fill="hold">
                                          <p:stCondLst>
                                            <p:cond delay="0"/>
                                          </p:stCondLst>
                                        </p:cTn>
                                        <p:tgtEl>
                                          <p:spTgt spid="47"/>
                                        </p:tgtEl>
                                        <p:attrNameLst>
                                          <p:attrName>style.visibility</p:attrName>
                                        </p:attrNameLst>
                                      </p:cBhvr>
                                      <p:to>
                                        <p:strVal val="visible"/>
                                      </p:to>
                                    </p:set>
                                    <p:anim calcmode="lin" valueType="num">
                                      <p:cBhvr additive="base">
                                        <p:cTn id="147" dur="500"/>
                                        <p:tgtEl>
                                          <p:spTgt spid="47"/>
                                        </p:tgtEl>
                                        <p:attrNameLst>
                                          <p:attrName>ppt_y</p:attrName>
                                        </p:attrNameLst>
                                      </p:cBhvr>
                                      <p:tavLst>
                                        <p:tav tm="0">
                                          <p:val>
                                            <p:strVal val="#ppt_y+#ppt_h*1.125000"/>
                                          </p:val>
                                        </p:tav>
                                        <p:tav tm="100000">
                                          <p:val>
                                            <p:strVal val="#ppt_y"/>
                                          </p:val>
                                        </p:tav>
                                      </p:tavLst>
                                    </p:anim>
                                    <p:animEffect transition="in" filter="wipe(up)">
                                      <p:cBhvr>
                                        <p:cTn id="148" dur="500"/>
                                        <p:tgtEl>
                                          <p:spTgt spid="47"/>
                                        </p:tgtEl>
                                      </p:cBhvr>
                                    </p:animEffect>
                                  </p:childTnLst>
                                </p:cTn>
                              </p:par>
                              <p:par>
                                <p:cTn id="149" presetID="12" presetClass="exit" presetSubtype="4" fill="hold" grpId="1" nodeType="withEffect">
                                  <p:stCondLst>
                                    <p:cond delay="0"/>
                                  </p:stCondLst>
                                  <p:childTnLst>
                                    <p:anim calcmode="lin" valueType="num">
                                      <p:cBhvr additive="base">
                                        <p:cTn id="150" dur="500"/>
                                        <p:tgtEl>
                                          <p:spTgt spid="41"/>
                                        </p:tgtEl>
                                        <p:attrNameLst>
                                          <p:attrName>ppt_y</p:attrName>
                                        </p:attrNameLst>
                                      </p:cBhvr>
                                      <p:tavLst>
                                        <p:tav tm="0">
                                          <p:val>
                                            <p:strVal val="#ppt_y"/>
                                          </p:val>
                                        </p:tav>
                                        <p:tav tm="100000">
                                          <p:val>
                                            <p:strVal val="#ppt_y+#ppt_h*1.125000"/>
                                          </p:val>
                                        </p:tav>
                                      </p:tavLst>
                                    </p:anim>
                                    <p:animEffect transition="out" filter="wipe(down)">
                                      <p:cBhvr>
                                        <p:cTn id="151" dur="500"/>
                                        <p:tgtEl>
                                          <p:spTgt spid="41"/>
                                        </p:tgtEl>
                                      </p:cBhvr>
                                    </p:animEffect>
                                    <p:set>
                                      <p:cBhvr>
                                        <p:cTn id="152" dur="1" fill="hold">
                                          <p:stCondLst>
                                            <p:cond delay="499"/>
                                          </p:stCondLst>
                                        </p:cTn>
                                        <p:tgtEl>
                                          <p:spTgt spid="41"/>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2" presetClass="entr" presetSubtype="4" fill="hold" grpId="0" nodeType="clickEffect">
                                  <p:stCondLst>
                                    <p:cond delay="0"/>
                                  </p:stCondLst>
                                  <p:childTnLst>
                                    <p:set>
                                      <p:cBhvr>
                                        <p:cTn id="156" dur="1" fill="hold">
                                          <p:stCondLst>
                                            <p:cond delay="0"/>
                                          </p:stCondLst>
                                        </p:cTn>
                                        <p:tgtEl>
                                          <p:spTgt spid="50"/>
                                        </p:tgtEl>
                                        <p:attrNameLst>
                                          <p:attrName>style.visibility</p:attrName>
                                        </p:attrNameLst>
                                      </p:cBhvr>
                                      <p:to>
                                        <p:strVal val="visible"/>
                                      </p:to>
                                    </p:set>
                                    <p:anim calcmode="lin" valueType="num">
                                      <p:cBhvr additive="base">
                                        <p:cTn id="157" dur="500"/>
                                        <p:tgtEl>
                                          <p:spTgt spid="50"/>
                                        </p:tgtEl>
                                        <p:attrNameLst>
                                          <p:attrName>ppt_y</p:attrName>
                                        </p:attrNameLst>
                                      </p:cBhvr>
                                      <p:tavLst>
                                        <p:tav tm="0">
                                          <p:val>
                                            <p:strVal val="#ppt_y+#ppt_h*1.125000"/>
                                          </p:val>
                                        </p:tav>
                                        <p:tav tm="100000">
                                          <p:val>
                                            <p:strVal val="#ppt_y"/>
                                          </p:val>
                                        </p:tav>
                                      </p:tavLst>
                                    </p:anim>
                                    <p:animEffect transition="in" filter="wipe(up)">
                                      <p:cBhvr>
                                        <p:cTn id="158" dur="500"/>
                                        <p:tgtEl>
                                          <p:spTgt spid="50"/>
                                        </p:tgtEl>
                                      </p:cBhvr>
                                    </p:animEffect>
                                  </p:childTnLst>
                                </p:cTn>
                              </p:par>
                              <p:par>
                                <p:cTn id="159" presetID="12" presetClass="exit" presetSubtype="4" fill="hold" grpId="1" nodeType="withEffect">
                                  <p:stCondLst>
                                    <p:cond delay="0"/>
                                  </p:stCondLst>
                                  <p:childTnLst>
                                    <p:anim calcmode="lin" valueType="num">
                                      <p:cBhvr additive="base">
                                        <p:cTn id="160" dur="500"/>
                                        <p:tgtEl>
                                          <p:spTgt spid="43"/>
                                        </p:tgtEl>
                                        <p:attrNameLst>
                                          <p:attrName>ppt_y</p:attrName>
                                        </p:attrNameLst>
                                      </p:cBhvr>
                                      <p:tavLst>
                                        <p:tav tm="0">
                                          <p:val>
                                            <p:strVal val="#ppt_y"/>
                                          </p:val>
                                        </p:tav>
                                        <p:tav tm="100000">
                                          <p:val>
                                            <p:strVal val="#ppt_y+#ppt_h*1.125000"/>
                                          </p:val>
                                        </p:tav>
                                      </p:tavLst>
                                    </p:anim>
                                    <p:animEffect transition="out" filter="wipe(down)">
                                      <p:cBhvr>
                                        <p:cTn id="161" dur="500"/>
                                        <p:tgtEl>
                                          <p:spTgt spid="43"/>
                                        </p:tgtEl>
                                      </p:cBhvr>
                                    </p:animEffect>
                                    <p:set>
                                      <p:cBhvr>
                                        <p:cTn id="162" dur="1" fill="hold">
                                          <p:stCondLst>
                                            <p:cond delay="499"/>
                                          </p:stCondLst>
                                        </p:cTn>
                                        <p:tgtEl>
                                          <p:spTgt spid="43"/>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2" presetClass="entr" presetSubtype="4" fill="hold" grpId="0" nodeType="clickEffect">
                                  <p:stCondLst>
                                    <p:cond delay="0"/>
                                  </p:stCondLst>
                                  <p:childTnLst>
                                    <p:set>
                                      <p:cBhvr>
                                        <p:cTn id="166" dur="1" fill="hold">
                                          <p:stCondLst>
                                            <p:cond delay="0"/>
                                          </p:stCondLst>
                                        </p:cTn>
                                        <p:tgtEl>
                                          <p:spTgt spid="52"/>
                                        </p:tgtEl>
                                        <p:attrNameLst>
                                          <p:attrName>style.visibility</p:attrName>
                                        </p:attrNameLst>
                                      </p:cBhvr>
                                      <p:to>
                                        <p:strVal val="visible"/>
                                      </p:to>
                                    </p:set>
                                    <p:anim calcmode="lin" valueType="num">
                                      <p:cBhvr additive="base">
                                        <p:cTn id="167" dur="500"/>
                                        <p:tgtEl>
                                          <p:spTgt spid="52"/>
                                        </p:tgtEl>
                                        <p:attrNameLst>
                                          <p:attrName>ppt_y</p:attrName>
                                        </p:attrNameLst>
                                      </p:cBhvr>
                                      <p:tavLst>
                                        <p:tav tm="0">
                                          <p:val>
                                            <p:strVal val="#ppt_y+#ppt_h*1.125000"/>
                                          </p:val>
                                        </p:tav>
                                        <p:tav tm="100000">
                                          <p:val>
                                            <p:strVal val="#ppt_y"/>
                                          </p:val>
                                        </p:tav>
                                      </p:tavLst>
                                    </p:anim>
                                    <p:animEffect transition="in" filter="wipe(up)">
                                      <p:cBhvr>
                                        <p:cTn id="168" dur="500"/>
                                        <p:tgtEl>
                                          <p:spTgt spid="52"/>
                                        </p:tgtEl>
                                      </p:cBhvr>
                                    </p:animEffect>
                                  </p:childTnLst>
                                </p:cTn>
                              </p:par>
                              <p:par>
                                <p:cTn id="169" presetID="12" presetClass="exit" presetSubtype="4" fill="hold" grpId="1" nodeType="withEffect">
                                  <p:stCondLst>
                                    <p:cond delay="0"/>
                                  </p:stCondLst>
                                  <p:childTnLst>
                                    <p:anim calcmode="lin" valueType="num">
                                      <p:cBhvr additive="base">
                                        <p:cTn id="170" dur="500"/>
                                        <p:tgtEl>
                                          <p:spTgt spid="45"/>
                                        </p:tgtEl>
                                        <p:attrNameLst>
                                          <p:attrName>ppt_y</p:attrName>
                                        </p:attrNameLst>
                                      </p:cBhvr>
                                      <p:tavLst>
                                        <p:tav tm="0">
                                          <p:val>
                                            <p:strVal val="#ppt_y"/>
                                          </p:val>
                                        </p:tav>
                                        <p:tav tm="100000">
                                          <p:val>
                                            <p:strVal val="#ppt_y+#ppt_h*1.125000"/>
                                          </p:val>
                                        </p:tav>
                                      </p:tavLst>
                                    </p:anim>
                                    <p:animEffect transition="out" filter="wipe(down)">
                                      <p:cBhvr>
                                        <p:cTn id="171" dur="500"/>
                                        <p:tgtEl>
                                          <p:spTgt spid="45"/>
                                        </p:tgtEl>
                                      </p:cBhvr>
                                    </p:animEffect>
                                    <p:set>
                                      <p:cBhvr>
                                        <p:cTn id="172" dur="1" fill="hold">
                                          <p:stCondLst>
                                            <p:cond delay="499"/>
                                          </p:stCondLst>
                                        </p:cTn>
                                        <p:tgtEl>
                                          <p:spTgt spid="45"/>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nodeType="clickEffect">
                                  <p:stCondLst>
                                    <p:cond delay="0"/>
                                  </p:stCondLst>
                                  <p:childTnLst>
                                    <p:set>
                                      <p:cBhvr>
                                        <p:cTn id="176" dur="1" fill="hold">
                                          <p:stCondLst>
                                            <p:cond delay="0"/>
                                          </p:stCondLst>
                                        </p:cTn>
                                        <p:tgtEl>
                                          <p:spTgt spid="27"/>
                                        </p:tgtEl>
                                        <p:attrNameLst>
                                          <p:attrName>style.visibility</p:attrName>
                                        </p:attrNameLst>
                                      </p:cBhvr>
                                      <p:to>
                                        <p:strVal val="visible"/>
                                      </p:to>
                                    </p:set>
                                    <p:animEffect transition="in" filter="fade">
                                      <p:cBhvr>
                                        <p:cTn id="177" dur="1000"/>
                                        <p:tgtEl>
                                          <p:spTgt spid="27"/>
                                        </p:tgtEl>
                                      </p:cBhvr>
                                    </p:animEffect>
                                    <p:anim calcmode="lin" valueType="num">
                                      <p:cBhvr>
                                        <p:cTn id="178" dur="1000" fill="hold"/>
                                        <p:tgtEl>
                                          <p:spTgt spid="27"/>
                                        </p:tgtEl>
                                        <p:attrNameLst>
                                          <p:attrName>ppt_x</p:attrName>
                                        </p:attrNameLst>
                                      </p:cBhvr>
                                      <p:tavLst>
                                        <p:tav tm="0">
                                          <p:val>
                                            <p:strVal val="#ppt_x"/>
                                          </p:val>
                                        </p:tav>
                                        <p:tav tm="100000">
                                          <p:val>
                                            <p:strVal val="#ppt_x"/>
                                          </p:val>
                                        </p:tav>
                                      </p:tavLst>
                                    </p:anim>
                                    <p:anim calcmode="lin" valueType="num">
                                      <p:cBhvr>
                                        <p:cTn id="17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2" grpId="0"/>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p:bldP spid="47" grpId="0"/>
      <p:bldP spid="48" grpId="0"/>
      <p:bldP spid="49" grpId="0"/>
      <p:bldP spid="50" grpId="0"/>
      <p:bldP spid="51" grpId="0"/>
      <p:bldP spid="52" grpId="0"/>
      <p:bldP spid="5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63223" y="474427"/>
            <a:ext cx="6832977" cy="712358"/>
            <a:chOff x="783846" y="668936"/>
            <a:chExt cx="6954470" cy="712358"/>
          </a:xfrm>
        </p:grpSpPr>
        <p:sp>
          <p:nvSpPr>
            <p:cNvPr id="3" name="TextBox 2"/>
            <p:cNvSpPr txBox="1">
              <a:spLocks noChangeArrowheads="1"/>
            </p:cNvSpPr>
            <p:nvPr/>
          </p:nvSpPr>
          <p:spPr bwMode="auto">
            <a:xfrm>
              <a:off x="783846" y="668936"/>
              <a:ext cx="6954470" cy="712358"/>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4" name="TextBox 3"/>
            <p:cNvSpPr txBox="1">
              <a:spLocks noChangeArrowheads="1"/>
            </p:cNvSpPr>
            <p:nvPr/>
          </p:nvSpPr>
          <p:spPr bwMode="auto">
            <a:xfrm>
              <a:off x="1221383" y="684475"/>
              <a:ext cx="6516933" cy="574696"/>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kern="0" dirty="0">
                  <a:solidFill>
                    <a:prstClr val="black"/>
                  </a:solidFill>
                  <a:latin typeface="Book Antiqua" panose="02040602050305030304" pitchFamily="18" charset="0"/>
                </a:rPr>
                <a:t> </a:t>
              </a:r>
              <a:r>
                <a:rPr lang="en-US" sz="1600" dirty="0">
                  <a:solidFill>
                    <a:srgbClr val="0000FF"/>
                  </a:solidFill>
                  <a:latin typeface="Book Antiqua" panose="02040602050305030304" pitchFamily="18" charset="0"/>
                </a:rPr>
                <a:t>Which would require a greater force - accelerating a </a:t>
              </a:r>
              <a:r>
                <a:rPr lang="en-US" sz="1600" dirty="0" smtClean="0">
                  <a:solidFill>
                    <a:srgbClr val="0000FF"/>
                  </a:solidFill>
                  <a:latin typeface="Book Antiqua" panose="02040602050305030304" pitchFamily="18" charset="0"/>
                </a:rPr>
                <a:t>2 kg mass  at 5ms</a:t>
              </a:r>
              <a:r>
                <a:rPr lang="en-US" sz="1600" baseline="30000" dirty="0" smtClean="0">
                  <a:solidFill>
                    <a:srgbClr val="0000FF"/>
                  </a:solidFill>
                  <a:latin typeface="Book Antiqua" panose="02040602050305030304" pitchFamily="18" charset="0"/>
                </a:rPr>
                <a:t>-2 </a:t>
              </a:r>
              <a:r>
                <a:rPr lang="en-US" sz="1600" dirty="0" smtClean="0">
                  <a:solidFill>
                    <a:srgbClr val="0000FF"/>
                  </a:solidFill>
                  <a:latin typeface="Book Antiqua" panose="02040602050305030304" pitchFamily="18" charset="0"/>
                </a:rPr>
                <a:t>or a 4 kg mass at 2ms</a:t>
              </a:r>
              <a:r>
                <a:rPr lang="en-US" sz="1600" baseline="30000" dirty="0" smtClean="0">
                  <a:solidFill>
                    <a:srgbClr val="0000FF"/>
                  </a:solidFill>
                  <a:latin typeface="Book Antiqua" panose="02040602050305030304" pitchFamily="18" charset="0"/>
                </a:rPr>
                <a:t>-2 </a:t>
              </a:r>
              <a:r>
                <a:rPr lang="en-US" sz="1600" dirty="0" smtClean="0">
                  <a:solidFill>
                    <a:srgbClr val="0000FF"/>
                  </a:solidFill>
                  <a:latin typeface="Book Antiqua" panose="02040602050305030304" pitchFamily="18" charset="0"/>
                </a:rPr>
                <a:t>?</a:t>
              </a:r>
              <a:endParaRPr lang="en-US" sz="1600" dirty="0">
                <a:solidFill>
                  <a:srgbClr val="0000FF"/>
                </a:solidFill>
                <a:latin typeface="Book Antiqua" panose="02040602050305030304" pitchFamily="18" charset="0"/>
              </a:endParaRPr>
            </a:p>
          </p:txBody>
        </p:sp>
      </p:grpSp>
      <p:grpSp>
        <p:nvGrpSpPr>
          <p:cNvPr id="5" name="Group 4"/>
          <p:cNvGrpSpPr/>
          <p:nvPr/>
        </p:nvGrpSpPr>
        <p:grpSpPr>
          <a:xfrm>
            <a:off x="426720" y="514350"/>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2</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sp>
        <p:nvSpPr>
          <p:cNvPr id="11" name="Rounded Rectangle 10"/>
          <p:cNvSpPr/>
          <p:nvPr/>
        </p:nvSpPr>
        <p:spPr>
          <a:xfrm>
            <a:off x="331640" y="1278975"/>
            <a:ext cx="931922" cy="302763"/>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Given :</a:t>
            </a:r>
          </a:p>
        </p:txBody>
      </p:sp>
      <p:sp>
        <p:nvSpPr>
          <p:cNvPr id="12" name="TextBox 11"/>
          <p:cNvSpPr txBox="1"/>
          <p:nvPr/>
        </p:nvSpPr>
        <p:spPr>
          <a:xfrm>
            <a:off x="1289738" y="1257939"/>
            <a:ext cx="2422004"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Mass of </a:t>
            </a:r>
            <a:r>
              <a:rPr lang="en-US" dirty="0" smtClean="0"/>
              <a:t>1</a:t>
            </a:r>
            <a:r>
              <a:rPr lang="en-US" baseline="30000" dirty="0" smtClean="0"/>
              <a:t>st</a:t>
            </a:r>
            <a:r>
              <a:rPr lang="en-US" dirty="0" smtClean="0"/>
              <a:t> </a:t>
            </a:r>
            <a:r>
              <a:rPr lang="en-US" dirty="0"/>
              <a:t>object (</a:t>
            </a:r>
            <a:r>
              <a:rPr lang="en-US" dirty="0" smtClean="0"/>
              <a:t>m</a:t>
            </a:r>
            <a:r>
              <a:rPr lang="en-US" baseline="-25000" dirty="0" smtClean="0"/>
              <a:t>1</a:t>
            </a:r>
            <a:r>
              <a:rPr lang="en-US" dirty="0" smtClean="0"/>
              <a:t>)</a:t>
            </a:r>
            <a:endParaRPr lang="en-US" dirty="0"/>
          </a:p>
        </p:txBody>
      </p:sp>
      <p:sp>
        <p:nvSpPr>
          <p:cNvPr id="13" name="TextBox 12"/>
          <p:cNvSpPr txBox="1"/>
          <p:nvPr/>
        </p:nvSpPr>
        <p:spPr>
          <a:xfrm>
            <a:off x="3624368" y="1267455"/>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4" name="TextBox 13"/>
          <p:cNvSpPr txBox="1"/>
          <p:nvPr/>
        </p:nvSpPr>
        <p:spPr>
          <a:xfrm>
            <a:off x="3854617" y="1257939"/>
            <a:ext cx="577401"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2 </a:t>
            </a:r>
            <a:r>
              <a:rPr lang="en-US" dirty="0"/>
              <a:t>kg</a:t>
            </a:r>
          </a:p>
        </p:txBody>
      </p:sp>
      <p:sp>
        <p:nvSpPr>
          <p:cNvPr id="15" name="TextBox 14"/>
          <p:cNvSpPr txBox="1"/>
          <p:nvPr/>
        </p:nvSpPr>
        <p:spPr>
          <a:xfrm>
            <a:off x="491315" y="1495975"/>
            <a:ext cx="3220427"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Mass of the </a:t>
            </a:r>
            <a:r>
              <a:rPr lang="en-US" dirty="0" smtClean="0"/>
              <a:t>2</a:t>
            </a:r>
            <a:r>
              <a:rPr lang="en-US" baseline="30000" dirty="0" smtClean="0"/>
              <a:t>nd</a:t>
            </a:r>
            <a:r>
              <a:rPr lang="en-US" dirty="0" smtClean="0"/>
              <a:t>  </a:t>
            </a:r>
            <a:r>
              <a:rPr lang="en-US" dirty="0"/>
              <a:t>object (m</a:t>
            </a:r>
            <a:r>
              <a:rPr lang="en-US" baseline="-25000" dirty="0"/>
              <a:t>2</a:t>
            </a:r>
            <a:r>
              <a:rPr lang="en-US" dirty="0"/>
              <a:t>)</a:t>
            </a:r>
          </a:p>
        </p:txBody>
      </p:sp>
      <p:sp>
        <p:nvSpPr>
          <p:cNvPr id="16" name="TextBox 15"/>
          <p:cNvSpPr txBox="1"/>
          <p:nvPr/>
        </p:nvSpPr>
        <p:spPr>
          <a:xfrm>
            <a:off x="3624368" y="1495975"/>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7" name="TextBox 16"/>
          <p:cNvSpPr txBox="1"/>
          <p:nvPr/>
        </p:nvSpPr>
        <p:spPr>
          <a:xfrm>
            <a:off x="331295" y="1766991"/>
            <a:ext cx="3380447"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Acceleration of the 1</a:t>
            </a:r>
            <a:r>
              <a:rPr lang="en-US" baseline="30000" dirty="0"/>
              <a:t>st</a:t>
            </a:r>
            <a:r>
              <a:rPr lang="en-US" dirty="0"/>
              <a:t> object (a</a:t>
            </a:r>
            <a:r>
              <a:rPr lang="en-US" baseline="-25000" dirty="0"/>
              <a:t>1</a:t>
            </a:r>
            <a:r>
              <a:rPr lang="en-US" dirty="0"/>
              <a:t>)</a:t>
            </a:r>
          </a:p>
        </p:txBody>
      </p:sp>
      <p:sp>
        <p:nvSpPr>
          <p:cNvPr id="18" name="TextBox 17"/>
          <p:cNvSpPr txBox="1"/>
          <p:nvPr/>
        </p:nvSpPr>
        <p:spPr>
          <a:xfrm>
            <a:off x="3624368" y="1766991"/>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9" name="TextBox 18"/>
          <p:cNvSpPr txBox="1"/>
          <p:nvPr/>
        </p:nvSpPr>
        <p:spPr>
          <a:xfrm>
            <a:off x="3854617" y="1735141"/>
            <a:ext cx="784189"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5ms</a:t>
            </a:r>
            <a:r>
              <a:rPr lang="en-US" baseline="30000" dirty="0" smtClean="0"/>
              <a:t>-2</a:t>
            </a:r>
            <a:endParaRPr lang="en-US" baseline="30000" dirty="0"/>
          </a:p>
        </p:txBody>
      </p:sp>
      <p:sp>
        <p:nvSpPr>
          <p:cNvPr id="20" name="TextBox 19"/>
          <p:cNvSpPr txBox="1"/>
          <p:nvPr/>
        </p:nvSpPr>
        <p:spPr>
          <a:xfrm>
            <a:off x="434335" y="2034520"/>
            <a:ext cx="3277407"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Acceleration of the </a:t>
            </a:r>
            <a:r>
              <a:rPr lang="en-US" dirty="0" smtClean="0"/>
              <a:t>2</a:t>
            </a:r>
            <a:r>
              <a:rPr lang="en-US" baseline="30000" dirty="0" smtClean="0"/>
              <a:t>nd </a:t>
            </a:r>
            <a:r>
              <a:rPr lang="en-US" dirty="0" smtClean="0"/>
              <a:t>object </a:t>
            </a:r>
            <a:r>
              <a:rPr lang="en-US" dirty="0"/>
              <a:t>(a</a:t>
            </a:r>
            <a:r>
              <a:rPr lang="en-US" baseline="-25000" dirty="0"/>
              <a:t>2</a:t>
            </a:r>
            <a:r>
              <a:rPr lang="en-US" dirty="0"/>
              <a:t>)</a:t>
            </a:r>
          </a:p>
        </p:txBody>
      </p:sp>
      <p:sp>
        <p:nvSpPr>
          <p:cNvPr id="21" name="TextBox 20"/>
          <p:cNvSpPr txBox="1"/>
          <p:nvPr/>
        </p:nvSpPr>
        <p:spPr>
          <a:xfrm>
            <a:off x="3624368" y="2034520"/>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23" name="TextBox 22"/>
          <p:cNvSpPr txBox="1"/>
          <p:nvPr/>
        </p:nvSpPr>
        <p:spPr>
          <a:xfrm>
            <a:off x="3854617" y="2033663"/>
            <a:ext cx="840232"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2ms</a:t>
            </a:r>
            <a:r>
              <a:rPr lang="en-US" baseline="30000" dirty="0" smtClean="0"/>
              <a:t>-2</a:t>
            </a:r>
            <a:endParaRPr lang="en-US" baseline="30000" dirty="0"/>
          </a:p>
        </p:txBody>
      </p:sp>
      <p:sp>
        <p:nvSpPr>
          <p:cNvPr id="25" name="TextBox 24"/>
          <p:cNvSpPr txBox="1"/>
          <p:nvPr/>
        </p:nvSpPr>
        <p:spPr>
          <a:xfrm>
            <a:off x="3854617" y="1496256"/>
            <a:ext cx="675756"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4 kg</a:t>
            </a:r>
            <a:endParaRPr lang="en-US" dirty="0"/>
          </a:p>
        </p:txBody>
      </p:sp>
      <p:sp>
        <p:nvSpPr>
          <p:cNvPr id="29" name="Rounded Rectangle 28"/>
          <p:cNvSpPr/>
          <p:nvPr/>
        </p:nvSpPr>
        <p:spPr>
          <a:xfrm>
            <a:off x="331640" y="2503430"/>
            <a:ext cx="1031236" cy="302763"/>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To find :</a:t>
            </a:r>
          </a:p>
        </p:txBody>
      </p:sp>
      <p:sp>
        <p:nvSpPr>
          <p:cNvPr id="30" name="TextBox 29"/>
          <p:cNvSpPr txBox="1"/>
          <p:nvPr/>
        </p:nvSpPr>
        <p:spPr>
          <a:xfrm>
            <a:off x="1803624" y="2503430"/>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1</a:t>
            </a:r>
          </a:p>
        </p:txBody>
      </p:sp>
      <p:sp>
        <p:nvSpPr>
          <p:cNvPr id="36" name="Rounded Rectangle 35"/>
          <p:cNvSpPr/>
          <p:nvPr/>
        </p:nvSpPr>
        <p:spPr>
          <a:xfrm>
            <a:off x="331640" y="2951481"/>
            <a:ext cx="1126217" cy="302763"/>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Formula : </a:t>
            </a:r>
          </a:p>
        </p:txBody>
      </p:sp>
      <p:sp>
        <p:nvSpPr>
          <p:cNvPr id="37" name="TextBox 36"/>
          <p:cNvSpPr txBox="1"/>
          <p:nvPr/>
        </p:nvSpPr>
        <p:spPr>
          <a:xfrm>
            <a:off x="1769961" y="2951481"/>
            <a:ext cx="29847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F</a:t>
            </a:r>
          </a:p>
        </p:txBody>
      </p:sp>
      <p:sp>
        <p:nvSpPr>
          <p:cNvPr id="38" name="TextBox 37"/>
          <p:cNvSpPr txBox="1"/>
          <p:nvPr/>
        </p:nvSpPr>
        <p:spPr>
          <a:xfrm>
            <a:off x="2086961" y="2951481"/>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39" name="TextBox 38"/>
          <p:cNvSpPr txBox="1"/>
          <p:nvPr/>
        </p:nvSpPr>
        <p:spPr>
          <a:xfrm>
            <a:off x="2315939" y="2951481"/>
            <a:ext cx="4700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smtClean="0"/>
              <a:t>ma</a:t>
            </a:r>
            <a:endParaRPr lang="en-US" dirty="0"/>
          </a:p>
        </p:txBody>
      </p:sp>
      <p:sp>
        <p:nvSpPr>
          <p:cNvPr id="48" name="Rounded Rectangle 47"/>
          <p:cNvSpPr/>
          <p:nvPr/>
        </p:nvSpPr>
        <p:spPr>
          <a:xfrm>
            <a:off x="331640" y="3388614"/>
            <a:ext cx="1126217" cy="302763"/>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Solution : </a:t>
            </a:r>
          </a:p>
        </p:txBody>
      </p:sp>
      <p:sp>
        <p:nvSpPr>
          <p:cNvPr id="70" name="TextBox 69"/>
          <p:cNvSpPr txBox="1"/>
          <p:nvPr/>
        </p:nvSpPr>
        <p:spPr>
          <a:xfrm>
            <a:off x="2349603" y="2503430"/>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2</a:t>
            </a:r>
          </a:p>
        </p:txBody>
      </p:sp>
      <p:sp>
        <p:nvSpPr>
          <p:cNvPr id="71" name="TextBox 70"/>
          <p:cNvSpPr txBox="1"/>
          <p:nvPr/>
        </p:nvSpPr>
        <p:spPr>
          <a:xfrm>
            <a:off x="2629223" y="2503430"/>
            <a:ext cx="37862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or</a:t>
            </a:r>
          </a:p>
        </p:txBody>
      </p:sp>
      <p:sp>
        <p:nvSpPr>
          <p:cNvPr id="72" name="TextBox 71"/>
          <p:cNvSpPr txBox="1"/>
          <p:nvPr/>
        </p:nvSpPr>
        <p:spPr>
          <a:xfrm>
            <a:off x="2907533" y="2503430"/>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2</a:t>
            </a:r>
          </a:p>
        </p:txBody>
      </p:sp>
      <p:sp>
        <p:nvSpPr>
          <p:cNvPr id="73" name="TextBox 72"/>
          <p:cNvSpPr txBox="1"/>
          <p:nvPr/>
        </p:nvSpPr>
        <p:spPr>
          <a:xfrm>
            <a:off x="3247007" y="2503430"/>
            <a:ext cx="308097"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&gt;</a:t>
            </a:r>
          </a:p>
        </p:txBody>
      </p:sp>
      <p:sp>
        <p:nvSpPr>
          <p:cNvPr id="74" name="TextBox 73"/>
          <p:cNvSpPr txBox="1"/>
          <p:nvPr/>
        </p:nvSpPr>
        <p:spPr>
          <a:xfrm>
            <a:off x="3518792" y="2503430"/>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1</a:t>
            </a:r>
          </a:p>
        </p:txBody>
      </p:sp>
      <p:sp>
        <p:nvSpPr>
          <p:cNvPr id="75" name="TextBox 74"/>
          <p:cNvSpPr txBox="1"/>
          <p:nvPr/>
        </p:nvSpPr>
        <p:spPr>
          <a:xfrm>
            <a:off x="2086961" y="2503430"/>
            <a:ext cx="308097"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&gt;</a:t>
            </a:r>
          </a:p>
        </p:txBody>
      </p:sp>
      <p:sp>
        <p:nvSpPr>
          <p:cNvPr id="76" name="TextBox 75"/>
          <p:cNvSpPr txBox="1"/>
          <p:nvPr/>
        </p:nvSpPr>
        <p:spPr>
          <a:xfrm>
            <a:off x="1803625" y="3288433"/>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1</a:t>
            </a:r>
          </a:p>
        </p:txBody>
      </p:sp>
      <p:sp>
        <p:nvSpPr>
          <p:cNvPr id="77" name="TextBox 76"/>
          <p:cNvSpPr txBox="1"/>
          <p:nvPr/>
        </p:nvSpPr>
        <p:spPr>
          <a:xfrm>
            <a:off x="2086961" y="3288433"/>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78" name="TextBox 77"/>
          <p:cNvSpPr txBox="1"/>
          <p:nvPr/>
        </p:nvSpPr>
        <p:spPr>
          <a:xfrm>
            <a:off x="2315939" y="3288433"/>
            <a:ext cx="436337"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m</a:t>
            </a:r>
            <a:r>
              <a:rPr lang="en-US" baseline="-25000" dirty="0"/>
              <a:t>1</a:t>
            </a:r>
          </a:p>
        </p:txBody>
      </p:sp>
      <p:sp>
        <p:nvSpPr>
          <p:cNvPr id="79" name="TextBox 78"/>
          <p:cNvSpPr txBox="1"/>
          <p:nvPr/>
        </p:nvSpPr>
        <p:spPr>
          <a:xfrm>
            <a:off x="2629223" y="3288433"/>
            <a:ext cx="356187"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a:t>
            </a:r>
            <a:r>
              <a:rPr lang="en-US" baseline="-25000" dirty="0"/>
              <a:t>1</a:t>
            </a:r>
          </a:p>
        </p:txBody>
      </p:sp>
      <p:sp>
        <p:nvSpPr>
          <p:cNvPr id="80" name="TextBox 79"/>
          <p:cNvSpPr txBox="1"/>
          <p:nvPr/>
        </p:nvSpPr>
        <p:spPr>
          <a:xfrm>
            <a:off x="1438950" y="3297577"/>
            <a:ext cx="38985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(i)</a:t>
            </a:r>
          </a:p>
        </p:txBody>
      </p:sp>
      <p:sp>
        <p:nvSpPr>
          <p:cNvPr id="81" name="TextBox 80"/>
          <p:cNvSpPr txBox="1"/>
          <p:nvPr/>
        </p:nvSpPr>
        <p:spPr>
          <a:xfrm>
            <a:off x="1438950" y="3674699"/>
            <a:ext cx="360996"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sym typeface="Symbol"/>
              </a:rPr>
              <a:t></a:t>
            </a:r>
            <a:endParaRPr lang="en-US" dirty="0"/>
          </a:p>
        </p:txBody>
      </p:sp>
      <p:sp>
        <p:nvSpPr>
          <p:cNvPr id="82" name="TextBox 81"/>
          <p:cNvSpPr txBox="1"/>
          <p:nvPr/>
        </p:nvSpPr>
        <p:spPr>
          <a:xfrm>
            <a:off x="1803625" y="3665555"/>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1</a:t>
            </a:r>
          </a:p>
        </p:txBody>
      </p:sp>
      <p:sp>
        <p:nvSpPr>
          <p:cNvPr id="83" name="TextBox 82"/>
          <p:cNvSpPr txBox="1"/>
          <p:nvPr/>
        </p:nvSpPr>
        <p:spPr>
          <a:xfrm>
            <a:off x="2086961" y="3665555"/>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84" name="TextBox 83"/>
          <p:cNvSpPr txBox="1"/>
          <p:nvPr/>
        </p:nvSpPr>
        <p:spPr>
          <a:xfrm>
            <a:off x="2457773" y="3665555"/>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85" name="TextBox 84"/>
          <p:cNvSpPr txBox="1"/>
          <p:nvPr/>
        </p:nvSpPr>
        <p:spPr>
          <a:xfrm>
            <a:off x="1438950" y="4001755"/>
            <a:ext cx="360996"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sym typeface="Symbol"/>
              </a:rPr>
              <a:t></a:t>
            </a:r>
            <a:endParaRPr lang="en-US" dirty="0"/>
          </a:p>
        </p:txBody>
      </p:sp>
      <p:sp>
        <p:nvSpPr>
          <p:cNvPr id="86" name="TextBox 85"/>
          <p:cNvSpPr txBox="1"/>
          <p:nvPr/>
        </p:nvSpPr>
        <p:spPr>
          <a:xfrm>
            <a:off x="1803625" y="3992611"/>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1</a:t>
            </a:r>
          </a:p>
        </p:txBody>
      </p:sp>
      <p:sp>
        <p:nvSpPr>
          <p:cNvPr id="87" name="TextBox 86"/>
          <p:cNvSpPr txBox="1"/>
          <p:nvPr/>
        </p:nvSpPr>
        <p:spPr>
          <a:xfrm>
            <a:off x="2086961" y="3992611"/>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88" name="TextBox 87"/>
          <p:cNvSpPr txBox="1"/>
          <p:nvPr/>
        </p:nvSpPr>
        <p:spPr>
          <a:xfrm>
            <a:off x="2315939" y="3992611"/>
            <a:ext cx="561371"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10N</a:t>
            </a:r>
          </a:p>
        </p:txBody>
      </p:sp>
      <p:sp>
        <p:nvSpPr>
          <p:cNvPr id="89" name="TextBox 88"/>
          <p:cNvSpPr txBox="1"/>
          <p:nvPr/>
        </p:nvSpPr>
        <p:spPr>
          <a:xfrm>
            <a:off x="4691558" y="2580131"/>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2</a:t>
            </a:r>
          </a:p>
        </p:txBody>
      </p:sp>
      <p:sp>
        <p:nvSpPr>
          <p:cNvPr id="90" name="TextBox 89"/>
          <p:cNvSpPr txBox="1"/>
          <p:nvPr/>
        </p:nvSpPr>
        <p:spPr>
          <a:xfrm>
            <a:off x="5115327" y="2580131"/>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91" name="TextBox 90"/>
          <p:cNvSpPr txBox="1"/>
          <p:nvPr/>
        </p:nvSpPr>
        <p:spPr>
          <a:xfrm>
            <a:off x="5383991" y="2580131"/>
            <a:ext cx="436337"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m</a:t>
            </a:r>
            <a:r>
              <a:rPr lang="en-US" baseline="-25000" dirty="0"/>
              <a:t>2</a:t>
            </a:r>
          </a:p>
        </p:txBody>
      </p:sp>
      <p:sp>
        <p:nvSpPr>
          <p:cNvPr id="92" name="TextBox 91"/>
          <p:cNvSpPr txBox="1"/>
          <p:nvPr/>
        </p:nvSpPr>
        <p:spPr>
          <a:xfrm>
            <a:off x="5701032" y="2580131"/>
            <a:ext cx="356187"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a:t>
            </a:r>
            <a:r>
              <a:rPr lang="en-US" baseline="-25000" dirty="0"/>
              <a:t>2</a:t>
            </a:r>
          </a:p>
        </p:txBody>
      </p:sp>
      <p:sp>
        <p:nvSpPr>
          <p:cNvPr id="93" name="TextBox 92"/>
          <p:cNvSpPr txBox="1"/>
          <p:nvPr/>
        </p:nvSpPr>
        <p:spPr>
          <a:xfrm>
            <a:off x="4224769" y="2580131"/>
            <a:ext cx="46358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(ii)</a:t>
            </a:r>
          </a:p>
        </p:txBody>
      </p:sp>
      <p:sp>
        <p:nvSpPr>
          <p:cNvPr id="94" name="TextBox 93"/>
          <p:cNvSpPr txBox="1"/>
          <p:nvPr/>
        </p:nvSpPr>
        <p:spPr>
          <a:xfrm>
            <a:off x="4691558" y="2863684"/>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2</a:t>
            </a:r>
          </a:p>
        </p:txBody>
      </p:sp>
      <p:sp>
        <p:nvSpPr>
          <p:cNvPr id="95" name="TextBox 94"/>
          <p:cNvSpPr txBox="1"/>
          <p:nvPr/>
        </p:nvSpPr>
        <p:spPr>
          <a:xfrm>
            <a:off x="5383991" y="2863684"/>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4</a:t>
            </a:r>
          </a:p>
        </p:txBody>
      </p:sp>
      <p:sp>
        <p:nvSpPr>
          <p:cNvPr id="96" name="TextBox 95"/>
          <p:cNvSpPr txBox="1"/>
          <p:nvPr/>
        </p:nvSpPr>
        <p:spPr>
          <a:xfrm>
            <a:off x="5529582" y="2863684"/>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97" name="TextBox 96"/>
          <p:cNvSpPr txBox="1"/>
          <p:nvPr/>
        </p:nvSpPr>
        <p:spPr>
          <a:xfrm>
            <a:off x="5701032" y="2854159"/>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2</a:t>
            </a:r>
          </a:p>
        </p:txBody>
      </p:sp>
      <p:sp>
        <p:nvSpPr>
          <p:cNvPr id="98" name="TextBox 97"/>
          <p:cNvSpPr txBox="1"/>
          <p:nvPr/>
        </p:nvSpPr>
        <p:spPr>
          <a:xfrm>
            <a:off x="5115327" y="2863684"/>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99" name="TextBox 98"/>
          <p:cNvSpPr txBox="1"/>
          <p:nvPr/>
        </p:nvSpPr>
        <p:spPr>
          <a:xfrm>
            <a:off x="2315939" y="3665555"/>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2</a:t>
            </a:r>
          </a:p>
        </p:txBody>
      </p:sp>
      <p:sp>
        <p:nvSpPr>
          <p:cNvPr id="100" name="TextBox 99"/>
          <p:cNvSpPr txBox="1"/>
          <p:nvPr/>
        </p:nvSpPr>
        <p:spPr>
          <a:xfrm>
            <a:off x="2629223" y="3665555"/>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5</a:t>
            </a:r>
          </a:p>
        </p:txBody>
      </p:sp>
      <p:sp>
        <p:nvSpPr>
          <p:cNvPr id="101" name="TextBox 100"/>
          <p:cNvSpPr txBox="1"/>
          <p:nvPr/>
        </p:nvSpPr>
        <p:spPr>
          <a:xfrm>
            <a:off x="4691558" y="3137705"/>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2</a:t>
            </a:r>
          </a:p>
        </p:txBody>
      </p:sp>
      <p:sp>
        <p:nvSpPr>
          <p:cNvPr id="102" name="TextBox 101"/>
          <p:cNvSpPr txBox="1"/>
          <p:nvPr/>
        </p:nvSpPr>
        <p:spPr>
          <a:xfrm>
            <a:off x="5115327" y="3137705"/>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a:t>
            </a:r>
          </a:p>
        </p:txBody>
      </p:sp>
      <p:sp>
        <p:nvSpPr>
          <p:cNvPr id="103" name="TextBox 102"/>
          <p:cNvSpPr txBox="1"/>
          <p:nvPr/>
        </p:nvSpPr>
        <p:spPr>
          <a:xfrm>
            <a:off x="5383991" y="3137705"/>
            <a:ext cx="45878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smtClean="0"/>
              <a:t>8N</a:t>
            </a:r>
            <a:endParaRPr lang="en-US" dirty="0"/>
          </a:p>
        </p:txBody>
      </p:sp>
      <p:sp>
        <p:nvSpPr>
          <p:cNvPr id="104" name="TextBox 103"/>
          <p:cNvSpPr txBox="1"/>
          <p:nvPr/>
        </p:nvSpPr>
        <p:spPr>
          <a:xfrm>
            <a:off x="4224769" y="2863684"/>
            <a:ext cx="360996"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sym typeface="Symbol"/>
              </a:rPr>
              <a:t></a:t>
            </a:r>
            <a:endParaRPr lang="en-US" dirty="0"/>
          </a:p>
        </p:txBody>
      </p:sp>
      <p:sp>
        <p:nvSpPr>
          <p:cNvPr id="105" name="TextBox 104"/>
          <p:cNvSpPr txBox="1"/>
          <p:nvPr/>
        </p:nvSpPr>
        <p:spPr>
          <a:xfrm>
            <a:off x="4224769" y="3137705"/>
            <a:ext cx="360996"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sym typeface="Symbol"/>
              </a:rPr>
              <a:t></a:t>
            </a:r>
            <a:endParaRPr lang="en-US" dirty="0"/>
          </a:p>
        </p:txBody>
      </p:sp>
      <p:sp>
        <p:nvSpPr>
          <p:cNvPr id="106" name="TextBox 105"/>
          <p:cNvSpPr txBox="1"/>
          <p:nvPr/>
        </p:nvSpPr>
        <p:spPr>
          <a:xfrm>
            <a:off x="4691558" y="3430667"/>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1</a:t>
            </a:r>
          </a:p>
        </p:txBody>
      </p:sp>
      <p:sp>
        <p:nvSpPr>
          <p:cNvPr id="107" name="TextBox 106"/>
          <p:cNvSpPr txBox="1"/>
          <p:nvPr/>
        </p:nvSpPr>
        <p:spPr>
          <a:xfrm>
            <a:off x="5128702" y="3430667"/>
            <a:ext cx="308097"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&gt;</a:t>
            </a:r>
          </a:p>
        </p:txBody>
      </p:sp>
      <p:sp>
        <p:nvSpPr>
          <p:cNvPr id="108" name="TextBox 107"/>
          <p:cNvSpPr txBox="1"/>
          <p:nvPr/>
        </p:nvSpPr>
        <p:spPr>
          <a:xfrm>
            <a:off x="5417655" y="3430667"/>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0000CC"/>
                </a:solidFill>
                <a:effectLst/>
                <a:uLnTx/>
                <a:uFillTx/>
                <a:latin typeface="Book Antiqua" pitchFamily="18" charset="0"/>
              </a:defRPr>
            </a:lvl1pPr>
          </a:lstStyle>
          <a:p>
            <a:r>
              <a:rPr lang="en-US" dirty="0"/>
              <a:t>F</a:t>
            </a:r>
            <a:r>
              <a:rPr lang="en-US" baseline="-25000" dirty="0"/>
              <a:t>2</a:t>
            </a:r>
          </a:p>
        </p:txBody>
      </p:sp>
      <p:sp>
        <p:nvSpPr>
          <p:cNvPr id="109" name="Rounded Rectangle 108"/>
          <p:cNvSpPr/>
          <p:nvPr/>
        </p:nvSpPr>
        <p:spPr>
          <a:xfrm>
            <a:off x="4224769" y="3867150"/>
            <a:ext cx="920528" cy="302763"/>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smtClean="0">
                <a:ln>
                  <a:noFill/>
                </a:ln>
                <a:solidFill>
                  <a:srgbClr val="C00000"/>
                </a:solidFill>
                <a:effectLst>
                  <a:innerShdw blurRad="114300">
                    <a:prstClr val="black"/>
                  </a:innerShdw>
                </a:effectLst>
                <a:uLnTx/>
                <a:uFillTx/>
                <a:latin typeface="Book Antiqua" pitchFamily="18" charset="0"/>
                <a:ea typeface="+mn-ea"/>
                <a:cs typeface="+mn-cs"/>
              </a:rPr>
              <a:t>Ans</a:t>
            </a: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 : </a:t>
            </a:r>
          </a:p>
        </p:txBody>
      </p:sp>
      <p:sp>
        <p:nvSpPr>
          <p:cNvPr id="110" name="TextBox 109"/>
          <p:cNvSpPr txBox="1"/>
          <p:nvPr/>
        </p:nvSpPr>
        <p:spPr>
          <a:xfrm>
            <a:off x="3886200" y="4208893"/>
            <a:ext cx="2912195" cy="572657"/>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latin typeface="Book Antiqua" panose="02040602050305030304" pitchFamily="18" charset="0"/>
              </a:rPr>
              <a:t>Accelerating a 2 kg mass at  </a:t>
            </a:r>
          </a:p>
          <a:p>
            <a:r>
              <a:rPr lang="en-US" sz="1600" dirty="0">
                <a:latin typeface="Book Antiqua" panose="02040602050305030304" pitchFamily="18" charset="0"/>
              </a:rPr>
              <a:t>5ms</a:t>
            </a:r>
            <a:r>
              <a:rPr lang="en-US" sz="1600" baseline="30000" dirty="0">
                <a:latin typeface="Book Antiqua" panose="02040602050305030304" pitchFamily="18" charset="0"/>
              </a:rPr>
              <a:t>-2 </a:t>
            </a:r>
            <a:r>
              <a:rPr lang="en-US" sz="1600" dirty="0" smtClean="0">
                <a:latin typeface="Book Antiqua" panose="02040602050305030304" pitchFamily="18" charset="0"/>
              </a:rPr>
              <a:t>requires </a:t>
            </a:r>
            <a:r>
              <a:rPr lang="en-US" sz="1600" dirty="0">
                <a:latin typeface="Book Antiqua" panose="02040602050305030304" pitchFamily="18" charset="0"/>
              </a:rPr>
              <a:t>a greater force.</a:t>
            </a:r>
          </a:p>
        </p:txBody>
      </p:sp>
      <p:sp>
        <p:nvSpPr>
          <p:cNvPr id="111" name="Rectangle 110"/>
          <p:cNvSpPr/>
          <p:nvPr/>
        </p:nvSpPr>
        <p:spPr>
          <a:xfrm>
            <a:off x="6233448" y="535434"/>
            <a:ext cx="431809" cy="23657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319162" y="772004"/>
            <a:ext cx="553248"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258616" y="781530"/>
            <a:ext cx="434406" cy="23657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428238" y="777499"/>
            <a:ext cx="531660"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a:off x="3886200" y="2514333"/>
            <a:ext cx="0" cy="241961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759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1"/>
                                        </p:tgtEl>
                                        <p:attrNameLst>
                                          <p:attrName>style.visibility</p:attrName>
                                        </p:attrNameLst>
                                      </p:cBhvr>
                                      <p:to>
                                        <p:strVal val="visible"/>
                                      </p:to>
                                    </p:set>
                                    <p:animEffect transition="in" filter="fade">
                                      <p:cBhvr>
                                        <p:cTn id="25" dur="500"/>
                                        <p:tgtEl>
                                          <p:spTgt spid="111"/>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111"/>
                                        </p:tgtEl>
                                      </p:cBhvr>
                                    </p:animEffect>
                                    <p:animScale>
                                      <p:cBhvr>
                                        <p:cTn id="28" dur="250" autoRev="1" fill="hold"/>
                                        <p:tgtEl>
                                          <p:spTgt spid="111"/>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111"/>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fade">
                                      <p:cBhvr>
                                        <p:cTn id="48" dur="500"/>
                                        <p:tgtEl>
                                          <p:spTgt spid="113"/>
                                        </p:tgtEl>
                                      </p:cBhvr>
                                    </p:animEffect>
                                  </p:childTnLst>
                                </p:cTn>
                              </p:par>
                              <p:par>
                                <p:cTn id="49" presetID="26" presetClass="emph" presetSubtype="0" fill="hold" grpId="1" nodeType="withEffect">
                                  <p:stCondLst>
                                    <p:cond delay="0"/>
                                  </p:stCondLst>
                                  <p:childTnLst>
                                    <p:animEffect transition="out" filter="fade">
                                      <p:cBhvr>
                                        <p:cTn id="50" dur="500" tmFilter="0, 0; .2, .5; .8, .5; 1, 0"/>
                                        <p:tgtEl>
                                          <p:spTgt spid="113"/>
                                        </p:tgtEl>
                                      </p:cBhvr>
                                    </p:animEffect>
                                    <p:animScale>
                                      <p:cBhvr>
                                        <p:cTn id="51" dur="250" autoRev="1" fill="hold"/>
                                        <p:tgtEl>
                                          <p:spTgt spid="113"/>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113"/>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2"/>
                                        </p:tgtEl>
                                        <p:attrNameLst>
                                          <p:attrName>style.visibility</p:attrName>
                                        </p:attrNameLst>
                                      </p:cBhvr>
                                      <p:to>
                                        <p:strVal val="visible"/>
                                      </p:to>
                                    </p:set>
                                    <p:animEffect transition="in" filter="fade">
                                      <p:cBhvr>
                                        <p:cTn id="71" dur="500"/>
                                        <p:tgtEl>
                                          <p:spTgt spid="112"/>
                                        </p:tgtEl>
                                      </p:cBhvr>
                                    </p:animEffect>
                                  </p:childTnLst>
                                </p:cTn>
                              </p:par>
                              <p:par>
                                <p:cTn id="72" presetID="26" presetClass="emph" presetSubtype="0" fill="hold" grpId="1" nodeType="withEffect">
                                  <p:stCondLst>
                                    <p:cond delay="0"/>
                                  </p:stCondLst>
                                  <p:childTnLst>
                                    <p:animEffect transition="out" filter="fade">
                                      <p:cBhvr>
                                        <p:cTn id="73" dur="500" tmFilter="0, 0; .2, .5; .8, .5; 1, 0"/>
                                        <p:tgtEl>
                                          <p:spTgt spid="112"/>
                                        </p:tgtEl>
                                      </p:cBhvr>
                                    </p:animEffect>
                                    <p:animScale>
                                      <p:cBhvr>
                                        <p:cTn id="74" dur="250" autoRev="1" fill="hold"/>
                                        <p:tgtEl>
                                          <p:spTgt spid="112"/>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112"/>
                                        </p:tgtEl>
                                        <p:attrNameLst>
                                          <p:attrName>style.visibility</p:attrName>
                                        </p:attrNameLst>
                                      </p:cBhvr>
                                      <p:to>
                                        <p:strVal val="hidden"/>
                                      </p:to>
                                    </p:set>
                                  </p:childTnLst>
                                </p:cTn>
                              </p:par>
                              <p:par>
                                <p:cTn id="79" presetID="22" presetClass="entr" presetSubtype="8"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left)">
                                      <p:cBhvr>
                                        <p:cTn id="81" dur="500"/>
                                        <p:tgtEl>
                                          <p:spTgt spid="2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left)">
                                      <p:cBhvr>
                                        <p:cTn id="86" dur="500"/>
                                        <p:tgtEl>
                                          <p:spTgt spid="2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500"/>
                                        <p:tgtEl>
                                          <p:spTgt spid="114"/>
                                        </p:tgtEl>
                                      </p:cBhvr>
                                    </p:animEffect>
                                  </p:childTnLst>
                                </p:cTn>
                              </p:par>
                              <p:par>
                                <p:cTn id="95" presetID="26" presetClass="emph" presetSubtype="0" fill="hold" grpId="1" nodeType="withEffect">
                                  <p:stCondLst>
                                    <p:cond delay="0"/>
                                  </p:stCondLst>
                                  <p:childTnLst>
                                    <p:animEffect transition="out" filter="fade">
                                      <p:cBhvr>
                                        <p:cTn id="96" dur="500" tmFilter="0, 0; .2, .5; .8, .5; 1, 0"/>
                                        <p:tgtEl>
                                          <p:spTgt spid="114"/>
                                        </p:tgtEl>
                                      </p:cBhvr>
                                    </p:animEffect>
                                    <p:animScale>
                                      <p:cBhvr>
                                        <p:cTn id="97" dur="250" autoRev="1" fill="hold"/>
                                        <p:tgtEl>
                                          <p:spTgt spid="114"/>
                                        </p:tgtEl>
                                      </p:cBhvr>
                                      <p:by x="105000" y="105000"/>
                                    </p:animScale>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2" nodeType="clickEffect">
                                  <p:stCondLst>
                                    <p:cond delay="0"/>
                                  </p:stCondLst>
                                  <p:childTnLst>
                                    <p:set>
                                      <p:cBhvr>
                                        <p:cTn id="101" dur="1" fill="hold">
                                          <p:stCondLst>
                                            <p:cond delay="0"/>
                                          </p:stCondLst>
                                        </p:cTn>
                                        <p:tgtEl>
                                          <p:spTgt spid="114"/>
                                        </p:tgtEl>
                                        <p:attrNameLst>
                                          <p:attrName>style.visibility</p:attrName>
                                        </p:attrNameLst>
                                      </p:cBhvr>
                                      <p:to>
                                        <p:strVal val="hidden"/>
                                      </p:to>
                                    </p:set>
                                  </p:childTnLst>
                                </p:cTn>
                              </p:par>
                              <p:par>
                                <p:cTn id="102" presetID="22" presetClass="entr" presetSubtype="8"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wipe(left)">
                                      <p:cBhvr>
                                        <p:cTn id="104" dur="500"/>
                                        <p:tgtEl>
                                          <p:spTgt spid="2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wipe(left)">
                                      <p:cBhvr>
                                        <p:cTn id="109" dur="500"/>
                                        <p:tgtEl>
                                          <p:spTgt spid="3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75"/>
                                        </p:tgtEl>
                                        <p:attrNameLst>
                                          <p:attrName>style.visibility</p:attrName>
                                        </p:attrNameLst>
                                      </p:cBhvr>
                                      <p:to>
                                        <p:strVal val="visible"/>
                                      </p:to>
                                    </p:set>
                                    <p:animEffect transition="in" filter="wipe(left)">
                                      <p:cBhvr>
                                        <p:cTn id="114" dur="500"/>
                                        <p:tgtEl>
                                          <p:spTgt spid="7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left)">
                                      <p:cBhvr>
                                        <p:cTn id="119" dur="500"/>
                                        <p:tgtEl>
                                          <p:spTgt spid="70"/>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left)">
                                      <p:cBhvr>
                                        <p:cTn id="123" dur="500"/>
                                        <p:tgtEl>
                                          <p:spTgt spid="7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72"/>
                                        </p:tgtEl>
                                        <p:attrNameLst>
                                          <p:attrName>style.visibility</p:attrName>
                                        </p:attrNameLst>
                                      </p:cBhvr>
                                      <p:to>
                                        <p:strVal val="visible"/>
                                      </p:to>
                                    </p:set>
                                    <p:animEffect transition="in" filter="wipe(left)">
                                      <p:cBhvr>
                                        <p:cTn id="128" dur="500"/>
                                        <p:tgtEl>
                                          <p:spTgt spid="7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wipe(left)">
                                      <p:cBhvr>
                                        <p:cTn id="133" dur="500"/>
                                        <p:tgtEl>
                                          <p:spTgt spid="7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wipe(left)">
                                      <p:cBhvr>
                                        <p:cTn id="138" dur="500"/>
                                        <p:tgtEl>
                                          <p:spTgt spid="7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wipe(left)">
                                      <p:cBhvr>
                                        <p:cTn id="143" dur="500"/>
                                        <p:tgtEl>
                                          <p:spTgt spid="36"/>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37"/>
                                        </p:tgtEl>
                                        <p:attrNameLst>
                                          <p:attrName>style.visibility</p:attrName>
                                        </p:attrNameLst>
                                      </p:cBhvr>
                                      <p:to>
                                        <p:strVal val="visible"/>
                                      </p:to>
                                    </p:set>
                                    <p:animEffect transition="in" filter="wipe(left)">
                                      <p:cBhvr>
                                        <p:cTn id="148" dur="500"/>
                                        <p:tgtEl>
                                          <p:spTgt spid="37"/>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38"/>
                                        </p:tgtEl>
                                        <p:attrNameLst>
                                          <p:attrName>style.visibility</p:attrName>
                                        </p:attrNameLst>
                                      </p:cBhvr>
                                      <p:to>
                                        <p:strVal val="visible"/>
                                      </p:to>
                                    </p:set>
                                    <p:animEffect transition="in" filter="wipe(left)">
                                      <p:cBhvr>
                                        <p:cTn id="153" dur="500"/>
                                        <p:tgtEl>
                                          <p:spTgt spid="3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39"/>
                                        </p:tgtEl>
                                        <p:attrNameLst>
                                          <p:attrName>style.visibility</p:attrName>
                                        </p:attrNameLst>
                                      </p:cBhvr>
                                      <p:to>
                                        <p:strVal val="visible"/>
                                      </p:to>
                                    </p:set>
                                    <p:animEffect transition="in" filter="wipe(left)">
                                      <p:cBhvr>
                                        <p:cTn id="158" dur="500"/>
                                        <p:tgtEl>
                                          <p:spTgt spid="39"/>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48"/>
                                        </p:tgtEl>
                                        <p:attrNameLst>
                                          <p:attrName>style.visibility</p:attrName>
                                        </p:attrNameLst>
                                      </p:cBhvr>
                                      <p:to>
                                        <p:strVal val="visible"/>
                                      </p:to>
                                    </p:set>
                                    <p:animEffect transition="in" filter="wipe(left)">
                                      <p:cBhvr>
                                        <p:cTn id="163" dur="500"/>
                                        <p:tgtEl>
                                          <p:spTgt spid="48"/>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80"/>
                                        </p:tgtEl>
                                        <p:attrNameLst>
                                          <p:attrName>style.visibility</p:attrName>
                                        </p:attrNameLst>
                                      </p:cBhvr>
                                      <p:to>
                                        <p:strVal val="visible"/>
                                      </p:to>
                                    </p:set>
                                    <p:animEffect transition="in" filter="wipe(left)">
                                      <p:cBhvr>
                                        <p:cTn id="168" dur="500"/>
                                        <p:tgtEl>
                                          <p:spTgt spid="80"/>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76"/>
                                        </p:tgtEl>
                                        <p:attrNameLst>
                                          <p:attrName>style.visibility</p:attrName>
                                        </p:attrNameLst>
                                      </p:cBhvr>
                                      <p:to>
                                        <p:strVal val="visible"/>
                                      </p:to>
                                    </p:set>
                                    <p:animEffect transition="in" filter="wipe(left)">
                                      <p:cBhvr>
                                        <p:cTn id="173" dur="500"/>
                                        <p:tgtEl>
                                          <p:spTgt spid="76"/>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77"/>
                                        </p:tgtEl>
                                        <p:attrNameLst>
                                          <p:attrName>style.visibility</p:attrName>
                                        </p:attrNameLst>
                                      </p:cBhvr>
                                      <p:to>
                                        <p:strVal val="visible"/>
                                      </p:to>
                                    </p:set>
                                    <p:animEffect transition="in" filter="wipe(left)">
                                      <p:cBhvr>
                                        <p:cTn id="178" dur="500"/>
                                        <p:tgtEl>
                                          <p:spTgt spid="77"/>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78"/>
                                        </p:tgtEl>
                                        <p:attrNameLst>
                                          <p:attrName>style.visibility</p:attrName>
                                        </p:attrNameLst>
                                      </p:cBhvr>
                                      <p:to>
                                        <p:strVal val="visible"/>
                                      </p:to>
                                    </p:set>
                                    <p:animEffect transition="in" filter="wipe(left)">
                                      <p:cBhvr>
                                        <p:cTn id="183" dur="500"/>
                                        <p:tgtEl>
                                          <p:spTgt spid="78"/>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79"/>
                                        </p:tgtEl>
                                        <p:attrNameLst>
                                          <p:attrName>style.visibility</p:attrName>
                                        </p:attrNameLst>
                                      </p:cBhvr>
                                      <p:to>
                                        <p:strVal val="visible"/>
                                      </p:to>
                                    </p:set>
                                    <p:animEffect transition="in" filter="wipe(left)">
                                      <p:cBhvr>
                                        <p:cTn id="188" dur="500"/>
                                        <p:tgtEl>
                                          <p:spTgt spid="79"/>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81"/>
                                        </p:tgtEl>
                                        <p:attrNameLst>
                                          <p:attrName>style.visibility</p:attrName>
                                        </p:attrNameLst>
                                      </p:cBhvr>
                                      <p:to>
                                        <p:strVal val="visible"/>
                                      </p:to>
                                    </p:set>
                                    <p:animEffect transition="in" filter="wipe(left)">
                                      <p:cBhvr>
                                        <p:cTn id="193" dur="500"/>
                                        <p:tgtEl>
                                          <p:spTgt spid="81"/>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82"/>
                                        </p:tgtEl>
                                        <p:attrNameLst>
                                          <p:attrName>style.visibility</p:attrName>
                                        </p:attrNameLst>
                                      </p:cBhvr>
                                      <p:to>
                                        <p:strVal val="visible"/>
                                      </p:to>
                                    </p:set>
                                    <p:animEffect transition="in" filter="wipe(left)">
                                      <p:cBhvr>
                                        <p:cTn id="198" dur="500"/>
                                        <p:tgtEl>
                                          <p:spTgt spid="82"/>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83"/>
                                        </p:tgtEl>
                                        <p:attrNameLst>
                                          <p:attrName>style.visibility</p:attrName>
                                        </p:attrNameLst>
                                      </p:cBhvr>
                                      <p:to>
                                        <p:strVal val="visible"/>
                                      </p:to>
                                    </p:set>
                                    <p:animEffect transition="in" filter="wipe(left)">
                                      <p:cBhvr>
                                        <p:cTn id="203" dur="500"/>
                                        <p:tgtEl>
                                          <p:spTgt spid="83"/>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99"/>
                                        </p:tgtEl>
                                        <p:attrNameLst>
                                          <p:attrName>style.visibility</p:attrName>
                                        </p:attrNameLst>
                                      </p:cBhvr>
                                      <p:to>
                                        <p:strVal val="visible"/>
                                      </p:to>
                                    </p:set>
                                    <p:animEffect transition="in" filter="wipe(left)">
                                      <p:cBhvr>
                                        <p:cTn id="208" dur="500"/>
                                        <p:tgtEl>
                                          <p:spTgt spid="9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500"/>
                                        <p:tgtEl>
                                          <p:spTgt spid="84"/>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100"/>
                                        </p:tgtEl>
                                        <p:attrNameLst>
                                          <p:attrName>style.visibility</p:attrName>
                                        </p:attrNameLst>
                                      </p:cBhvr>
                                      <p:to>
                                        <p:strVal val="visible"/>
                                      </p:to>
                                    </p:set>
                                    <p:animEffect transition="in" filter="wipe(left)">
                                      <p:cBhvr>
                                        <p:cTn id="218" dur="500"/>
                                        <p:tgtEl>
                                          <p:spTgt spid="100"/>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85"/>
                                        </p:tgtEl>
                                        <p:attrNameLst>
                                          <p:attrName>style.visibility</p:attrName>
                                        </p:attrNameLst>
                                      </p:cBhvr>
                                      <p:to>
                                        <p:strVal val="visible"/>
                                      </p:to>
                                    </p:set>
                                    <p:animEffect transition="in" filter="wipe(left)">
                                      <p:cBhvr>
                                        <p:cTn id="223" dur="500"/>
                                        <p:tgtEl>
                                          <p:spTgt spid="85"/>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86"/>
                                        </p:tgtEl>
                                        <p:attrNameLst>
                                          <p:attrName>style.visibility</p:attrName>
                                        </p:attrNameLst>
                                      </p:cBhvr>
                                      <p:to>
                                        <p:strVal val="visible"/>
                                      </p:to>
                                    </p:set>
                                    <p:animEffect transition="in" filter="wipe(left)">
                                      <p:cBhvr>
                                        <p:cTn id="228" dur="500"/>
                                        <p:tgtEl>
                                          <p:spTgt spid="86"/>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87"/>
                                        </p:tgtEl>
                                        <p:attrNameLst>
                                          <p:attrName>style.visibility</p:attrName>
                                        </p:attrNameLst>
                                      </p:cBhvr>
                                      <p:to>
                                        <p:strVal val="visible"/>
                                      </p:to>
                                    </p:set>
                                    <p:animEffect transition="in" filter="wipe(left)">
                                      <p:cBhvr>
                                        <p:cTn id="233" dur="500"/>
                                        <p:tgtEl>
                                          <p:spTgt spid="87"/>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88"/>
                                        </p:tgtEl>
                                        <p:attrNameLst>
                                          <p:attrName>style.visibility</p:attrName>
                                        </p:attrNameLst>
                                      </p:cBhvr>
                                      <p:to>
                                        <p:strVal val="visible"/>
                                      </p:to>
                                    </p:set>
                                    <p:animEffect transition="in" filter="wipe(left)">
                                      <p:cBhvr>
                                        <p:cTn id="238" dur="500"/>
                                        <p:tgtEl>
                                          <p:spTgt spid="88"/>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1" fill="hold" nodeType="clickEffect">
                                  <p:stCondLst>
                                    <p:cond delay="0"/>
                                  </p:stCondLst>
                                  <p:childTnLst>
                                    <p:set>
                                      <p:cBhvr>
                                        <p:cTn id="242" dur="1" fill="hold">
                                          <p:stCondLst>
                                            <p:cond delay="0"/>
                                          </p:stCondLst>
                                        </p:cTn>
                                        <p:tgtEl>
                                          <p:spTgt spid="47"/>
                                        </p:tgtEl>
                                        <p:attrNameLst>
                                          <p:attrName>style.visibility</p:attrName>
                                        </p:attrNameLst>
                                      </p:cBhvr>
                                      <p:to>
                                        <p:strVal val="visible"/>
                                      </p:to>
                                    </p:set>
                                    <p:animEffect transition="in" filter="wipe(up)">
                                      <p:cBhvr>
                                        <p:cTn id="243" dur="500"/>
                                        <p:tgtEl>
                                          <p:spTgt spid="47"/>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93"/>
                                        </p:tgtEl>
                                        <p:attrNameLst>
                                          <p:attrName>style.visibility</p:attrName>
                                        </p:attrNameLst>
                                      </p:cBhvr>
                                      <p:to>
                                        <p:strVal val="visible"/>
                                      </p:to>
                                    </p:set>
                                    <p:animEffect transition="in" filter="wipe(left)">
                                      <p:cBhvr>
                                        <p:cTn id="248" dur="500"/>
                                        <p:tgtEl>
                                          <p:spTgt spid="93"/>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89"/>
                                        </p:tgtEl>
                                        <p:attrNameLst>
                                          <p:attrName>style.visibility</p:attrName>
                                        </p:attrNameLst>
                                      </p:cBhvr>
                                      <p:to>
                                        <p:strVal val="visible"/>
                                      </p:to>
                                    </p:set>
                                    <p:animEffect transition="in" filter="wipe(left)">
                                      <p:cBhvr>
                                        <p:cTn id="253" dur="500"/>
                                        <p:tgtEl>
                                          <p:spTgt spid="89"/>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90"/>
                                        </p:tgtEl>
                                        <p:attrNameLst>
                                          <p:attrName>style.visibility</p:attrName>
                                        </p:attrNameLst>
                                      </p:cBhvr>
                                      <p:to>
                                        <p:strVal val="visible"/>
                                      </p:to>
                                    </p:set>
                                    <p:animEffect transition="in" filter="wipe(left)">
                                      <p:cBhvr>
                                        <p:cTn id="258" dur="500"/>
                                        <p:tgtEl>
                                          <p:spTgt spid="90"/>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91"/>
                                        </p:tgtEl>
                                        <p:attrNameLst>
                                          <p:attrName>style.visibility</p:attrName>
                                        </p:attrNameLst>
                                      </p:cBhvr>
                                      <p:to>
                                        <p:strVal val="visible"/>
                                      </p:to>
                                    </p:set>
                                    <p:animEffect transition="in" filter="wipe(left)">
                                      <p:cBhvr>
                                        <p:cTn id="263" dur="500"/>
                                        <p:tgtEl>
                                          <p:spTgt spid="91"/>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8" fill="hold" grpId="0" nodeType="clickEffect">
                                  <p:stCondLst>
                                    <p:cond delay="0"/>
                                  </p:stCondLst>
                                  <p:childTnLst>
                                    <p:set>
                                      <p:cBhvr>
                                        <p:cTn id="267" dur="1" fill="hold">
                                          <p:stCondLst>
                                            <p:cond delay="0"/>
                                          </p:stCondLst>
                                        </p:cTn>
                                        <p:tgtEl>
                                          <p:spTgt spid="92"/>
                                        </p:tgtEl>
                                        <p:attrNameLst>
                                          <p:attrName>style.visibility</p:attrName>
                                        </p:attrNameLst>
                                      </p:cBhvr>
                                      <p:to>
                                        <p:strVal val="visible"/>
                                      </p:to>
                                    </p:set>
                                    <p:animEffect transition="in" filter="wipe(left)">
                                      <p:cBhvr>
                                        <p:cTn id="268" dur="500"/>
                                        <p:tgtEl>
                                          <p:spTgt spid="92"/>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104"/>
                                        </p:tgtEl>
                                        <p:attrNameLst>
                                          <p:attrName>style.visibility</p:attrName>
                                        </p:attrNameLst>
                                      </p:cBhvr>
                                      <p:to>
                                        <p:strVal val="visible"/>
                                      </p:to>
                                    </p:set>
                                    <p:animEffect transition="in" filter="wipe(left)">
                                      <p:cBhvr>
                                        <p:cTn id="273" dur="500"/>
                                        <p:tgtEl>
                                          <p:spTgt spid="104"/>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94"/>
                                        </p:tgtEl>
                                        <p:attrNameLst>
                                          <p:attrName>style.visibility</p:attrName>
                                        </p:attrNameLst>
                                      </p:cBhvr>
                                      <p:to>
                                        <p:strVal val="visible"/>
                                      </p:to>
                                    </p:set>
                                    <p:animEffect transition="in" filter="wipe(left)">
                                      <p:cBhvr>
                                        <p:cTn id="278" dur="500"/>
                                        <p:tgtEl>
                                          <p:spTgt spid="94"/>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98"/>
                                        </p:tgtEl>
                                        <p:attrNameLst>
                                          <p:attrName>style.visibility</p:attrName>
                                        </p:attrNameLst>
                                      </p:cBhvr>
                                      <p:to>
                                        <p:strVal val="visible"/>
                                      </p:to>
                                    </p:set>
                                    <p:animEffect transition="in" filter="wipe(left)">
                                      <p:cBhvr>
                                        <p:cTn id="283" dur="500"/>
                                        <p:tgtEl>
                                          <p:spTgt spid="98"/>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95"/>
                                        </p:tgtEl>
                                        <p:attrNameLst>
                                          <p:attrName>style.visibility</p:attrName>
                                        </p:attrNameLst>
                                      </p:cBhvr>
                                      <p:to>
                                        <p:strVal val="visible"/>
                                      </p:to>
                                    </p:set>
                                    <p:animEffect transition="in" filter="wipe(left)">
                                      <p:cBhvr>
                                        <p:cTn id="288" dur="500"/>
                                        <p:tgtEl>
                                          <p:spTgt spid="95"/>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96"/>
                                        </p:tgtEl>
                                        <p:attrNameLst>
                                          <p:attrName>style.visibility</p:attrName>
                                        </p:attrNameLst>
                                      </p:cBhvr>
                                      <p:to>
                                        <p:strVal val="visible"/>
                                      </p:to>
                                    </p:set>
                                    <p:animEffect transition="in" filter="wipe(left)">
                                      <p:cBhvr>
                                        <p:cTn id="293" dur="500"/>
                                        <p:tgtEl>
                                          <p:spTgt spid="96"/>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8" fill="hold" grpId="0" nodeType="clickEffect">
                                  <p:stCondLst>
                                    <p:cond delay="0"/>
                                  </p:stCondLst>
                                  <p:childTnLst>
                                    <p:set>
                                      <p:cBhvr>
                                        <p:cTn id="297" dur="1" fill="hold">
                                          <p:stCondLst>
                                            <p:cond delay="0"/>
                                          </p:stCondLst>
                                        </p:cTn>
                                        <p:tgtEl>
                                          <p:spTgt spid="97"/>
                                        </p:tgtEl>
                                        <p:attrNameLst>
                                          <p:attrName>style.visibility</p:attrName>
                                        </p:attrNameLst>
                                      </p:cBhvr>
                                      <p:to>
                                        <p:strVal val="visible"/>
                                      </p:to>
                                    </p:set>
                                    <p:animEffect transition="in" filter="wipe(left)">
                                      <p:cBhvr>
                                        <p:cTn id="298" dur="500"/>
                                        <p:tgtEl>
                                          <p:spTgt spid="97"/>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105"/>
                                        </p:tgtEl>
                                        <p:attrNameLst>
                                          <p:attrName>style.visibility</p:attrName>
                                        </p:attrNameLst>
                                      </p:cBhvr>
                                      <p:to>
                                        <p:strVal val="visible"/>
                                      </p:to>
                                    </p:set>
                                    <p:animEffect transition="in" filter="wipe(left)">
                                      <p:cBhvr>
                                        <p:cTn id="303" dur="500"/>
                                        <p:tgtEl>
                                          <p:spTgt spid="105"/>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ntr" presetSubtype="8" fill="hold" grpId="0" nodeType="clickEffect">
                                  <p:stCondLst>
                                    <p:cond delay="0"/>
                                  </p:stCondLst>
                                  <p:childTnLst>
                                    <p:set>
                                      <p:cBhvr>
                                        <p:cTn id="307" dur="1" fill="hold">
                                          <p:stCondLst>
                                            <p:cond delay="0"/>
                                          </p:stCondLst>
                                        </p:cTn>
                                        <p:tgtEl>
                                          <p:spTgt spid="101"/>
                                        </p:tgtEl>
                                        <p:attrNameLst>
                                          <p:attrName>style.visibility</p:attrName>
                                        </p:attrNameLst>
                                      </p:cBhvr>
                                      <p:to>
                                        <p:strVal val="visible"/>
                                      </p:to>
                                    </p:set>
                                    <p:animEffect transition="in" filter="wipe(left)">
                                      <p:cBhvr>
                                        <p:cTn id="308" dur="500"/>
                                        <p:tgtEl>
                                          <p:spTgt spid="101"/>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8" fill="hold" grpId="0" nodeType="clickEffect">
                                  <p:stCondLst>
                                    <p:cond delay="0"/>
                                  </p:stCondLst>
                                  <p:childTnLst>
                                    <p:set>
                                      <p:cBhvr>
                                        <p:cTn id="312" dur="1" fill="hold">
                                          <p:stCondLst>
                                            <p:cond delay="0"/>
                                          </p:stCondLst>
                                        </p:cTn>
                                        <p:tgtEl>
                                          <p:spTgt spid="102"/>
                                        </p:tgtEl>
                                        <p:attrNameLst>
                                          <p:attrName>style.visibility</p:attrName>
                                        </p:attrNameLst>
                                      </p:cBhvr>
                                      <p:to>
                                        <p:strVal val="visible"/>
                                      </p:to>
                                    </p:set>
                                    <p:animEffect transition="in" filter="wipe(left)">
                                      <p:cBhvr>
                                        <p:cTn id="313" dur="500"/>
                                        <p:tgtEl>
                                          <p:spTgt spid="102"/>
                                        </p:tgtEl>
                                      </p:cBhvr>
                                    </p:animEffect>
                                  </p:childTnLst>
                                </p:cTn>
                              </p:par>
                            </p:childTnLst>
                          </p:cTn>
                        </p:par>
                      </p:childTnLst>
                    </p:cTn>
                  </p:par>
                  <p:par>
                    <p:cTn id="314" fill="hold">
                      <p:stCondLst>
                        <p:cond delay="indefinite"/>
                      </p:stCondLst>
                      <p:childTnLst>
                        <p:par>
                          <p:cTn id="315" fill="hold">
                            <p:stCondLst>
                              <p:cond delay="0"/>
                            </p:stCondLst>
                            <p:childTnLst>
                              <p:par>
                                <p:cTn id="316" presetID="22" presetClass="entr" presetSubtype="8" fill="hold" grpId="0" nodeType="clickEffect">
                                  <p:stCondLst>
                                    <p:cond delay="0"/>
                                  </p:stCondLst>
                                  <p:childTnLst>
                                    <p:set>
                                      <p:cBhvr>
                                        <p:cTn id="317" dur="1" fill="hold">
                                          <p:stCondLst>
                                            <p:cond delay="0"/>
                                          </p:stCondLst>
                                        </p:cTn>
                                        <p:tgtEl>
                                          <p:spTgt spid="103"/>
                                        </p:tgtEl>
                                        <p:attrNameLst>
                                          <p:attrName>style.visibility</p:attrName>
                                        </p:attrNameLst>
                                      </p:cBhvr>
                                      <p:to>
                                        <p:strVal val="visible"/>
                                      </p:to>
                                    </p:set>
                                    <p:animEffect transition="in" filter="wipe(left)">
                                      <p:cBhvr>
                                        <p:cTn id="318" dur="500"/>
                                        <p:tgtEl>
                                          <p:spTgt spid="103"/>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8" fill="hold" grpId="0" nodeType="clickEffect">
                                  <p:stCondLst>
                                    <p:cond delay="0"/>
                                  </p:stCondLst>
                                  <p:childTnLst>
                                    <p:set>
                                      <p:cBhvr>
                                        <p:cTn id="322" dur="1" fill="hold">
                                          <p:stCondLst>
                                            <p:cond delay="0"/>
                                          </p:stCondLst>
                                        </p:cTn>
                                        <p:tgtEl>
                                          <p:spTgt spid="106"/>
                                        </p:tgtEl>
                                        <p:attrNameLst>
                                          <p:attrName>style.visibility</p:attrName>
                                        </p:attrNameLst>
                                      </p:cBhvr>
                                      <p:to>
                                        <p:strVal val="visible"/>
                                      </p:to>
                                    </p:set>
                                    <p:animEffect transition="in" filter="wipe(left)">
                                      <p:cBhvr>
                                        <p:cTn id="323" dur="500"/>
                                        <p:tgtEl>
                                          <p:spTgt spid="106"/>
                                        </p:tgtEl>
                                      </p:cBhvr>
                                    </p:animEffect>
                                  </p:childTnLst>
                                </p:cTn>
                              </p:par>
                            </p:childTnLst>
                          </p:cTn>
                        </p:par>
                      </p:childTnLst>
                    </p:cTn>
                  </p:par>
                  <p:par>
                    <p:cTn id="324" fill="hold">
                      <p:stCondLst>
                        <p:cond delay="indefinite"/>
                      </p:stCondLst>
                      <p:childTnLst>
                        <p:par>
                          <p:cTn id="325" fill="hold">
                            <p:stCondLst>
                              <p:cond delay="0"/>
                            </p:stCondLst>
                            <p:childTnLst>
                              <p:par>
                                <p:cTn id="326" presetID="22" presetClass="entr" presetSubtype="8" fill="hold" grpId="0" nodeType="clickEffect">
                                  <p:stCondLst>
                                    <p:cond delay="0"/>
                                  </p:stCondLst>
                                  <p:childTnLst>
                                    <p:set>
                                      <p:cBhvr>
                                        <p:cTn id="327" dur="1" fill="hold">
                                          <p:stCondLst>
                                            <p:cond delay="0"/>
                                          </p:stCondLst>
                                        </p:cTn>
                                        <p:tgtEl>
                                          <p:spTgt spid="107"/>
                                        </p:tgtEl>
                                        <p:attrNameLst>
                                          <p:attrName>style.visibility</p:attrName>
                                        </p:attrNameLst>
                                      </p:cBhvr>
                                      <p:to>
                                        <p:strVal val="visible"/>
                                      </p:to>
                                    </p:set>
                                    <p:animEffect transition="in" filter="wipe(left)">
                                      <p:cBhvr>
                                        <p:cTn id="328" dur="500"/>
                                        <p:tgtEl>
                                          <p:spTgt spid="107"/>
                                        </p:tgtEl>
                                      </p:cBhvr>
                                    </p:animEffect>
                                  </p:childTnLst>
                                </p:cTn>
                              </p:par>
                            </p:childTnLst>
                          </p:cTn>
                        </p:par>
                      </p:childTnLst>
                    </p:cTn>
                  </p:par>
                  <p:par>
                    <p:cTn id="329" fill="hold">
                      <p:stCondLst>
                        <p:cond delay="indefinite"/>
                      </p:stCondLst>
                      <p:childTnLst>
                        <p:par>
                          <p:cTn id="330" fill="hold">
                            <p:stCondLst>
                              <p:cond delay="0"/>
                            </p:stCondLst>
                            <p:childTnLst>
                              <p:par>
                                <p:cTn id="331" presetID="22" presetClass="entr" presetSubtype="8" fill="hold" grpId="0" nodeType="clickEffect">
                                  <p:stCondLst>
                                    <p:cond delay="0"/>
                                  </p:stCondLst>
                                  <p:childTnLst>
                                    <p:set>
                                      <p:cBhvr>
                                        <p:cTn id="332" dur="1" fill="hold">
                                          <p:stCondLst>
                                            <p:cond delay="0"/>
                                          </p:stCondLst>
                                        </p:cTn>
                                        <p:tgtEl>
                                          <p:spTgt spid="108"/>
                                        </p:tgtEl>
                                        <p:attrNameLst>
                                          <p:attrName>style.visibility</p:attrName>
                                        </p:attrNameLst>
                                      </p:cBhvr>
                                      <p:to>
                                        <p:strVal val="visible"/>
                                      </p:to>
                                    </p:set>
                                    <p:animEffect transition="in" filter="wipe(left)">
                                      <p:cBhvr>
                                        <p:cTn id="333" dur="500"/>
                                        <p:tgtEl>
                                          <p:spTgt spid="108"/>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grpId="0" nodeType="clickEffect">
                                  <p:stCondLst>
                                    <p:cond delay="0"/>
                                  </p:stCondLst>
                                  <p:childTnLst>
                                    <p:set>
                                      <p:cBhvr>
                                        <p:cTn id="337" dur="1" fill="hold">
                                          <p:stCondLst>
                                            <p:cond delay="0"/>
                                          </p:stCondLst>
                                        </p:cTn>
                                        <p:tgtEl>
                                          <p:spTgt spid="109"/>
                                        </p:tgtEl>
                                        <p:attrNameLst>
                                          <p:attrName>style.visibility</p:attrName>
                                        </p:attrNameLst>
                                      </p:cBhvr>
                                      <p:to>
                                        <p:strVal val="visible"/>
                                      </p:to>
                                    </p:set>
                                    <p:animEffect transition="in" filter="wipe(left)">
                                      <p:cBhvr>
                                        <p:cTn id="338" dur="500"/>
                                        <p:tgtEl>
                                          <p:spTgt spid="109"/>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grpId="0" nodeType="clickEffect">
                                  <p:stCondLst>
                                    <p:cond delay="0"/>
                                  </p:stCondLst>
                                  <p:childTnLst>
                                    <p:set>
                                      <p:cBhvr>
                                        <p:cTn id="342" dur="1" fill="hold">
                                          <p:stCondLst>
                                            <p:cond delay="0"/>
                                          </p:stCondLst>
                                        </p:cTn>
                                        <p:tgtEl>
                                          <p:spTgt spid="110"/>
                                        </p:tgtEl>
                                        <p:attrNameLst>
                                          <p:attrName>style.visibility</p:attrName>
                                        </p:attrNameLst>
                                      </p:cBhvr>
                                      <p:to>
                                        <p:strVal val="visible"/>
                                      </p:to>
                                    </p:set>
                                    <p:animEffect transition="in" filter="wipe(left)">
                                      <p:cBhvr>
                                        <p:cTn id="343"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p:bldP spid="16" grpId="0"/>
      <p:bldP spid="17" grpId="0"/>
      <p:bldP spid="18" grpId="0"/>
      <p:bldP spid="19" grpId="0"/>
      <p:bldP spid="20" grpId="0"/>
      <p:bldP spid="21" grpId="0"/>
      <p:bldP spid="23" grpId="0"/>
      <p:bldP spid="25" grpId="0"/>
      <p:bldP spid="29" grpId="0" animBg="1"/>
      <p:bldP spid="30" grpId="0"/>
      <p:bldP spid="36" grpId="0" animBg="1"/>
      <p:bldP spid="37" grpId="0"/>
      <p:bldP spid="38" grpId="0"/>
      <p:bldP spid="39" grpId="0"/>
      <p:bldP spid="48" grpId="0" animBg="1"/>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animBg="1"/>
      <p:bldP spid="110" grpId="0"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73742" y="480064"/>
            <a:ext cx="7989259" cy="1351847"/>
            <a:chOff x="762088" y="-248806"/>
            <a:chExt cx="7904552" cy="1351847"/>
          </a:xfrm>
        </p:grpSpPr>
        <p:sp>
          <p:nvSpPr>
            <p:cNvPr id="5" name="TextBox 4"/>
            <p:cNvSpPr txBox="1">
              <a:spLocks noChangeArrowheads="1"/>
            </p:cNvSpPr>
            <p:nvPr/>
          </p:nvSpPr>
          <p:spPr bwMode="auto">
            <a:xfrm>
              <a:off x="762088" y="-178596"/>
              <a:ext cx="7904552" cy="1228952"/>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endParaRPr lang="en-US" dirty="0">
                <a:solidFill>
                  <a:prstClr val="black"/>
                </a:solidFill>
                <a:latin typeface="Bell MT" pitchFamily="18" charset="0"/>
              </a:endParaRPr>
            </a:p>
          </p:txBody>
        </p:sp>
        <p:sp>
          <p:nvSpPr>
            <p:cNvPr id="6" name="TextBox 5"/>
            <p:cNvSpPr txBox="1">
              <a:spLocks noChangeArrowheads="1"/>
            </p:cNvSpPr>
            <p:nvPr/>
          </p:nvSpPr>
          <p:spPr bwMode="auto">
            <a:xfrm>
              <a:off x="1221899" y="-248806"/>
              <a:ext cx="7444741" cy="1351847"/>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 Antiqua" panose="0204060205030503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IN" dirty="0" smtClean="0"/>
                <a:t>Two </a:t>
              </a:r>
              <a:r>
                <a:rPr lang="en-IN" dirty="0"/>
                <a:t>persons manage to push a motorcar of mass 1200 kg at a uniform velocity along a level road. The same motorcar can be pushed by three persons to produce an acceleration of 0.2 </a:t>
              </a:r>
              <a:r>
                <a:rPr lang="en-IN" dirty="0" smtClean="0"/>
                <a:t>ms</a:t>
              </a:r>
              <a:r>
                <a:rPr lang="en-IN" baseline="30000" dirty="0" smtClean="0"/>
                <a:t>-2</a:t>
              </a:r>
              <a:r>
                <a:rPr lang="en-IN" dirty="0"/>
                <a:t>. With what force does each person push the motorcar? </a:t>
              </a:r>
            </a:p>
            <a:p>
              <a:r>
                <a:rPr lang="en-IN" dirty="0" smtClean="0"/>
                <a:t>(</a:t>
              </a:r>
              <a:r>
                <a:rPr lang="en-IN" dirty="0"/>
                <a:t>Assume that all persons push the motorcar with the same muscular effort.)</a:t>
              </a:r>
            </a:p>
          </p:txBody>
        </p:sp>
      </p:grpSp>
      <p:grpSp>
        <p:nvGrpSpPr>
          <p:cNvPr id="7" name="Group 6"/>
          <p:cNvGrpSpPr/>
          <p:nvPr/>
        </p:nvGrpSpPr>
        <p:grpSpPr>
          <a:xfrm>
            <a:off x="426720" y="835947"/>
            <a:ext cx="640080" cy="640080"/>
            <a:chOff x="4953000" y="3718491"/>
            <a:chExt cx="640080" cy="640080"/>
          </a:xfrm>
        </p:grpSpPr>
        <p:sp>
          <p:nvSpPr>
            <p:cNvPr id="8" name="Oval 7"/>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3</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sp>
        <p:nvSpPr>
          <p:cNvPr id="10" name="Rounded Rectangle 9"/>
          <p:cNvSpPr/>
          <p:nvPr/>
        </p:nvSpPr>
        <p:spPr>
          <a:xfrm>
            <a:off x="522006" y="1830832"/>
            <a:ext cx="931922" cy="302763"/>
          </a:xfrm>
          <a:prstGeom prst="roundRect">
            <a:avLst/>
          </a:prstGeom>
          <a:gradFill flip="none" rotWithShape="1">
            <a:gsLst>
              <a:gs pos="49000">
                <a:srgbClr val="FFECF9"/>
              </a:gs>
              <a:gs pos="0">
                <a:srgbClr val="FFA7E2"/>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C00000"/>
                </a:solidFill>
                <a:effectLst>
                  <a:innerShdw blurRad="114300">
                    <a:prstClr val="black"/>
                  </a:innerShdw>
                </a:effectLst>
                <a:latin typeface="Book Antiqua" pitchFamily="18" charset="0"/>
              </a:rPr>
              <a:t>Given :</a:t>
            </a:r>
          </a:p>
        </p:txBody>
      </p:sp>
      <p:sp>
        <p:nvSpPr>
          <p:cNvPr id="11" name="Rectangle 10"/>
          <p:cNvSpPr>
            <a:spLocks noChangeArrowheads="1"/>
          </p:cNvSpPr>
          <p:nvPr/>
        </p:nvSpPr>
        <p:spPr bwMode="auto">
          <a:xfrm>
            <a:off x="1413236" y="1812936"/>
            <a:ext cx="463121"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m</a:t>
            </a:r>
            <a:endParaRPr lang="en-US" sz="1600" b="1" baseline="-25000" dirty="0">
              <a:solidFill>
                <a:srgbClr val="0000CC"/>
              </a:solidFill>
              <a:latin typeface="Book Antiqua" pitchFamily="18" charset="0"/>
            </a:endParaRPr>
          </a:p>
        </p:txBody>
      </p:sp>
      <p:sp>
        <p:nvSpPr>
          <p:cNvPr id="12" name="Rectangle 11"/>
          <p:cNvSpPr>
            <a:spLocks noChangeArrowheads="1"/>
          </p:cNvSpPr>
          <p:nvPr/>
        </p:nvSpPr>
        <p:spPr bwMode="auto">
          <a:xfrm>
            <a:off x="1825199" y="1812936"/>
            <a:ext cx="1164101"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1200 kg</a:t>
            </a:r>
            <a:endParaRPr lang="en-US" sz="1600" b="1" dirty="0">
              <a:solidFill>
                <a:srgbClr val="0000CC"/>
              </a:solidFill>
              <a:latin typeface="Book Antiqua" pitchFamily="18" charset="0"/>
            </a:endParaRPr>
          </a:p>
        </p:txBody>
      </p:sp>
      <p:sp>
        <p:nvSpPr>
          <p:cNvPr id="13" name="Rectangle 12"/>
          <p:cNvSpPr>
            <a:spLocks noChangeArrowheads="1"/>
          </p:cNvSpPr>
          <p:nvPr/>
        </p:nvSpPr>
        <p:spPr bwMode="auto">
          <a:xfrm>
            <a:off x="1413534" y="2065864"/>
            <a:ext cx="463121"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a</a:t>
            </a:r>
            <a:endParaRPr lang="en-US" sz="1600" b="1" baseline="-25000" dirty="0">
              <a:solidFill>
                <a:srgbClr val="0000CC"/>
              </a:solidFill>
              <a:latin typeface="Book Antiqua" pitchFamily="18" charset="0"/>
            </a:endParaRPr>
          </a:p>
        </p:txBody>
      </p:sp>
      <p:sp>
        <p:nvSpPr>
          <p:cNvPr id="14" name="Rectangle 13"/>
          <p:cNvSpPr>
            <a:spLocks noChangeArrowheads="1"/>
          </p:cNvSpPr>
          <p:nvPr/>
        </p:nvSpPr>
        <p:spPr bwMode="auto">
          <a:xfrm>
            <a:off x="1825199" y="2065864"/>
            <a:ext cx="1234633"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0.2 m s</a:t>
            </a:r>
            <a:r>
              <a:rPr lang="en-US" sz="1600" b="1" baseline="30000" dirty="0" smtClean="0">
                <a:solidFill>
                  <a:srgbClr val="0000CC"/>
                </a:solidFill>
                <a:latin typeface="Book Antiqua" pitchFamily="18" charset="0"/>
              </a:rPr>
              <a:t>–2</a:t>
            </a:r>
            <a:endParaRPr lang="en-US" sz="1600" b="1" baseline="30000" dirty="0">
              <a:solidFill>
                <a:srgbClr val="0000CC"/>
              </a:solidFill>
              <a:latin typeface="Book Antiqua" pitchFamily="18" charset="0"/>
            </a:endParaRPr>
          </a:p>
        </p:txBody>
      </p:sp>
      <p:sp>
        <p:nvSpPr>
          <p:cNvPr id="15" name="Rounded Rectangle 14"/>
          <p:cNvSpPr/>
          <p:nvPr/>
        </p:nvSpPr>
        <p:spPr>
          <a:xfrm>
            <a:off x="522006" y="2437332"/>
            <a:ext cx="1031236" cy="302763"/>
          </a:xfrm>
          <a:prstGeom prst="roundRect">
            <a:avLst/>
          </a:prstGeom>
          <a:gradFill flip="none" rotWithShape="1">
            <a:gsLst>
              <a:gs pos="0">
                <a:srgbClr val="FFCC66"/>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C00000"/>
                </a:solidFill>
                <a:effectLst>
                  <a:innerShdw blurRad="114300">
                    <a:prstClr val="black"/>
                  </a:innerShdw>
                </a:effectLst>
                <a:latin typeface="Book Antiqua" pitchFamily="18" charset="0"/>
              </a:rPr>
              <a:t>To find :</a:t>
            </a:r>
          </a:p>
        </p:txBody>
      </p:sp>
      <p:sp>
        <p:nvSpPr>
          <p:cNvPr id="16" name="Rectangle 15"/>
          <p:cNvSpPr>
            <a:spLocks noChangeArrowheads="1"/>
          </p:cNvSpPr>
          <p:nvPr/>
        </p:nvSpPr>
        <p:spPr bwMode="auto">
          <a:xfrm>
            <a:off x="1510942" y="2419436"/>
            <a:ext cx="365415" cy="338554"/>
          </a:xfrm>
          <a:prstGeom prst="rect">
            <a:avLst/>
          </a:prstGeom>
          <a:noFill/>
          <a:ln w="9525">
            <a:noFill/>
            <a:miter lim="800000"/>
            <a:headEnd/>
            <a:tailEnd/>
          </a:ln>
        </p:spPr>
        <p:txBody>
          <a:bodyPr wrap="square">
            <a:spAutoFit/>
          </a:bodyPr>
          <a:lstStyle/>
          <a:p>
            <a:pPr algn="r"/>
            <a:r>
              <a:rPr lang="en-IN" sz="1600" b="1" dirty="0" smtClean="0">
                <a:solidFill>
                  <a:srgbClr val="0000CC"/>
                </a:solidFill>
                <a:latin typeface="Book Antiqua" pitchFamily="18" charset="0"/>
              </a:rPr>
              <a:t>F</a:t>
            </a:r>
            <a:endParaRPr lang="en-US" sz="1600" b="1" baseline="-25000" dirty="0" smtClean="0">
              <a:solidFill>
                <a:srgbClr val="0000CC"/>
              </a:solidFill>
              <a:latin typeface="Book Antiqua" pitchFamily="18" charset="0"/>
            </a:endParaRPr>
          </a:p>
        </p:txBody>
      </p:sp>
      <p:sp>
        <p:nvSpPr>
          <p:cNvPr id="17" name="Rectangle 16"/>
          <p:cNvSpPr>
            <a:spLocks noChangeArrowheads="1"/>
          </p:cNvSpPr>
          <p:nvPr/>
        </p:nvSpPr>
        <p:spPr bwMode="auto">
          <a:xfrm>
            <a:off x="1825199" y="2419436"/>
            <a:ext cx="55496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a:t>
            </a:r>
            <a:endParaRPr lang="en-US" sz="1600" b="1" baseline="-25000" dirty="0" smtClean="0">
              <a:solidFill>
                <a:srgbClr val="0000CC"/>
              </a:solidFill>
              <a:latin typeface="Book Antiqua" pitchFamily="18" charset="0"/>
            </a:endParaRPr>
          </a:p>
        </p:txBody>
      </p:sp>
      <p:sp>
        <p:nvSpPr>
          <p:cNvPr id="18" name="Rounded Rectangle 17"/>
          <p:cNvSpPr/>
          <p:nvPr/>
        </p:nvSpPr>
        <p:spPr>
          <a:xfrm>
            <a:off x="522006" y="2853592"/>
            <a:ext cx="1136357" cy="302763"/>
          </a:xfrm>
          <a:prstGeom prst="roundRect">
            <a:avLst/>
          </a:prstGeom>
          <a:gradFill flip="none" rotWithShape="1">
            <a:gsLst>
              <a:gs pos="0">
                <a:srgbClr val="97FDFF"/>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smtClean="0">
                <a:solidFill>
                  <a:srgbClr val="C00000"/>
                </a:solidFill>
                <a:effectLst>
                  <a:innerShdw blurRad="114300">
                    <a:prstClr val="black"/>
                  </a:innerShdw>
                </a:effectLst>
                <a:latin typeface="Book Antiqua" pitchFamily="18" charset="0"/>
              </a:rPr>
              <a:t>Formula </a:t>
            </a:r>
            <a:r>
              <a:rPr lang="en-US" sz="1600" b="1" dirty="0">
                <a:solidFill>
                  <a:srgbClr val="C00000"/>
                </a:solidFill>
                <a:effectLst>
                  <a:innerShdw blurRad="114300">
                    <a:prstClr val="black"/>
                  </a:innerShdw>
                </a:effectLst>
                <a:latin typeface="Book Antiqua" pitchFamily="18" charset="0"/>
              </a:rPr>
              <a:t>: </a:t>
            </a:r>
          </a:p>
        </p:txBody>
      </p:sp>
      <p:sp>
        <p:nvSpPr>
          <p:cNvPr id="19" name="Rectangle 18"/>
          <p:cNvSpPr>
            <a:spLocks noChangeArrowheads="1"/>
          </p:cNvSpPr>
          <p:nvPr/>
        </p:nvSpPr>
        <p:spPr bwMode="auto">
          <a:xfrm>
            <a:off x="1510942" y="2835696"/>
            <a:ext cx="365415" cy="338554"/>
          </a:xfrm>
          <a:prstGeom prst="rect">
            <a:avLst/>
          </a:prstGeom>
          <a:noFill/>
          <a:ln w="9525">
            <a:noFill/>
            <a:miter lim="800000"/>
            <a:headEnd/>
            <a:tailEnd/>
          </a:ln>
        </p:spPr>
        <p:txBody>
          <a:bodyPr wrap="square">
            <a:spAutoFit/>
          </a:bodyPr>
          <a:lstStyle/>
          <a:p>
            <a:pPr algn="r"/>
            <a:r>
              <a:rPr lang="en-IN" sz="1600" b="1" dirty="0" smtClean="0">
                <a:solidFill>
                  <a:srgbClr val="C00000"/>
                </a:solidFill>
                <a:latin typeface="Book Antiqua" pitchFamily="18" charset="0"/>
              </a:rPr>
              <a:t>F</a:t>
            </a:r>
            <a:endParaRPr lang="en-US" sz="1600" b="1" baseline="-25000" dirty="0" smtClean="0">
              <a:solidFill>
                <a:srgbClr val="C00000"/>
              </a:solidFill>
              <a:latin typeface="Book Antiqua" pitchFamily="18" charset="0"/>
            </a:endParaRPr>
          </a:p>
        </p:txBody>
      </p:sp>
      <p:sp>
        <p:nvSpPr>
          <p:cNvPr id="20" name="Rectangle 19"/>
          <p:cNvSpPr>
            <a:spLocks noChangeArrowheads="1"/>
          </p:cNvSpPr>
          <p:nvPr/>
        </p:nvSpPr>
        <p:spPr bwMode="auto">
          <a:xfrm>
            <a:off x="1825199" y="2835696"/>
            <a:ext cx="748923" cy="338554"/>
          </a:xfrm>
          <a:prstGeom prst="rect">
            <a:avLst/>
          </a:prstGeom>
          <a:noFill/>
          <a:ln w="9525">
            <a:noFill/>
            <a:miter lim="800000"/>
            <a:headEnd/>
            <a:tailEnd/>
          </a:ln>
        </p:spPr>
        <p:txBody>
          <a:bodyPr wrap="none">
            <a:spAutoFit/>
          </a:bodyPr>
          <a:lstStyle/>
          <a:p>
            <a:r>
              <a:rPr lang="en-US" sz="1600" b="1" dirty="0" smtClean="0">
                <a:solidFill>
                  <a:srgbClr val="C00000"/>
                </a:solidFill>
                <a:latin typeface="Book Antiqua" pitchFamily="18" charset="0"/>
              </a:rPr>
              <a:t>=   ma</a:t>
            </a:r>
            <a:endParaRPr lang="en-US" sz="1600" b="1" baseline="-25000" dirty="0" smtClean="0">
              <a:solidFill>
                <a:srgbClr val="C00000"/>
              </a:solidFill>
              <a:latin typeface="Book Antiqua" pitchFamily="18" charset="0"/>
            </a:endParaRPr>
          </a:p>
        </p:txBody>
      </p:sp>
      <p:sp>
        <p:nvSpPr>
          <p:cNvPr id="21" name="Rounded Rectangle 20"/>
          <p:cNvSpPr/>
          <p:nvPr/>
        </p:nvSpPr>
        <p:spPr>
          <a:xfrm>
            <a:off x="533922" y="3278155"/>
            <a:ext cx="1126217" cy="302763"/>
          </a:xfrm>
          <a:prstGeom prst="roundRect">
            <a:avLst/>
          </a:prstGeom>
          <a:gradFill flip="none" rotWithShape="1">
            <a:gsLst>
              <a:gs pos="0">
                <a:srgbClr val="66FF66"/>
              </a:gs>
              <a:gs pos="62000">
                <a:srgbClr val="ECFFEC"/>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C00000"/>
                </a:solidFill>
                <a:effectLst>
                  <a:innerShdw blurRad="114300">
                    <a:prstClr val="black"/>
                  </a:innerShdw>
                </a:effectLst>
                <a:latin typeface="Book Antiqua" pitchFamily="18" charset="0"/>
              </a:rPr>
              <a:t>Solution : </a:t>
            </a:r>
          </a:p>
        </p:txBody>
      </p:sp>
      <p:sp>
        <p:nvSpPr>
          <p:cNvPr id="22" name="Rectangle 21"/>
          <p:cNvSpPr>
            <a:spLocks noChangeArrowheads="1"/>
          </p:cNvSpPr>
          <p:nvPr/>
        </p:nvSpPr>
        <p:spPr bwMode="auto">
          <a:xfrm>
            <a:off x="1510942" y="3260259"/>
            <a:ext cx="365415" cy="338554"/>
          </a:xfrm>
          <a:prstGeom prst="rect">
            <a:avLst/>
          </a:prstGeom>
          <a:noFill/>
          <a:ln w="9525">
            <a:noFill/>
            <a:miter lim="800000"/>
            <a:headEnd/>
            <a:tailEnd/>
          </a:ln>
        </p:spPr>
        <p:txBody>
          <a:bodyPr wrap="square">
            <a:spAutoFit/>
          </a:bodyPr>
          <a:lstStyle/>
          <a:p>
            <a:pPr algn="r"/>
            <a:r>
              <a:rPr lang="en-IN" sz="1600" b="1" dirty="0" smtClean="0">
                <a:solidFill>
                  <a:srgbClr val="0000CC"/>
                </a:solidFill>
                <a:latin typeface="Book Antiqua" pitchFamily="18" charset="0"/>
              </a:rPr>
              <a:t>F</a:t>
            </a:r>
            <a:endParaRPr lang="en-US" sz="1600" b="1" baseline="-25000" dirty="0" smtClean="0">
              <a:solidFill>
                <a:srgbClr val="0000CC"/>
              </a:solidFill>
              <a:latin typeface="Book Antiqua" pitchFamily="18" charset="0"/>
            </a:endParaRPr>
          </a:p>
        </p:txBody>
      </p:sp>
      <p:sp>
        <p:nvSpPr>
          <p:cNvPr id="23" name="Rectangle 22"/>
          <p:cNvSpPr>
            <a:spLocks noChangeArrowheads="1"/>
          </p:cNvSpPr>
          <p:nvPr/>
        </p:nvSpPr>
        <p:spPr bwMode="auto">
          <a:xfrm>
            <a:off x="1825199" y="3260259"/>
            <a:ext cx="748923"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ma</a:t>
            </a:r>
            <a:endParaRPr lang="en-US" sz="1600" b="1" baseline="-25000" dirty="0" smtClean="0">
              <a:solidFill>
                <a:srgbClr val="0000CC"/>
              </a:solidFill>
              <a:latin typeface="Book Antiqua" pitchFamily="18" charset="0"/>
            </a:endParaRPr>
          </a:p>
        </p:txBody>
      </p:sp>
      <p:sp>
        <p:nvSpPr>
          <p:cNvPr id="24" name="TextBox 23"/>
          <p:cNvSpPr txBox="1"/>
          <p:nvPr/>
        </p:nvSpPr>
        <p:spPr>
          <a:xfrm>
            <a:off x="1187624" y="3582477"/>
            <a:ext cx="362600" cy="338554"/>
          </a:xfrm>
          <a:prstGeom prst="rect">
            <a:avLst/>
          </a:prstGeom>
          <a:noFill/>
          <a:ln w="9525">
            <a:noFill/>
            <a:miter lim="800000"/>
            <a:headEnd/>
            <a:tailEnd/>
          </a:ln>
        </p:spPr>
        <p:txBody>
          <a:bodyPr wrap="non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latin typeface="Symbol" pitchFamily="18" charset="2"/>
              </a:rPr>
              <a:t>\</a:t>
            </a:r>
            <a:endParaRPr lang="en-US" dirty="0">
              <a:solidFill>
                <a:srgbClr val="0000CC"/>
              </a:solidFill>
              <a:latin typeface="Symbol" pitchFamily="18" charset="2"/>
            </a:endParaRPr>
          </a:p>
        </p:txBody>
      </p:sp>
      <p:sp>
        <p:nvSpPr>
          <p:cNvPr id="25" name="Rectangle 24"/>
          <p:cNvSpPr>
            <a:spLocks noChangeArrowheads="1"/>
          </p:cNvSpPr>
          <p:nvPr/>
        </p:nvSpPr>
        <p:spPr bwMode="auto">
          <a:xfrm>
            <a:off x="1515914" y="3582477"/>
            <a:ext cx="365415" cy="338554"/>
          </a:xfrm>
          <a:prstGeom prst="rect">
            <a:avLst/>
          </a:prstGeom>
          <a:noFill/>
          <a:ln w="9525">
            <a:noFill/>
            <a:miter lim="800000"/>
            <a:headEnd/>
            <a:tailEnd/>
          </a:ln>
        </p:spPr>
        <p:txBody>
          <a:bodyPr wrap="square">
            <a:spAutoFit/>
          </a:bodyPr>
          <a:lstStyle/>
          <a:p>
            <a:pPr algn="r"/>
            <a:r>
              <a:rPr lang="en-IN" sz="1600" b="1" dirty="0" smtClean="0">
                <a:solidFill>
                  <a:srgbClr val="0000CC"/>
                </a:solidFill>
                <a:latin typeface="Book Antiqua" pitchFamily="18" charset="0"/>
              </a:rPr>
              <a:t>F</a:t>
            </a:r>
            <a:endParaRPr lang="en-US" sz="1600" b="1" baseline="-25000" dirty="0" smtClean="0">
              <a:solidFill>
                <a:srgbClr val="0000CC"/>
              </a:solidFill>
              <a:latin typeface="Book Antiqua" pitchFamily="18" charset="0"/>
            </a:endParaRPr>
          </a:p>
        </p:txBody>
      </p:sp>
      <p:sp>
        <p:nvSpPr>
          <p:cNvPr id="26" name="Rectangle 25"/>
          <p:cNvSpPr>
            <a:spLocks noChangeArrowheads="1"/>
          </p:cNvSpPr>
          <p:nvPr/>
        </p:nvSpPr>
        <p:spPr bwMode="auto">
          <a:xfrm>
            <a:off x="1830171" y="3582477"/>
            <a:ext cx="873957"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1200</a:t>
            </a:r>
            <a:endParaRPr lang="en-US" sz="1600" b="1" baseline="-25000" dirty="0" smtClean="0">
              <a:solidFill>
                <a:srgbClr val="0000CC"/>
              </a:solidFill>
              <a:latin typeface="Book Antiqua" pitchFamily="18" charset="0"/>
            </a:endParaRPr>
          </a:p>
        </p:txBody>
      </p:sp>
      <p:sp>
        <p:nvSpPr>
          <p:cNvPr id="27" name="Rectangle 26"/>
          <p:cNvSpPr>
            <a:spLocks noChangeArrowheads="1"/>
          </p:cNvSpPr>
          <p:nvPr/>
        </p:nvSpPr>
        <p:spPr bwMode="auto">
          <a:xfrm>
            <a:off x="2627784" y="3580041"/>
            <a:ext cx="668773"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0.2</a:t>
            </a:r>
            <a:endParaRPr lang="en-US" sz="1600" b="1" baseline="-25000" dirty="0" smtClean="0">
              <a:solidFill>
                <a:srgbClr val="0000CC"/>
              </a:solidFill>
              <a:latin typeface="Book Antiqua" pitchFamily="18" charset="0"/>
            </a:endParaRPr>
          </a:p>
        </p:txBody>
      </p:sp>
      <p:sp>
        <p:nvSpPr>
          <p:cNvPr id="28" name="TextBox 27"/>
          <p:cNvSpPr txBox="1"/>
          <p:nvPr/>
        </p:nvSpPr>
        <p:spPr>
          <a:xfrm>
            <a:off x="1187624" y="3895909"/>
            <a:ext cx="362600" cy="338554"/>
          </a:xfrm>
          <a:prstGeom prst="rect">
            <a:avLst/>
          </a:prstGeom>
          <a:noFill/>
          <a:ln w="9525">
            <a:noFill/>
            <a:miter lim="800000"/>
            <a:headEnd/>
            <a:tailEnd/>
          </a:ln>
        </p:spPr>
        <p:txBody>
          <a:bodyPr wrap="non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latin typeface="Symbol" pitchFamily="18" charset="2"/>
              </a:rPr>
              <a:t>\</a:t>
            </a:r>
            <a:endParaRPr lang="en-US" dirty="0">
              <a:solidFill>
                <a:srgbClr val="0000CC"/>
              </a:solidFill>
              <a:latin typeface="Symbol" pitchFamily="18" charset="2"/>
            </a:endParaRPr>
          </a:p>
        </p:txBody>
      </p:sp>
      <p:sp>
        <p:nvSpPr>
          <p:cNvPr id="29" name="Rectangle 28"/>
          <p:cNvSpPr>
            <a:spLocks noChangeArrowheads="1"/>
          </p:cNvSpPr>
          <p:nvPr/>
        </p:nvSpPr>
        <p:spPr bwMode="auto">
          <a:xfrm>
            <a:off x="1515914" y="3895909"/>
            <a:ext cx="365415" cy="338554"/>
          </a:xfrm>
          <a:prstGeom prst="rect">
            <a:avLst/>
          </a:prstGeom>
          <a:noFill/>
          <a:ln w="9525">
            <a:noFill/>
            <a:miter lim="800000"/>
            <a:headEnd/>
            <a:tailEnd/>
          </a:ln>
        </p:spPr>
        <p:txBody>
          <a:bodyPr wrap="square">
            <a:spAutoFit/>
          </a:bodyPr>
          <a:lstStyle/>
          <a:p>
            <a:pPr algn="r"/>
            <a:r>
              <a:rPr lang="en-IN" sz="1600" b="1" dirty="0" smtClean="0">
                <a:solidFill>
                  <a:srgbClr val="0000CC"/>
                </a:solidFill>
                <a:latin typeface="Book Antiqua" pitchFamily="18" charset="0"/>
              </a:rPr>
              <a:t>F</a:t>
            </a:r>
            <a:endParaRPr lang="en-US" sz="1600" b="1" baseline="-25000" dirty="0" smtClean="0">
              <a:solidFill>
                <a:srgbClr val="0000CC"/>
              </a:solidFill>
              <a:latin typeface="Book Antiqua" pitchFamily="18" charset="0"/>
            </a:endParaRPr>
          </a:p>
        </p:txBody>
      </p:sp>
      <p:sp>
        <p:nvSpPr>
          <p:cNvPr id="30" name="Rectangle 29"/>
          <p:cNvSpPr>
            <a:spLocks noChangeArrowheads="1"/>
          </p:cNvSpPr>
          <p:nvPr/>
        </p:nvSpPr>
        <p:spPr bwMode="auto">
          <a:xfrm>
            <a:off x="1830171" y="3895909"/>
            <a:ext cx="994183"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240 N</a:t>
            </a:r>
            <a:endParaRPr lang="en-US" sz="1600" b="1" baseline="-25000" dirty="0" smtClean="0">
              <a:solidFill>
                <a:srgbClr val="0000CC"/>
              </a:solidFill>
              <a:latin typeface="Book Antiqua" pitchFamily="18" charset="0"/>
            </a:endParaRPr>
          </a:p>
        </p:txBody>
      </p:sp>
      <p:sp>
        <p:nvSpPr>
          <p:cNvPr id="31" name="Rounded Rectangle 30"/>
          <p:cNvSpPr/>
          <p:nvPr/>
        </p:nvSpPr>
        <p:spPr>
          <a:xfrm>
            <a:off x="3276600" y="1985252"/>
            <a:ext cx="920528" cy="302763"/>
          </a:xfrm>
          <a:prstGeom prst="roundRect">
            <a:avLst/>
          </a:prstGeom>
          <a:gradFill flip="none" rotWithShape="1">
            <a:gsLst>
              <a:gs pos="0">
                <a:srgbClr val="CC99FF"/>
              </a:gs>
              <a:gs pos="55000">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err="1" smtClean="0">
                <a:solidFill>
                  <a:srgbClr val="C00000"/>
                </a:solidFill>
                <a:effectLst>
                  <a:innerShdw blurRad="114300">
                    <a:prstClr val="black"/>
                  </a:innerShdw>
                </a:effectLst>
                <a:latin typeface="Bell MT" pitchFamily="18" charset="0"/>
              </a:rPr>
              <a:t>Ans</a:t>
            </a:r>
            <a:r>
              <a:rPr lang="en-US" sz="1600" b="1" dirty="0" smtClean="0">
                <a:solidFill>
                  <a:srgbClr val="C00000"/>
                </a:solidFill>
                <a:effectLst>
                  <a:innerShdw blurRad="114300">
                    <a:prstClr val="black"/>
                  </a:innerShdw>
                </a:effectLst>
                <a:latin typeface="Bell MT" pitchFamily="18" charset="0"/>
              </a:rPr>
              <a:t> </a:t>
            </a:r>
            <a:r>
              <a:rPr lang="en-US" sz="1600" b="1" dirty="0">
                <a:solidFill>
                  <a:srgbClr val="C00000"/>
                </a:solidFill>
                <a:effectLst>
                  <a:innerShdw blurRad="114300">
                    <a:prstClr val="black"/>
                  </a:innerShdw>
                </a:effectLst>
                <a:latin typeface="Bell MT" pitchFamily="18" charset="0"/>
              </a:rPr>
              <a:t>: </a:t>
            </a:r>
          </a:p>
        </p:txBody>
      </p:sp>
      <p:sp>
        <p:nvSpPr>
          <p:cNvPr id="32" name="TextBox 31"/>
          <p:cNvSpPr txBox="1"/>
          <p:nvPr/>
        </p:nvSpPr>
        <p:spPr>
          <a:xfrm>
            <a:off x="3975262" y="1962150"/>
            <a:ext cx="4711538" cy="348967"/>
          </a:xfrm>
          <a:prstGeom prst="rect">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tabLst>
                <a:tab pos="339725" algn="l"/>
              </a:tabLst>
            </a:pPr>
            <a:r>
              <a:rPr lang="en-IN" sz="1600" dirty="0" smtClean="0">
                <a:solidFill>
                  <a:srgbClr val="0000FF"/>
                </a:solidFill>
                <a:latin typeface="Book Antiqua" pitchFamily="18" charset="0"/>
              </a:rPr>
              <a:t>Each person applies a force of magnitude 80 N</a:t>
            </a:r>
            <a:endParaRPr lang="en-IN" sz="1600" dirty="0">
              <a:solidFill>
                <a:srgbClr val="0000FF"/>
              </a:solidFill>
              <a:latin typeface="Book Antiqua" pitchFamily="18" charset="0"/>
            </a:endParaRPr>
          </a:p>
        </p:txBody>
      </p:sp>
      <p:sp>
        <p:nvSpPr>
          <p:cNvPr id="33" name="Rectangle 32"/>
          <p:cNvSpPr/>
          <p:nvPr/>
        </p:nvSpPr>
        <p:spPr>
          <a:xfrm>
            <a:off x="5868928" y="550274"/>
            <a:ext cx="722372"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769203" y="1015031"/>
            <a:ext cx="722372"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9693" y="4248950"/>
            <a:ext cx="2955566"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smtClean="0"/>
              <a:t>Force Exerted by Each Person</a:t>
            </a:r>
            <a:endParaRPr lang="en-US" dirty="0"/>
          </a:p>
        </p:txBody>
      </p:sp>
      <p:sp>
        <p:nvSpPr>
          <p:cNvPr id="36" name="TextBox 35"/>
          <p:cNvSpPr txBox="1"/>
          <p:nvPr/>
        </p:nvSpPr>
        <p:spPr>
          <a:xfrm>
            <a:off x="2895795" y="4276246"/>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37" name="TextBox 36"/>
          <p:cNvSpPr txBox="1"/>
          <p:nvPr/>
        </p:nvSpPr>
        <p:spPr>
          <a:xfrm>
            <a:off x="3016822" y="4155818"/>
            <a:ext cx="564578"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smtClean="0"/>
              <a:t>240</a:t>
            </a:r>
            <a:endParaRPr lang="en-US" dirty="0"/>
          </a:p>
        </p:txBody>
      </p:sp>
      <p:sp>
        <p:nvSpPr>
          <p:cNvPr id="38" name="TextBox 37"/>
          <p:cNvSpPr txBox="1"/>
          <p:nvPr/>
        </p:nvSpPr>
        <p:spPr>
          <a:xfrm>
            <a:off x="3205932" y="4366796"/>
            <a:ext cx="282289"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smtClean="0"/>
              <a:t>3</a:t>
            </a:r>
            <a:endParaRPr lang="en-US" dirty="0"/>
          </a:p>
        </p:txBody>
      </p:sp>
      <p:cxnSp>
        <p:nvCxnSpPr>
          <p:cNvPr id="39" name="Straight Connector 38"/>
          <p:cNvCxnSpPr/>
          <p:nvPr/>
        </p:nvCxnSpPr>
        <p:spPr>
          <a:xfrm flipV="1">
            <a:off x="3197164" y="4430346"/>
            <a:ext cx="323167"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0" name="Rectangle 39"/>
          <p:cNvSpPr>
            <a:spLocks noChangeArrowheads="1"/>
          </p:cNvSpPr>
          <p:nvPr/>
        </p:nvSpPr>
        <p:spPr bwMode="auto">
          <a:xfrm>
            <a:off x="3581400" y="4234463"/>
            <a:ext cx="788999"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80 N</a:t>
            </a:r>
            <a:endParaRPr lang="en-US" sz="1600" b="1" baseline="-25000" dirty="0" smtClean="0">
              <a:solidFill>
                <a:srgbClr val="0000CC"/>
              </a:solidFill>
              <a:latin typeface="Book Antiqua" pitchFamily="18" charset="0"/>
            </a:endParaRPr>
          </a:p>
        </p:txBody>
      </p:sp>
    </p:spTree>
    <p:extLst>
      <p:ext uri="{BB962C8B-B14F-4D97-AF65-F5344CB8AC3E}">
        <p14:creationId xmlns:p14="http://schemas.microsoft.com/office/powerpoint/2010/main" val="3133692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26" presetClass="emph" presetSubtype="0" fill="hold" grpId="1" nodeType="withEffect">
                                  <p:stCondLst>
                                    <p:cond delay="0"/>
                                  </p:stCondLst>
                                  <p:childTnLst>
                                    <p:animEffect transition="out" filter="fade">
                                      <p:cBhvr>
                                        <p:cTn id="22" dur="500" tmFilter="0, 0; .2, .5; .8, .5; 1, 0"/>
                                        <p:tgtEl>
                                          <p:spTgt spid="33"/>
                                        </p:tgtEl>
                                      </p:cBhvr>
                                    </p:animEffect>
                                    <p:animScale>
                                      <p:cBhvr>
                                        <p:cTn id="23" dur="250" autoRev="1" fill="hold"/>
                                        <p:tgtEl>
                                          <p:spTgt spid="33"/>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33"/>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26" presetClass="emph" presetSubtype="0" fill="hold" grpId="1" nodeType="withEffect">
                                  <p:stCondLst>
                                    <p:cond delay="0"/>
                                  </p:stCondLst>
                                  <p:childTnLst>
                                    <p:animEffect transition="out" filter="fade">
                                      <p:cBhvr>
                                        <p:cTn id="40" dur="500" tmFilter="0, 0; .2, .5; .8, .5; 1, 0"/>
                                        <p:tgtEl>
                                          <p:spTgt spid="34"/>
                                        </p:tgtEl>
                                      </p:cBhvr>
                                    </p:animEffect>
                                    <p:animScale>
                                      <p:cBhvr>
                                        <p:cTn id="41" dur="250" autoRev="1" fill="hold"/>
                                        <p:tgtEl>
                                          <p:spTgt spid="34"/>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2" nodeType="clickEffect">
                                  <p:stCondLst>
                                    <p:cond delay="0"/>
                                  </p:stCondLst>
                                  <p:childTnLst>
                                    <p:set>
                                      <p:cBhvr>
                                        <p:cTn id="45" dur="1" fill="hold">
                                          <p:stCondLst>
                                            <p:cond delay="0"/>
                                          </p:stCondLst>
                                        </p:cTn>
                                        <p:tgtEl>
                                          <p:spTgt spid="34"/>
                                        </p:tgtEl>
                                        <p:attrNameLst>
                                          <p:attrName>style.visibility</p:attrName>
                                        </p:attrNameLst>
                                      </p:cBhvr>
                                      <p:to>
                                        <p:strVal val="hidden"/>
                                      </p:to>
                                    </p:set>
                                  </p:childTnLst>
                                </p:cTn>
                              </p:par>
                              <p:par>
                                <p:cTn id="46" presetID="22" presetClass="entr" presetSubtype="8"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left)">
                                      <p:cBhvr>
                                        <p:cTn id="83" dur="500"/>
                                        <p:tgtEl>
                                          <p:spTgt spid="22"/>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left)">
                                      <p:cBhvr>
                                        <p:cTn id="88" dur="50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left)">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left)">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wipe(left)">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wipe(left)">
                                      <p:cBhvr>
                                        <p:cTn id="108" dur="500"/>
                                        <p:tgtEl>
                                          <p:spTgt spid="2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left)">
                                      <p:cBhvr>
                                        <p:cTn id="113" dur="500"/>
                                        <p:tgtEl>
                                          <p:spTgt spid="2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wipe(left)">
                                      <p:cBhvr>
                                        <p:cTn id="118" dur="500"/>
                                        <p:tgtEl>
                                          <p:spTgt spid="2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wipe(left)">
                                      <p:cBhvr>
                                        <p:cTn id="123" dur="500"/>
                                        <p:tgtEl>
                                          <p:spTgt spid="30"/>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35"/>
                                        </p:tgtEl>
                                        <p:attrNameLst>
                                          <p:attrName>style.visibility</p:attrName>
                                        </p:attrNameLst>
                                      </p:cBhvr>
                                      <p:to>
                                        <p:strVal val="visible"/>
                                      </p:to>
                                    </p:set>
                                    <p:animEffect transition="in" filter="wipe(left)">
                                      <p:cBhvr>
                                        <p:cTn id="128" dur="500"/>
                                        <p:tgtEl>
                                          <p:spTgt spid="3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36"/>
                                        </p:tgtEl>
                                        <p:attrNameLst>
                                          <p:attrName>style.visibility</p:attrName>
                                        </p:attrNameLst>
                                      </p:cBhvr>
                                      <p:to>
                                        <p:strVal val="visible"/>
                                      </p:to>
                                    </p:set>
                                    <p:animEffect transition="in" filter="wipe(left)">
                                      <p:cBhvr>
                                        <p:cTn id="133" dur="500"/>
                                        <p:tgtEl>
                                          <p:spTgt spid="36"/>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37"/>
                                        </p:tgtEl>
                                        <p:attrNameLst>
                                          <p:attrName>style.visibility</p:attrName>
                                        </p:attrNameLst>
                                      </p:cBhvr>
                                      <p:to>
                                        <p:strVal val="visible"/>
                                      </p:to>
                                    </p:set>
                                    <p:animEffect transition="in" filter="wipe(left)">
                                      <p:cBhvr>
                                        <p:cTn id="138" dur="500"/>
                                        <p:tgtEl>
                                          <p:spTgt spid="3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39"/>
                                        </p:tgtEl>
                                        <p:attrNameLst>
                                          <p:attrName>style.visibility</p:attrName>
                                        </p:attrNameLst>
                                      </p:cBhvr>
                                      <p:to>
                                        <p:strVal val="visible"/>
                                      </p:to>
                                    </p:set>
                                    <p:animEffect transition="in" filter="wipe(left)">
                                      <p:cBhvr>
                                        <p:cTn id="143" dur="500"/>
                                        <p:tgtEl>
                                          <p:spTgt spid="3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wipe(left)">
                                      <p:cBhvr>
                                        <p:cTn id="148" dur="500"/>
                                        <p:tgtEl>
                                          <p:spTgt spid="38"/>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wipe(left)">
                                      <p:cBhvr>
                                        <p:cTn id="153" dur="500"/>
                                        <p:tgtEl>
                                          <p:spTgt spid="40"/>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wipe(left)">
                                      <p:cBhvr>
                                        <p:cTn id="158" dur="500"/>
                                        <p:tgtEl>
                                          <p:spTgt spid="31"/>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wipe(left)">
                                      <p:cBhvr>
                                        <p:cTn id="1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5" grpId="0" animBg="1"/>
      <p:bldP spid="16" grpId="0"/>
      <p:bldP spid="17" grpId="0"/>
      <p:bldP spid="18" grpId="0" animBg="1"/>
      <p:bldP spid="19" grpId="0"/>
      <p:bldP spid="20" grpId="0"/>
      <p:bldP spid="21" grpId="0" animBg="1"/>
      <p:bldP spid="22" grpId="0"/>
      <p:bldP spid="23" grpId="0"/>
      <p:bldP spid="24" grpId="0"/>
      <p:bldP spid="25" grpId="0"/>
      <p:bldP spid="26" grpId="0"/>
      <p:bldP spid="27" grpId="0"/>
      <p:bldP spid="28" grpId="0"/>
      <p:bldP spid="29" grpId="0"/>
      <p:bldP spid="30" grpId="0"/>
      <p:bldP spid="31" grpId="0" animBg="1"/>
      <p:bldP spid="32" grpId="0" animBg="1"/>
      <p:bldP spid="33" grpId="0" animBg="1"/>
      <p:bldP spid="33" grpId="1" animBg="1"/>
      <p:bldP spid="33" grpId="2" animBg="1"/>
      <p:bldP spid="34" grpId="0" animBg="1"/>
      <p:bldP spid="34" grpId="1" animBg="1"/>
      <p:bldP spid="34" grpId="2" animBg="1"/>
      <p:bldP spid="35" grpId="0"/>
      <p:bldP spid="36" grpId="0"/>
      <p:bldP spid="37" grpId="0"/>
      <p:bldP spid="38" grpId="0"/>
      <p:bldP spid="4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A - Numerical</a:t>
            </a:r>
          </a:p>
        </p:txBody>
      </p:sp>
    </p:spTree>
    <p:extLst>
      <p:ext uri="{BB962C8B-B14F-4D97-AF65-F5344CB8AC3E}">
        <p14:creationId xmlns:p14="http://schemas.microsoft.com/office/powerpoint/2010/main" val="96164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63223" y="337566"/>
            <a:ext cx="7747377" cy="938784"/>
            <a:chOff x="783846" y="656227"/>
            <a:chExt cx="7747377" cy="938784"/>
          </a:xfrm>
        </p:grpSpPr>
        <p:sp>
          <p:nvSpPr>
            <p:cNvPr id="3" name="TextBox 2"/>
            <p:cNvSpPr txBox="1">
              <a:spLocks noChangeArrowheads="1"/>
            </p:cNvSpPr>
            <p:nvPr/>
          </p:nvSpPr>
          <p:spPr bwMode="auto">
            <a:xfrm>
              <a:off x="783846" y="692902"/>
              <a:ext cx="7594977" cy="810731"/>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4" name="TextBox 3"/>
            <p:cNvSpPr txBox="1">
              <a:spLocks noChangeArrowheads="1"/>
            </p:cNvSpPr>
            <p:nvPr/>
          </p:nvSpPr>
          <p:spPr bwMode="auto">
            <a:xfrm>
              <a:off x="1187981" y="656227"/>
              <a:ext cx="7343242" cy="93878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truck starts from rest and rolls down a hill with a </a:t>
              </a:r>
              <a:r>
                <a:rPr lang="en-US" sz="1600" dirty="0" smtClean="0">
                  <a:solidFill>
                    <a:srgbClr val="0000FF"/>
                  </a:solidFill>
                  <a:latin typeface="Book Antiqua" panose="02040602050305030304" pitchFamily="18" charset="0"/>
                </a:rPr>
                <a:t>constant acceleration</a:t>
              </a:r>
              <a:r>
                <a:rPr lang="en-US" sz="1600" dirty="0">
                  <a:solidFill>
                    <a:srgbClr val="0000FF"/>
                  </a:solidFill>
                  <a:latin typeface="Book Antiqua" panose="02040602050305030304" pitchFamily="18" charset="0"/>
                </a:rPr>
                <a:t>. </a:t>
              </a:r>
              <a:r>
                <a:rPr lang="en-US" sz="1600" dirty="0" smtClean="0">
                  <a:solidFill>
                    <a:srgbClr val="0000FF"/>
                  </a:solidFill>
                  <a:latin typeface="Book Antiqua" panose="02040602050305030304" pitchFamily="18" charset="0"/>
                </a:rPr>
                <a:t>It travels </a:t>
              </a:r>
              <a:r>
                <a:rPr lang="en-US" sz="1600" dirty="0">
                  <a:solidFill>
                    <a:srgbClr val="0000FF"/>
                  </a:solidFill>
                  <a:latin typeface="Book Antiqua" panose="02040602050305030304" pitchFamily="18" charset="0"/>
                </a:rPr>
                <a:t>a distance of 400 m </a:t>
              </a:r>
              <a:r>
                <a:rPr lang="en-US" sz="1600" dirty="0" smtClean="0">
                  <a:solidFill>
                    <a:srgbClr val="0000FF"/>
                  </a:solidFill>
                  <a:latin typeface="Book Antiqua" panose="02040602050305030304" pitchFamily="18" charset="0"/>
                </a:rPr>
                <a:t>in </a:t>
              </a:r>
              <a:r>
                <a:rPr lang="en-US" sz="1600" dirty="0">
                  <a:solidFill>
                    <a:srgbClr val="0000FF"/>
                  </a:solidFill>
                  <a:latin typeface="Book Antiqua" panose="02040602050305030304" pitchFamily="18" charset="0"/>
                </a:rPr>
                <a:t>20s. Find its acceleration. </a:t>
              </a:r>
              <a:r>
                <a:rPr lang="en-US" sz="1600" dirty="0" smtClean="0">
                  <a:solidFill>
                    <a:srgbClr val="0000FF"/>
                  </a:solidFill>
                  <a:latin typeface="Book Antiqua" panose="02040602050305030304" pitchFamily="18" charset="0"/>
                </a:rPr>
                <a:t>Also find </a:t>
              </a:r>
              <a:r>
                <a:rPr lang="en-US" sz="1600" dirty="0">
                  <a:solidFill>
                    <a:srgbClr val="0000FF"/>
                  </a:solidFill>
                  <a:latin typeface="Book Antiqua" panose="02040602050305030304" pitchFamily="18" charset="0"/>
                </a:rPr>
                <a:t>the </a:t>
              </a:r>
              <a:r>
                <a:rPr lang="en-US" sz="1600" dirty="0" smtClean="0">
                  <a:solidFill>
                    <a:srgbClr val="0000FF"/>
                  </a:solidFill>
                  <a:latin typeface="Book Antiqua" panose="02040602050305030304" pitchFamily="18" charset="0"/>
                </a:rPr>
                <a:t>force acting on </a:t>
              </a:r>
              <a:r>
                <a:rPr lang="en-US" sz="1600" dirty="0">
                  <a:solidFill>
                    <a:srgbClr val="0000FF"/>
                  </a:solidFill>
                  <a:latin typeface="Book Antiqua" panose="02040602050305030304" pitchFamily="18" charset="0"/>
                </a:rPr>
                <a:t>it if its mass is 7 </a:t>
              </a:r>
              <a:r>
                <a:rPr lang="en-US" sz="1600" dirty="0" err="1" smtClean="0">
                  <a:solidFill>
                    <a:srgbClr val="0000FF"/>
                  </a:solidFill>
                  <a:latin typeface="Book Antiqua" panose="02040602050305030304" pitchFamily="18" charset="0"/>
                </a:rPr>
                <a:t>tonnes</a:t>
              </a:r>
              <a:r>
                <a:rPr lang="en-US" sz="1600" dirty="0" smtClean="0">
                  <a:solidFill>
                    <a:srgbClr val="0000FF"/>
                  </a:solidFill>
                  <a:latin typeface="Book Antiqua" panose="02040602050305030304" pitchFamily="18" charset="0"/>
                </a:rPr>
                <a:t>.</a:t>
              </a:r>
              <a:endParaRPr lang="en-US" sz="1600" dirty="0">
                <a:solidFill>
                  <a:srgbClr val="0000FF"/>
                </a:solidFill>
                <a:latin typeface="Book Antiqua" panose="02040602050305030304" pitchFamily="18" charset="0"/>
              </a:endParaRPr>
            </a:p>
          </p:txBody>
        </p:sp>
      </p:grpSp>
      <p:grpSp>
        <p:nvGrpSpPr>
          <p:cNvPr id="5" name="Group 4"/>
          <p:cNvGrpSpPr/>
          <p:nvPr/>
        </p:nvGrpSpPr>
        <p:grpSpPr>
          <a:xfrm>
            <a:off x="426720" y="421728"/>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4</a:t>
              </a:r>
            </a:p>
          </p:txBody>
        </p:sp>
      </p:grpSp>
      <p:pic>
        <p:nvPicPr>
          <p:cNvPr id="210" name="Picture 209" descr="G:\truck"/>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857369">
            <a:off x="3704714" y="1978049"/>
            <a:ext cx="1293993" cy="773161"/>
          </a:xfrm>
          <a:prstGeom prst="rect">
            <a:avLst/>
          </a:prstGeom>
          <a:noFill/>
          <a:extLst>
            <a:ext uri="{909E8E84-426E-40DD-AFC4-6F175D3DCCD1}">
              <a14:hiddenFill xmlns:a14="http://schemas.microsoft.com/office/drawing/2010/main">
                <a:solidFill>
                  <a:srgbClr val="FFFFFF"/>
                </a:solidFill>
              </a14:hiddenFill>
            </a:ext>
          </a:extLst>
        </p:spPr>
      </p:pic>
      <p:sp>
        <p:nvSpPr>
          <p:cNvPr id="137" name="Freeform 136"/>
          <p:cNvSpPr/>
          <p:nvPr/>
        </p:nvSpPr>
        <p:spPr>
          <a:xfrm>
            <a:off x="1570147" y="2160624"/>
            <a:ext cx="5632181" cy="2872975"/>
          </a:xfrm>
          <a:custGeom>
            <a:avLst/>
            <a:gdLst>
              <a:gd name="connsiteX0" fmla="*/ 0 w 4078514"/>
              <a:gd name="connsiteY0" fmla="*/ 2813413 h 2813413"/>
              <a:gd name="connsiteX1" fmla="*/ 1161143 w 4078514"/>
              <a:gd name="connsiteY1" fmla="*/ 244385 h 2813413"/>
              <a:gd name="connsiteX2" fmla="*/ 2278743 w 4078514"/>
              <a:gd name="connsiteY2" fmla="*/ 389528 h 2813413"/>
              <a:gd name="connsiteX3" fmla="*/ 4078514 w 4078514"/>
              <a:gd name="connsiteY3" fmla="*/ 2755356 h 2813413"/>
              <a:gd name="connsiteX0" fmla="*/ 0 w 4435663"/>
              <a:gd name="connsiteY0" fmla="*/ 2801723 h 2801723"/>
              <a:gd name="connsiteX1" fmla="*/ 1161143 w 4435663"/>
              <a:gd name="connsiteY1" fmla="*/ 232695 h 2801723"/>
              <a:gd name="connsiteX2" fmla="*/ 2278743 w 4435663"/>
              <a:gd name="connsiteY2" fmla="*/ 377838 h 2801723"/>
              <a:gd name="connsiteX3" fmla="*/ 4349555 w 4435663"/>
              <a:gd name="connsiteY3" fmla="*/ 2508659 h 2801723"/>
              <a:gd name="connsiteX4" fmla="*/ 4078514 w 4435663"/>
              <a:gd name="connsiteY4" fmla="*/ 2743666 h 2801723"/>
              <a:gd name="connsiteX0" fmla="*/ 0 w 4563952"/>
              <a:gd name="connsiteY0" fmla="*/ 2800413 h 2800413"/>
              <a:gd name="connsiteX1" fmla="*/ 1161143 w 4563952"/>
              <a:gd name="connsiteY1" fmla="*/ 231385 h 2800413"/>
              <a:gd name="connsiteX2" fmla="*/ 2278743 w 4563952"/>
              <a:gd name="connsiteY2" fmla="*/ 376528 h 2800413"/>
              <a:gd name="connsiteX3" fmla="*/ 4490968 w 4563952"/>
              <a:gd name="connsiteY3" fmla="*/ 2480323 h 2800413"/>
              <a:gd name="connsiteX4" fmla="*/ 4078514 w 4563952"/>
              <a:gd name="connsiteY4" fmla="*/ 2742356 h 2800413"/>
              <a:gd name="connsiteX0" fmla="*/ 0 w 4565856"/>
              <a:gd name="connsiteY0" fmla="*/ 2800413 h 2890999"/>
              <a:gd name="connsiteX1" fmla="*/ 1161143 w 4565856"/>
              <a:gd name="connsiteY1" fmla="*/ 231385 h 2890999"/>
              <a:gd name="connsiteX2" fmla="*/ 2278743 w 4565856"/>
              <a:gd name="connsiteY2" fmla="*/ 376528 h 2890999"/>
              <a:gd name="connsiteX3" fmla="*/ 4490968 w 4565856"/>
              <a:gd name="connsiteY3" fmla="*/ 2480323 h 2890999"/>
              <a:gd name="connsiteX4" fmla="*/ 4102083 w 4565856"/>
              <a:gd name="connsiteY4" fmla="*/ 2890999 h 2890999"/>
              <a:gd name="connsiteX0" fmla="*/ 0 w 4786046"/>
              <a:gd name="connsiteY0" fmla="*/ 2805695 h 2897150"/>
              <a:gd name="connsiteX1" fmla="*/ 1161143 w 4786046"/>
              <a:gd name="connsiteY1" fmla="*/ 236667 h 2897150"/>
              <a:gd name="connsiteX2" fmla="*/ 2278743 w 4786046"/>
              <a:gd name="connsiteY2" fmla="*/ 381810 h 2897150"/>
              <a:gd name="connsiteX3" fmla="*/ 4726656 w 4786046"/>
              <a:gd name="connsiteY3" fmla="*/ 2593710 h 2897150"/>
              <a:gd name="connsiteX4" fmla="*/ 4102083 w 4786046"/>
              <a:gd name="connsiteY4" fmla="*/ 2896281 h 2897150"/>
              <a:gd name="connsiteX0" fmla="*/ 0 w 5297460"/>
              <a:gd name="connsiteY0" fmla="*/ 2814349 h 2985635"/>
              <a:gd name="connsiteX1" fmla="*/ 1161143 w 5297460"/>
              <a:gd name="connsiteY1" fmla="*/ 245321 h 2985635"/>
              <a:gd name="connsiteX2" fmla="*/ 2278743 w 5297460"/>
              <a:gd name="connsiteY2" fmla="*/ 390464 h 2985635"/>
              <a:gd name="connsiteX3" fmla="*/ 5256952 w 5297460"/>
              <a:gd name="connsiteY3" fmla="*/ 2774655 h 2985635"/>
              <a:gd name="connsiteX4" fmla="*/ 4102083 w 5297460"/>
              <a:gd name="connsiteY4" fmla="*/ 2904935 h 2985635"/>
              <a:gd name="connsiteX0" fmla="*/ 0 w 5295037"/>
              <a:gd name="connsiteY0" fmla="*/ 2814349 h 3043630"/>
              <a:gd name="connsiteX1" fmla="*/ 1161143 w 5295037"/>
              <a:gd name="connsiteY1" fmla="*/ 245321 h 3043630"/>
              <a:gd name="connsiteX2" fmla="*/ 2278743 w 5295037"/>
              <a:gd name="connsiteY2" fmla="*/ 390464 h 3043630"/>
              <a:gd name="connsiteX3" fmla="*/ 5256952 w 5295037"/>
              <a:gd name="connsiteY3" fmla="*/ 2774655 h 3043630"/>
              <a:gd name="connsiteX4" fmla="*/ 3996024 w 5295037"/>
              <a:gd name="connsiteY4" fmla="*/ 3026553 h 3043630"/>
              <a:gd name="connsiteX0" fmla="*/ 0 w 5303875"/>
              <a:gd name="connsiteY0" fmla="*/ 2944579 h 3052243"/>
              <a:gd name="connsiteX1" fmla="*/ 1169981 w 5303875"/>
              <a:gd name="connsiteY1" fmla="*/ 253934 h 3052243"/>
              <a:gd name="connsiteX2" fmla="*/ 2287581 w 5303875"/>
              <a:gd name="connsiteY2" fmla="*/ 399077 h 3052243"/>
              <a:gd name="connsiteX3" fmla="*/ 5265790 w 5303875"/>
              <a:gd name="connsiteY3" fmla="*/ 2783268 h 3052243"/>
              <a:gd name="connsiteX4" fmla="*/ 4004862 w 5303875"/>
              <a:gd name="connsiteY4" fmla="*/ 3035166 h 3052243"/>
              <a:gd name="connsiteX0" fmla="*/ 0 w 5303875"/>
              <a:gd name="connsiteY0" fmla="*/ 2944579 h 3052243"/>
              <a:gd name="connsiteX1" fmla="*/ 1169981 w 5303875"/>
              <a:gd name="connsiteY1" fmla="*/ 253934 h 3052243"/>
              <a:gd name="connsiteX2" fmla="*/ 2287581 w 5303875"/>
              <a:gd name="connsiteY2" fmla="*/ 399077 h 3052243"/>
              <a:gd name="connsiteX3" fmla="*/ 5265790 w 5303875"/>
              <a:gd name="connsiteY3" fmla="*/ 2783268 h 3052243"/>
              <a:gd name="connsiteX4" fmla="*/ 4004862 w 5303875"/>
              <a:gd name="connsiteY4" fmla="*/ 3035166 h 3052243"/>
              <a:gd name="connsiteX0" fmla="*/ 0 w 5226120"/>
              <a:gd name="connsiteY0" fmla="*/ 2945092 h 3056901"/>
              <a:gd name="connsiteX1" fmla="*/ 1169981 w 5226120"/>
              <a:gd name="connsiteY1" fmla="*/ 254447 h 3056901"/>
              <a:gd name="connsiteX2" fmla="*/ 2287581 w 5226120"/>
              <a:gd name="connsiteY2" fmla="*/ 399590 h 3056901"/>
              <a:gd name="connsiteX3" fmla="*/ 5186246 w 5226120"/>
              <a:gd name="connsiteY3" fmla="*/ 2793916 h 3056901"/>
              <a:gd name="connsiteX4" fmla="*/ 4004862 w 5226120"/>
              <a:gd name="connsiteY4" fmla="*/ 3035679 h 3056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20" h="3056901">
                <a:moveTo>
                  <a:pt x="0" y="2945092"/>
                </a:moveTo>
                <a:cubicBezTo>
                  <a:pt x="399514" y="1892973"/>
                  <a:pt x="788718" y="678697"/>
                  <a:pt x="1169981" y="254447"/>
                </a:cubicBezTo>
                <a:cubicBezTo>
                  <a:pt x="1551245" y="-169803"/>
                  <a:pt x="1618204" y="-23655"/>
                  <a:pt x="2287581" y="399590"/>
                </a:cubicBezTo>
                <a:cubicBezTo>
                  <a:pt x="2956958" y="822835"/>
                  <a:pt x="4886284" y="2399611"/>
                  <a:pt x="5186246" y="2793916"/>
                </a:cubicBezTo>
                <a:cubicBezTo>
                  <a:pt x="5486208" y="3188221"/>
                  <a:pt x="3995042" y="3016781"/>
                  <a:pt x="4004862" y="3035679"/>
                </a:cubicBezTo>
              </a:path>
            </a:pathLst>
          </a:custGeom>
          <a:gradFill flip="none" rotWithShape="1">
            <a:gsLst>
              <a:gs pos="0">
                <a:schemeClr val="accent6">
                  <a:lumMod val="50000"/>
                  <a:shade val="30000"/>
                  <a:satMod val="115000"/>
                </a:schemeClr>
              </a:gs>
              <a:gs pos="50000">
                <a:schemeClr val="accent6">
                  <a:lumMod val="50000"/>
                  <a:shade val="67500"/>
                  <a:satMod val="115000"/>
                </a:schemeClr>
              </a:gs>
              <a:gs pos="100000">
                <a:schemeClr val="accent6">
                  <a:lumMod val="50000"/>
                  <a:shade val="100000"/>
                  <a:satMod val="115000"/>
                </a:schemeClr>
              </a:gs>
            </a:gsLst>
            <a:path path="circle">
              <a:fillToRect l="50000" t="50000" r="50000" b="50000"/>
            </a:path>
            <a:tileRect/>
          </a:gradFill>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pic>
        <p:nvPicPr>
          <p:cNvPr id="138" name="Picture 137" descr="G:\truc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29275">
            <a:off x="3511633" y="1869157"/>
            <a:ext cx="1293993" cy="773161"/>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oup 138"/>
          <p:cNvGrpSpPr/>
          <p:nvPr/>
        </p:nvGrpSpPr>
        <p:grpSpPr>
          <a:xfrm>
            <a:off x="6192614" y="3238494"/>
            <a:ext cx="1990000" cy="358617"/>
            <a:chOff x="6403156" y="2213040"/>
            <a:chExt cx="2142398" cy="358617"/>
          </a:xfrm>
        </p:grpSpPr>
        <p:sp>
          <p:nvSpPr>
            <p:cNvPr id="140" name="Horizontal Scroll 11"/>
            <p:cNvSpPr/>
            <p:nvPr/>
          </p:nvSpPr>
          <p:spPr>
            <a:xfrm>
              <a:off x="6403410" y="2213040"/>
              <a:ext cx="2142144" cy="358617"/>
            </a:xfrm>
            <a:prstGeom prst="wedgeRoundRectCallout">
              <a:avLst>
                <a:gd name="adj1" fmla="val -28492"/>
                <a:gd name="adj2" fmla="val 94372"/>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141" name="Rectangle 140"/>
            <p:cNvSpPr/>
            <p:nvPr/>
          </p:nvSpPr>
          <p:spPr>
            <a:xfrm>
              <a:off x="6403156" y="2213040"/>
              <a:ext cx="2142398" cy="338554"/>
            </a:xfrm>
            <a:prstGeom prst="rect">
              <a:avLst/>
            </a:prstGeom>
          </p:spPr>
          <p:txBody>
            <a:bodyPr wrap="square">
              <a:spAutoFit/>
            </a:bodyPr>
            <a:lstStyle/>
            <a:p>
              <a:r>
                <a:rPr lang="en-US" sz="1600" b="1" dirty="0" smtClean="0">
                  <a:latin typeface="Book Antiqua" panose="02040602050305030304" pitchFamily="18" charset="0"/>
                </a:rPr>
                <a:t>Mass(m) =7 </a:t>
              </a:r>
              <a:r>
                <a:rPr lang="en-US" sz="1600" b="1" dirty="0" err="1" smtClean="0">
                  <a:latin typeface="Book Antiqua" panose="02040602050305030304" pitchFamily="18" charset="0"/>
                </a:rPr>
                <a:t>tonnes</a:t>
              </a:r>
              <a:endParaRPr lang="en-US" sz="1600" b="1" dirty="0"/>
            </a:p>
          </p:txBody>
        </p:sp>
      </p:grpSp>
      <p:grpSp>
        <p:nvGrpSpPr>
          <p:cNvPr id="156" name="Group 155"/>
          <p:cNvGrpSpPr/>
          <p:nvPr/>
        </p:nvGrpSpPr>
        <p:grpSpPr>
          <a:xfrm>
            <a:off x="2429321" y="1352550"/>
            <a:ext cx="2676079" cy="360810"/>
            <a:chOff x="3034182" y="3402547"/>
            <a:chExt cx="2676079" cy="360810"/>
          </a:xfrm>
        </p:grpSpPr>
        <p:sp>
          <p:nvSpPr>
            <p:cNvPr id="158" name="Horizontal Scroll 11"/>
            <p:cNvSpPr/>
            <p:nvPr/>
          </p:nvSpPr>
          <p:spPr>
            <a:xfrm>
              <a:off x="3034182" y="3404740"/>
              <a:ext cx="2676079" cy="358617"/>
            </a:xfrm>
            <a:prstGeom prst="wedgeRoundRectCallout">
              <a:avLst>
                <a:gd name="adj1" fmla="val -1613"/>
                <a:gd name="adj2" fmla="val 94372"/>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162" name="Rectangle 161"/>
            <p:cNvSpPr/>
            <p:nvPr/>
          </p:nvSpPr>
          <p:spPr>
            <a:xfrm>
              <a:off x="3037736" y="3402547"/>
              <a:ext cx="2627642" cy="338554"/>
            </a:xfrm>
            <a:prstGeom prst="rect">
              <a:avLst/>
            </a:prstGeom>
          </p:spPr>
          <p:txBody>
            <a:bodyPr wrap="none">
              <a:spAutoFit/>
            </a:bodyPr>
            <a:lstStyle/>
            <a:p>
              <a:r>
                <a:rPr lang="en-US" sz="1600" b="1" dirty="0" smtClean="0">
                  <a:latin typeface="Book Antiqua" panose="02040602050305030304" pitchFamily="18" charset="0"/>
                </a:rPr>
                <a:t>Initial velocity(u) = 0 ms</a:t>
              </a:r>
              <a:r>
                <a:rPr lang="en-US" sz="1600" b="1" baseline="30000" dirty="0" smtClean="0">
                  <a:latin typeface="Book Antiqua" panose="02040602050305030304" pitchFamily="18" charset="0"/>
                </a:rPr>
                <a:t>-1 </a:t>
              </a:r>
              <a:endParaRPr lang="en-US" sz="1600" b="1" dirty="0"/>
            </a:p>
          </p:txBody>
        </p:sp>
      </p:grpSp>
      <p:grpSp>
        <p:nvGrpSpPr>
          <p:cNvPr id="168" name="Group 167"/>
          <p:cNvGrpSpPr/>
          <p:nvPr/>
        </p:nvGrpSpPr>
        <p:grpSpPr>
          <a:xfrm>
            <a:off x="5154423" y="2599329"/>
            <a:ext cx="1470289" cy="358617"/>
            <a:chOff x="6403156" y="2213040"/>
            <a:chExt cx="2142398" cy="358617"/>
          </a:xfrm>
        </p:grpSpPr>
        <p:sp>
          <p:nvSpPr>
            <p:cNvPr id="207" name="Horizontal Scroll 11"/>
            <p:cNvSpPr/>
            <p:nvPr/>
          </p:nvSpPr>
          <p:spPr>
            <a:xfrm>
              <a:off x="6403408" y="2213040"/>
              <a:ext cx="1855653" cy="358617"/>
            </a:xfrm>
            <a:prstGeom prst="roundRect">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08" name="Rectangle 207"/>
            <p:cNvSpPr/>
            <p:nvPr/>
          </p:nvSpPr>
          <p:spPr>
            <a:xfrm>
              <a:off x="6403156" y="2213040"/>
              <a:ext cx="2142398" cy="338554"/>
            </a:xfrm>
            <a:prstGeom prst="rect">
              <a:avLst/>
            </a:prstGeom>
          </p:spPr>
          <p:txBody>
            <a:bodyPr wrap="square">
              <a:spAutoFit/>
            </a:bodyPr>
            <a:lstStyle/>
            <a:p>
              <a:r>
                <a:rPr lang="en-US" sz="1600" b="1" dirty="0" smtClean="0">
                  <a:latin typeface="Book Antiqua" panose="02040602050305030304" pitchFamily="18" charset="0"/>
                </a:rPr>
                <a:t>time(t) =20s</a:t>
              </a:r>
              <a:endParaRPr lang="en-US" sz="1600" b="1" dirty="0"/>
            </a:p>
          </p:txBody>
        </p:sp>
      </p:grpSp>
      <p:grpSp>
        <p:nvGrpSpPr>
          <p:cNvPr id="211" name="Group 210"/>
          <p:cNvGrpSpPr/>
          <p:nvPr/>
        </p:nvGrpSpPr>
        <p:grpSpPr>
          <a:xfrm rot="2120984">
            <a:off x="4796334" y="2758574"/>
            <a:ext cx="1653111" cy="358617"/>
            <a:chOff x="6403160" y="2213040"/>
            <a:chExt cx="2408793" cy="358617"/>
          </a:xfrm>
        </p:grpSpPr>
        <p:sp>
          <p:nvSpPr>
            <p:cNvPr id="212" name="Horizontal Scroll 11"/>
            <p:cNvSpPr/>
            <p:nvPr/>
          </p:nvSpPr>
          <p:spPr>
            <a:xfrm>
              <a:off x="6403409" y="2213040"/>
              <a:ext cx="2408544" cy="358617"/>
            </a:xfrm>
            <a:prstGeom prst="wedgeRoundRectCallout">
              <a:avLst>
                <a:gd name="adj1" fmla="val -19604"/>
                <a:gd name="adj2" fmla="val 125465"/>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13" name="Rectangle 212"/>
            <p:cNvSpPr/>
            <p:nvPr/>
          </p:nvSpPr>
          <p:spPr>
            <a:xfrm>
              <a:off x="6403160" y="2213040"/>
              <a:ext cx="2369086" cy="338554"/>
            </a:xfrm>
            <a:prstGeom prst="rect">
              <a:avLst/>
            </a:prstGeom>
          </p:spPr>
          <p:txBody>
            <a:bodyPr wrap="square">
              <a:spAutoFit/>
            </a:bodyPr>
            <a:lstStyle/>
            <a:p>
              <a:r>
                <a:rPr lang="en-US" sz="1600" b="1" dirty="0" smtClean="0">
                  <a:latin typeface="Book Antiqua" panose="02040602050305030304" pitchFamily="18" charset="0"/>
                </a:rPr>
                <a:t>Distance=400m</a:t>
              </a:r>
              <a:endParaRPr lang="en-US" sz="1600" b="1" dirty="0"/>
            </a:p>
          </p:txBody>
        </p:sp>
      </p:grpSp>
      <p:grpSp>
        <p:nvGrpSpPr>
          <p:cNvPr id="214" name="Group 213"/>
          <p:cNvGrpSpPr/>
          <p:nvPr/>
        </p:nvGrpSpPr>
        <p:grpSpPr>
          <a:xfrm>
            <a:off x="6473373" y="2124172"/>
            <a:ext cx="704488" cy="358617"/>
            <a:chOff x="6403158" y="2213039"/>
            <a:chExt cx="2369086" cy="358617"/>
          </a:xfrm>
        </p:grpSpPr>
        <p:sp>
          <p:nvSpPr>
            <p:cNvPr id="215" name="Horizontal Scroll 11"/>
            <p:cNvSpPr/>
            <p:nvPr/>
          </p:nvSpPr>
          <p:spPr>
            <a:xfrm>
              <a:off x="6403411" y="2213039"/>
              <a:ext cx="2038192" cy="358617"/>
            </a:xfrm>
            <a:prstGeom prst="roundRect">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16" name="Rectangle 215"/>
            <p:cNvSpPr/>
            <p:nvPr/>
          </p:nvSpPr>
          <p:spPr>
            <a:xfrm>
              <a:off x="6403158" y="2213040"/>
              <a:ext cx="2369086" cy="338554"/>
            </a:xfrm>
            <a:prstGeom prst="rect">
              <a:avLst/>
            </a:prstGeom>
          </p:spPr>
          <p:txBody>
            <a:bodyPr wrap="square">
              <a:spAutoFit/>
            </a:bodyPr>
            <a:lstStyle/>
            <a:p>
              <a:r>
                <a:rPr lang="en-US" sz="1600" b="1" dirty="0" smtClean="0">
                  <a:latin typeface="Book Antiqua" panose="02040602050305030304" pitchFamily="18" charset="0"/>
                </a:rPr>
                <a:t>F = ?</a:t>
              </a:r>
              <a:endParaRPr lang="en-US" sz="1600" b="1" dirty="0"/>
            </a:p>
          </p:txBody>
        </p:sp>
      </p:grpSp>
      <p:cxnSp>
        <p:nvCxnSpPr>
          <p:cNvPr id="217" name="Straight Arrow Connector 216"/>
          <p:cNvCxnSpPr/>
          <p:nvPr/>
        </p:nvCxnSpPr>
        <p:spPr>
          <a:xfrm>
            <a:off x="4029384" y="2316142"/>
            <a:ext cx="2177468" cy="1627208"/>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5586448" y="2124173"/>
            <a:ext cx="704488" cy="358617"/>
            <a:chOff x="6403158" y="2213039"/>
            <a:chExt cx="2369086" cy="358617"/>
          </a:xfrm>
        </p:grpSpPr>
        <p:sp>
          <p:nvSpPr>
            <p:cNvPr id="28" name="Horizontal Scroll 11"/>
            <p:cNvSpPr/>
            <p:nvPr/>
          </p:nvSpPr>
          <p:spPr>
            <a:xfrm>
              <a:off x="6403411" y="2213039"/>
              <a:ext cx="2038192" cy="358617"/>
            </a:xfrm>
            <a:prstGeom prst="roundRect">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9" name="Rectangle 28"/>
            <p:cNvSpPr/>
            <p:nvPr/>
          </p:nvSpPr>
          <p:spPr>
            <a:xfrm>
              <a:off x="6403158" y="2213040"/>
              <a:ext cx="2369086" cy="338554"/>
            </a:xfrm>
            <a:prstGeom prst="rect">
              <a:avLst/>
            </a:prstGeom>
          </p:spPr>
          <p:txBody>
            <a:bodyPr wrap="square">
              <a:spAutoFit/>
            </a:bodyPr>
            <a:lstStyle/>
            <a:p>
              <a:r>
                <a:rPr lang="en-US" sz="1600" b="1" dirty="0" smtClean="0">
                  <a:latin typeface="Book Antiqua" panose="02040602050305030304" pitchFamily="18" charset="0"/>
                </a:rPr>
                <a:t>a = ?</a:t>
              </a:r>
              <a:endParaRPr lang="en-US" sz="1600" b="1" dirty="0"/>
            </a:p>
          </p:txBody>
        </p:sp>
      </p:grpSp>
      <p:sp>
        <p:nvSpPr>
          <p:cNvPr id="8" name="Rectangle 7"/>
          <p:cNvSpPr/>
          <p:nvPr/>
        </p:nvSpPr>
        <p:spPr>
          <a:xfrm>
            <a:off x="4445274" y="866228"/>
            <a:ext cx="2680542" cy="338554"/>
          </a:xfrm>
          <a:prstGeom prst="rect">
            <a:avLst/>
          </a:prstGeom>
        </p:spPr>
        <p:txBody>
          <a:bodyPr wrap="none">
            <a:spAutoFit/>
          </a:bodyPr>
          <a:lstStyle/>
          <a:p>
            <a:r>
              <a:rPr lang="en-US" sz="1600" b="1" smtClean="0">
                <a:solidFill>
                  <a:srgbClr val="0000FF"/>
                </a:solidFill>
                <a:latin typeface="Arial" panose="020B0604020202020204" pitchFamily="34" charset="0"/>
                <a:cs typeface="Arial" panose="020B0604020202020204" pitchFamily="34" charset="0"/>
              </a:rPr>
              <a:t>(Hint : 1 </a:t>
            </a:r>
            <a:r>
              <a:rPr lang="en-US" sz="1600" b="1" dirty="0" err="1">
                <a:solidFill>
                  <a:srgbClr val="0000FF"/>
                </a:solidFill>
                <a:latin typeface="Arial" panose="020B0604020202020204" pitchFamily="34" charset="0"/>
                <a:cs typeface="Arial" panose="020B0604020202020204" pitchFamily="34" charset="0"/>
              </a:rPr>
              <a:t>tonne</a:t>
            </a:r>
            <a:r>
              <a:rPr lang="en-US" sz="1600" b="1" dirty="0">
                <a:solidFill>
                  <a:srgbClr val="0000FF"/>
                </a:solidFill>
                <a:latin typeface="Arial" panose="020B0604020202020204" pitchFamily="34" charset="0"/>
                <a:cs typeface="Arial" panose="020B0604020202020204" pitchFamily="34" charset="0"/>
              </a:rPr>
              <a:t> = 1000 kg.)</a:t>
            </a:r>
          </a:p>
        </p:txBody>
      </p:sp>
    </p:spTree>
    <p:extLst>
      <p:ext uri="{BB962C8B-B14F-4D97-AF65-F5344CB8AC3E}">
        <p14:creationId xmlns:p14="http://schemas.microsoft.com/office/powerpoint/2010/main" val="2026197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26" presetClass="emph" presetSubtype="0" repeatCount="2000" fill="hold" grpId="1" nodeType="afterEffect">
                                  <p:stCondLst>
                                    <p:cond delay="0"/>
                                  </p:stCondLst>
                                  <p:childTnLst>
                                    <p:animEffect transition="out" filter="fade">
                                      <p:cBhvr>
                                        <p:cTn id="20" dur="500" tmFilter="0, 0; .2, .5; .8, .5; 1, 0"/>
                                        <p:tgtEl>
                                          <p:spTgt spid="8"/>
                                        </p:tgtEl>
                                      </p:cBhvr>
                                    </p:animEffect>
                                    <p:animScale>
                                      <p:cBhvr>
                                        <p:cTn id="21" dur="250" autoRev="1" fill="hold"/>
                                        <p:tgtEl>
                                          <p:spTgt spid="8"/>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wipe(down)">
                                      <p:cBhvr>
                                        <p:cTn id="32" dur="500"/>
                                        <p:tgtEl>
                                          <p:spTgt spid="1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6"/>
                                        </p:tgtEl>
                                      </p:cBhvr>
                                    </p:animEffect>
                                    <p:set>
                                      <p:cBhvr>
                                        <p:cTn id="37" dur="1" fill="hold">
                                          <p:stCondLst>
                                            <p:cond delay="499"/>
                                          </p:stCondLst>
                                        </p:cTn>
                                        <p:tgtEl>
                                          <p:spTgt spid="156"/>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10"/>
                                        </p:tgtEl>
                                        <p:attrNameLst>
                                          <p:attrName>style.visibility</p:attrName>
                                        </p:attrNameLst>
                                      </p:cBhvr>
                                      <p:to>
                                        <p:strVal val="visible"/>
                                      </p:to>
                                    </p:set>
                                    <p:animEffect transition="in" filter="fade">
                                      <p:cBhvr>
                                        <p:cTn id="41" dur="500"/>
                                        <p:tgtEl>
                                          <p:spTgt spid="210"/>
                                        </p:tgtEl>
                                      </p:cBhvr>
                                    </p:animEffect>
                                  </p:childTnLst>
                                </p:cTn>
                              </p:par>
                              <p:par>
                                <p:cTn id="42" presetID="0" presetClass="path" presetSubtype="0" accel="50000" decel="50000" fill="hold" nodeType="withEffect">
                                  <p:stCondLst>
                                    <p:cond delay="0"/>
                                  </p:stCondLst>
                                  <p:childTnLst>
                                    <p:animMotion origin="layout" path="M 0.05364 0.04446 L 0.25364 0.31367 " pathEditMode="relative" rAng="0" ptsTypes="AA">
                                      <p:cBhvr>
                                        <p:cTn id="43" dur="2000" fill="hold"/>
                                        <p:tgtEl>
                                          <p:spTgt spid="138"/>
                                        </p:tgtEl>
                                        <p:attrNameLst>
                                          <p:attrName>ppt_x</p:attrName>
                                          <p:attrName>ppt_y</p:attrName>
                                        </p:attrNameLst>
                                      </p:cBhvr>
                                      <p:rCtr x="10000" y="13461"/>
                                    </p:animMotion>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217"/>
                                        </p:tgtEl>
                                        <p:attrNameLst>
                                          <p:attrName>style.visibility</p:attrName>
                                        </p:attrNameLst>
                                      </p:cBhvr>
                                      <p:to>
                                        <p:strVal val="visible"/>
                                      </p:to>
                                    </p:set>
                                    <p:animEffect transition="in" filter="barn(inVertical)">
                                      <p:cBhvr>
                                        <p:cTn id="48" dur="500"/>
                                        <p:tgtEl>
                                          <p:spTgt spid="217"/>
                                        </p:tgtEl>
                                      </p:cBhvr>
                                    </p:animEffect>
                                  </p:childTnLst>
                                </p:cTn>
                              </p:par>
                              <p:par>
                                <p:cTn id="49" presetID="22" presetClass="entr" presetSubtype="4" fill="hold" nodeType="withEffect">
                                  <p:stCondLst>
                                    <p:cond delay="0"/>
                                  </p:stCondLst>
                                  <p:childTnLst>
                                    <p:set>
                                      <p:cBhvr>
                                        <p:cTn id="50" dur="1" fill="hold">
                                          <p:stCondLst>
                                            <p:cond delay="0"/>
                                          </p:stCondLst>
                                        </p:cTn>
                                        <p:tgtEl>
                                          <p:spTgt spid="211"/>
                                        </p:tgtEl>
                                        <p:attrNameLst>
                                          <p:attrName>style.visibility</p:attrName>
                                        </p:attrNameLst>
                                      </p:cBhvr>
                                      <p:to>
                                        <p:strVal val="visible"/>
                                      </p:to>
                                    </p:set>
                                    <p:animEffect transition="in" filter="wipe(down)">
                                      <p:cBhvr>
                                        <p:cTn id="51" dur="500"/>
                                        <p:tgtEl>
                                          <p:spTgt spid="2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11"/>
                                        </p:tgtEl>
                                      </p:cBhvr>
                                    </p:animEffect>
                                    <p:set>
                                      <p:cBhvr>
                                        <p:cTn id="56" dur="1" fill="hold">
                                          <p:stCondLst>
                                            <p:cond delay="499"/>
                                          </p:stCondLst>
                                        </p:cTn>
                                        <p:tgtEl>
                                          <p:spTgt spid="211"/>
                                        </p:tgtEl>
                                        <p:attrNameLst>
                                          <p:attrName>style.visibility</p:attrName>
                                        </p:attrNameLst>
                                      </p:cBhvr>
                                      <p:to>
                                        <p:strVal val="hidden"/>
                                      </p:to>
                                    </p:set>
                                  </p:childTnLst>
                                </p:cTn>
                              </p:par>
                              <p:par>
                                <p:cTn id="57" presetID="22" presetClass="entr" presetSubtype="4" fill="hold" nodeType="withEffect">
                                  <p:stCondLst>
                                    <p:cond delay="0"/>
                                  </p:stCondLst>
                                  <p:childTnLst>
                                    <p:set>
                                      <p:cBhvr>
                                        <p:cTn id="58" dur="1" fill="hold">
                                          <p:stCondLst>
                                            <p:cond delay="0"/>
                                          </p:stCondLst>
                                        </p:cTn>
                                        <p:tgtEl>
                                          <p:spTgt spid="168"/>
                                        </p:tgtEl>
                                        <p:attrNameLst>
                                          <p:attrName>style.visibility</p:attrName>
                                        </p:attrNameLst>
                                      </p:cBhvr>
                                      <p:to>
                                        <p:strVal val="visible"/>
                                      </p:to>
                                    </p:set>
                                    <p:animEffect transition="in" filter="wipe(down)">
                                      <p:cBhvr>
                                        <p:cTn id="59" dur="500"/>
                                        <p:tgtEl>
                                          <p:spTgt spid="16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68"/>
                                        </p:tgtEl>
                                      </p:cBhvr>
                                    </p:animEffect>
                                    <p:set>
                                      <p:cBhvr>
                                        <p:cTn id="64" dur="1" fill="hold">
                                          <p:stCondLst>
                                            <p:cond delay="499"/>
                                          </p:stCondLst>
                                        </p:cTn>
                                        <p:tgtEl>
                                          <p:spTgt spid="168"/>
                                        </p:tgtEl>
                                        <p:attrNameLst>
                                          <p:attrName>style.visibility</p:attrName>
                                        </p:attrNameLst>
                                      </p:cBhvr>
                                      <p:to>
                                        <p:strVal val="hidden"/>
                                      </p:to>
                                    </p:set>
                                  </p:childTnLst>
                                </p:cTn>
                              </p:par>
                              <p:par>
                                <p:cTn id="65" presetID="22" presetClass="entr" presetSubtype="4"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39"/>
                                        </p:tgtEl>
                                        <p:attrNameLst>
                                          <p:attrName>style.visibility</p:attrName>
                                        </p:attrNameLst>
                                      </p:cBhvr>
                                      <p:to>
                                        <p:strVal val="visible"/>
                                      </p:to>
                                    </p:set>
                                    <p:animEffect transition="in" filter="wipe(down)">
                                      <p:cBhvr>
                                        <p:cTn id="72" dur="500"/>
                                        <p:tgtEl>
                                          <p:spTgt spid="13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39"/>
                                        </p:tgtEl>
                                      </p:cBhvr>
                                    </p:animEffect>
                                    <p:set>
                                      <p:cBhvr>
                                        <p:cTn id="77" dur="1" fill="hold">
                                          <p:stCondLst>
                                            <p:cond delay="499"/>
                                          </p:stCondLst>
                                        </p:cTn>
                                        <p:tgtEl>
                                          <p:spTgt spid="139"/>
                                        </p:tgtEl>
                                        <p:attrNameLst>
                                          <p:attrName>style.visibility</p:attrName>
                                        </p:attrNameLst>
                                      </p:cBhvr>
                                      <p:to>
                                        <p:strVal val="hidden"/>
                                      </p:to>
                                    </p:set>
                                  </p:childTnLst>
                                </p:cTn>
                              </p:par>
                              <p:par>
                                <p:cTn id="78" presetID="22" presetClass="entr" presetSubtype="4" fill="hold" nodeType="withEffect">
                                  <p:stCondLst>
                                    <p:cond delay="0"/>
                                  </p:stCondLst>
                                  <p:childTnLst>
                                    <p:set>
                                      <p:cBhvr>
                                        <p:cTn id="79" dur="1" fill="hold">
                                          <p:stCondLst>
                                            <p:cond delay="0"/>
                                          </p:stCondLst>
                                        </p:cTn>
                                        <p:tgtEl>
                                          <p:spTgt spid="214"/>
                                        </p:tgtEl>
                                        <p:attrNameLst>
                                          <p:attrName>style.visibility</p:attrName>
                                        </p:attrNameLst>
                                      </p:cBhvr>
                                      <p:to>
                                        <p:strVal val="visible"/>
                                      </p:to>
                                    </p:set>
                                    <p:animEffect transition="in" filter="wipe(down)">
                                      <p:cBhvr>
                                        <p:cTn id="80"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8" grpId="0"/>
      <p:bldP spid="8"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63223" y="413766"/>
            <a:ext cx="7747377" cy="938784"/>
            <a:chOff x="783846" y="656227"/>
            <a:chExt cx="7747377" cy="938784"/>
          </a:xfrm>
        </p:grpSpPr>
        <p:sp>
          <p:nvSpPr>
            <p:cNvPr id="3" name="TextBox 2"/>
            <p:cNvSpPr txBox="1">
              <a:spLocks noChangeArrowheads="1"/>
            </p:cNvSpPr>
            <p:nvPr/>
          </p:nvSpPr>
          <p:spPr bwMode="auto">
            <a:xfrm>
              <a:off x="783846" y="692902"/>
              <a:ext cx="7594977" cy="810731"/>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4" name="TextBox 3"/>
            <p:cNvSpPr txBox="1">
              <a:spLocks noChangeArrowheads="1"/>
            </p:cNvSpPr>
            <p:nvPr/>
          </p:nvSpPr>
          <p:spPr bwMode="auto">
            <a:xfrm>
              <a:off x="1187981" y="656227"/>
              <a:ext cx="7343242" cy="93878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truck starts from rest and rolls down a hill with a </a:t>
              </a:r>
              <a:r>
                <a:rPr lang="en-US" sz="1600" dirty="0" smtClean="0">
                  <a:solidFill>
                    <a:srgbClr val="0000FF"/>
                  </a:solidFill>
                  <a:latin typeface="Book Antiqua" panose="02040602050305030304" pitchFamily="18" charset="0"/>
                </a:rPr>
                <a:t>constant acceleration</a:t>
              </a:r>
              <a:r>
                <a:rPr lang="en-US" sz="1600" dirty="0">
                  <a:solidFill>
                    <a:srgbClr val="0000FF"/>
                  </a:solidFill>
                  <a:latin typeface="Book Antiqua" panose="02040602050305030304" pitchFamily="18" charset="0"/>
                </a:rPr>
                <a:t>. </a:t>
              </a:r>
              <a:r>
                <a:rPr lang="en-US" sz="1600" dirty="0" smtClean="0">
                  <a:solidFill>
                    <a:srgbClr val="0000FF"/>
                  </a:solidFill>
                  <a:latin typeface="Book Antiqua" panose="02040602050305030304" pitchFamily="18" charset="0"/>
                </a:rPr>
                <a:t>It travels </a:t>
              </a:r>
              <a:r>
                <a:rPr lang="en-US" sz="1600" dirty="0">
                  <a:solidFill>
                    <a:srgbClr val="0000FF"/>
                  </a:solidFill>
                  <a:latin typeface="Book Antiqua" panose="02040602050305030304" pitchFamily="18" charset="0"/>
                </a:rPr>
                <a:t>a distance of 400 m </a:t>
              </a:r>
              <a:r>
                <a:rPr lang="en-US" sz="1600" dirty="0" smtClean="0">
                  <a:solidFill>
                    <a:srgbClr val="0000FF"/>
                  </a:solidFill>
                  <a:latin typeface="Book Antiqua" panose="02040602050305030304" pitchFamily="18" charset="0"/>
                </a:rPr>
                <a:t>in </a:t>
              </a:r>
              <a:r>
                <a:rPr lang="en-US" sz="1600" dirty="0">
                  <a:solidFill>
                    <a:srgbClr val="0000FF"/>
                  </a:solidFill>
                  <a:latin typeface="Book Antiqua" panose="02040602050305030304" pitchFamily="18" charset="0"/>
                </a:rPr>
                <a:t>20s. Find its acceleration. </a:t>
              </a:r>
              <a:r>
                <a:rPr lang="en-US" sz="1600" dirty="0" smtClean="0">
                  <a:solidFill>
                    <a:srgbClr val="0000FF"/>
                  </a:solidFill>
                  <a:latin typeface="Book Antiqua" panose="02040602050305030304" pitchFamily="18" charset="0"/>
                </a:rPr>
                <a:t>Also find </a:t>
              </a:r>
              <a:r>
                <a:rPr lang="en-US" sz="1600" dirty="0">
                  <a:solidFill>
                    <a:srgbClr val="0000FF"/>
                  </a:solidFill>
                  <a:latin typeface="Book Antiqua" panose="02040602050305030304" pitchFamily="18" charset="0"/>
                </a:rPr>
                <a:t>the </a:t>
              </a:r>
              <a:r>
                <a:rPr lang="en-US" sz="1600" dirty="0" smtClean="0">
                  <a:solidFill>
                    <a:srgbClr val="0000FF"/>
                  </a:solidFill>
                  <a:latin typeface="Book Antiqua" panose="02040602050305030304" pitchFamily="18" charset="0"/>
                </a:rPr>
                <a:t>force acting on </a:t>
              </a:r>
              <a:r>
                <a:rPr lang="en-US" sz="1600" dirty="0">
                  <a:solidFill>
                    <a:srgbClr val="0000FF"/>
                  </a:solidFill>
                  <a:latin typeface="Book Antiqua" panose="02040602050305030304" pitchFamily="18" charset="0"/>
                </a:rPr>
                <a:t>it if its mass is 7 </a:t>
              </a:r>
              <a:r>
                <a:rPr lang="en-US" sz="1600" dirty="0" err="1">
                  <a:solidFill>
                    <a:srgbClr val="0000FF"/>
                  </a:solidFill>
                  <a:latin typeface="Book Antiqua" panose="02040602050305030304" pitchFamily="18" charset="0"/>
                </a:rPr>
                <a:t>tonnes</a:t>
              </a:r>
              <a:r>
                <a:rPr lang="en-US" sz="1600" dirty="0">
                  <a:solidFill>
                    <a:srgbClr val="0000FF"/>
                  </a:solidFill>
                  <a:latin typeface="Book Antiqua" panose="02040602050305030304" pitchFamily="18" charset="0"/>
                </a:rPr>
                <a:t> ( Hint:1 </a:t>
              </a:r>
              <a:r>
                <a:rPr lang="en-US" sz="1600" dirty="0" err="1">
                  <a:solidFill>
                    <a:srgbClr val="0000FF"/>
                  </a:solidFill>
                  <a:latin typeface="Book Antiqua" panose="02040602050305030304" pitchFamily="18" charset="0"/>
                </a:rPr>
                <a:t>tonne</a:t>
              </a:r>
              <a:r>
                <a:rPr lang="en-US" sz="1600" dirty="0">
                  <a:solidFill>
                    <a:srgbClr val="0000FF"/>
                  </a:solidFill>
                  <a:latin typeface="Book Antiqua" panose="02040602050305030304" pitchFamily="18" charset="0"/>
                </a:rPr>
                <a:t> = 1000 kg.)</a:t>
              </a:r>
            </a:p>
          </p:txBody>
        </p:sp>
      </p:grpSp>
      <p:grpSp>
        <p:nvGrpSpPr>
          <p:cNvPr id="5" name="Group 4"/>
          <p:cNvGrpSpPr/>
          <p:nvPr/>
        </p:nvGrpSpPr>
        <p:grpSpPr>
          <a:xfrm>
            <a:off x="426720" y="504498"/>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4</a:t>
              </a:r>
            </a:p>
          </p:txBody>
        </p:sp>
      </p:grpSp>
      <p:sp>
        <p:nvSpPr>
          <p:cNvPr id="11" name="Rounded Rectangle 10"/>
          <p:cNvSpPr/>
          <p:nvPr/>
        </p:nvSpPr>
        <p:spPr>
          <a:xfrm>
            <a:off x="306238" y="1294007"/>
            <a:ext cx="931922" cy="302763"/>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Given :</a:t>
            </a:r>
          </a:p>
        </p:txBody>
      </p:sp>
      <p:sp>
        <p:nvSpPr>
          <p:cNvPr id="12" name="TextBox 11"/>
          <p:cNvSpPr txBox="1"/>
          <p:nvPr/>
        </p:nvSpPr>
        <p:spPr>
          <a:xfrm>
            <a:off x="833092" y="1294007"/>
            <a:ext cx="2422004"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Initial velocity (u)</a:t>
            </a:r>
          </a:p>
        </p:txBody>
      </p:sp>
      <p:sp>
        <p:nvSpPr>
          <p:cNvPr id="13" name="TextBox 12"/>
          <p:cNvSpPr txBox="1"/>
          <p:nvPr/>
        </p:nvSpPr>
        <p:spPr>
          <a:xfrm>
            <a:off x="3270416" y="1294007"/>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4" name="TextBox 13"/>
          <p:cNvSpPr txBox="1"/>
          <p:nvPr/>
        </p:nvSpPr>
        <p:spPr>
          <a:xfrm>
            <a:off x="3516860" y="1294007"/>
            <a:ext cx="885178"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t>0 </a:t>
            </a:r>
            <a:r>
              <a:rPr lang="en-US" dirty="0" smtClean="0"/>
              <a:t>ms</a:t>
            </a:r>
            <a:r>
              <a:rPr lang="en-US" baseline="30000" dirty="0" smtClean="0"/>
              <a:t>-1</a:t>
            </a:r>
            <a:endParaRPr lang="en-US" baseline="30000" dirty="0"/>
          </a:p>
        </p:txBody>
      </p:sp>
      <p:sp>
        <p:nvSpPr>
          <p:cNvPr id="15" name="TextBox 14"/>
          <p:cNvSpPr txBox="1"/>
          <p:nvPr/>
        </p:nvSpPr>
        <p:spPr>
          <a:xfrm>
            <a:off x="969784" y="1532043"/>
            <a:ext cx="2285312"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Distance travelled (s)</a:t>
            </a:r>
          </a:p>
        </p:txBody>
      </p:sp>
      <p:sp>
        <p:nvSpPr>
          <p:cNvPr id="16" name="TextBox 15"/>
          <p:cNvSpPr txBox="1"/>
          <p:nvPr/>
        </p:nvSpPr>
        <p:spPr>
          <a:xfrm>
            <a:off x="3270416" y="1532043"/>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7" name="TextBox 16"/>
          <p:cNvSpPr txBox="1"/>
          <p:nvPr/>
        </p:nvSpPr>
        <p:spPr>
          <a:xfrm>
            <a:off x="2108102" y="1778829"/>
            <a:ext cx="1146994"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smtClean="0"/>
              <a:t>Time (t)</a:t>
            </a:r>
            <a:endParaRPr lang="en-US" dirty="0"/>
          </a:p>
        </p:txBody>
      </p:sp>
      <p:sp>
        <p:nvSpPr>
          <p:cNvPr id="18" name="TextBox 17"/>
          <p:cNvSpPr txBox="1"/>
          <p:nvPr/>
        </p:nvSpPr>
        <p:spPr>
          <a:xfrm>
            <a:off x="3270416" y="1778829"/>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9" name="TextBox 18"/>
          <p:cNvSpPr txBox="1"/>
          <p:nvPr/>
        </p:nvSpPr>
        <p:spPr>
          <a:xfrm>
            <a:off x="3516860" y="1778829"/>
            <a:ext cx="608330"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20 s</a:t>
            </a:r>
            <a:endParaRPr lang="en-US" dirty="0"/>
          </a:p>
        </p:txBody>
      </p:sp>
      <p:sp>
        <p:nvSpPr>
          <p:cNvPr id="20" name="TextBox 19"/>
          <p:cNvSpPr txBox="1"/>
          <p:nvPr/>
        </p:nvSpPr>
        <p:spPr>
          <a:xfrm>
            <a:off x="1267359" y="1995055"/>
            <a:ext cx="1987737"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Mass of truck (m)</a:t>
            </a:r>
          </a:p>
        </p:txBody>
      </p:sp>
      <p:sp>
        <p:nvSpPr>
          <p:cNvPr id="21" name="TextBox 20"/>
          <p:cNvSpPr txBox="1"/>
          <p:nvPr/>
        </p:nvSpPr>
        <p:spPr>
          <a:xfrm>
            <a:off x="3270416" y="1995055"/>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23" name="TextBox 22"/>
          <p:cNvSpPr txBox="1"/>
          <p:nvPr/>
        </p:nvSpPr>
        <p:spPr>
          <a:xfrm>
            <a:off x="3516860" y="1995055"/>
            <a:ext cx="1031799"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t>7 </a:t>
            </a:r>
            <a:r>
              <a:rPr lang="en-US" dirty="0" err="1"/>
              <a:t>tonnes</a:t>
            </a:r>
            <a:endParaRPr lang="en-US" dirty="0"/>
          </a:p>
        </p:txBody>
      </p:sp>
      <p:sp>
        <p:nvSpPr>
          <p:cNvPr id="25" name="TextBox 24"/>
          <p:cNvSpPr txBox="1"/>
          <p:nvPr/>
        </p:nvSpPr>
        <p:spPr>
          <a:xfrm>
            <a:off x="3516860" y="1532043"/>
            <a:ext cx="774055"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400 m</a:t>
            </a:r>
            <a:endParaRPr lang="en-US" dirty="0"/>
          </a:p>
        </p:txBody>
      </p:sp>
      <p:sp>
        <p:nvSpPr>
          <p:cNvPr id="29" name="Rounded Rectangle 28"/>
          <p:cNvSpPr/>
          <p:nvPr/>
        </p:nvSpPr>
        <p:spPr>
          <a:xfrm>
            <a:off x="306238" y="2583548"/>
            <a:ext cx="1031236" cy="302763"/>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To find :</a:t>
            </a:r>
          </a:p>
        </p:txBody>
      </p:sp>
      <p:sp>
        <p:nvSpPr>
          <p:cNvPr id="30" name="TextBox 29"/>
          <p:cNvSpPr txBox="1"/>
          <p:nvPr/>
        </p:nvSpPr>
        <p:spPr>
          <a:xfrm>
            <a:off x="1369017" y="2583548"/>
            <a:ext cx="1886079"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Acceleration (a)</a:t>
            </a:r>
          </a:p>
        </p:txBody>
      </p:sp>
      <p:sp>
        <p:nvSpPr>
          <p:cNvPr id="36" name="Rounded Rectangle 35"/>
          <p:cNvSpPr/>
          <p:nvPr/>
        </p:nvSpPr>
        <p:spPr>
          <a:xfrm>
            <a:off x="280440" y="3327715"/>
            <a:ext cx="1243560" cy="302763"/>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Formulae : </a:t>
            </a:r>
          </a:p>
        </p:txBody>
      </p:sp>
      <p:sp>
        <p:nvSpPr>
          <p:cNvPr id="48" name="Rounded Rectangle 47"/>
          <p:cNvSpPr/>
          <p:nvPr/>
        </p:nvSpPr>
        <p:spPr>
          <a:xfrm>
            <a:off x="306238" y="3943350"/>
            <a:ext cx="1126217" cy="302763"/>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Solution : </a:t>
            </a:r>
          </a:p>
        </p:txBody>
      </p:sp>
      <p:sp>
        <p:nvSpPr>
          <p:cNvPr id="111" name="TextBox 110"/>
          <p:cNvSpPr txBox="1"/>
          <p:nvPr/>
        </p:nvSpPr>
        <p:spPr>
          <a:xfrm>
            <a:off x="3270416" y="2243936"/>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12" name="TextBox 111"/>
          <p:cNvSpPr txBox="1"/>
          <p:nvPr/>
        </p:nvSpPr>
        <p:spPr>
          <a:xfrm>
            <a:off x="3516860" y="2243936"/>
            <a:ext cx="885178"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t>7000 kg</a:t>
            </a:r>
          </a:p>
        </p:txBody>
      </p:sp>
      <p:sp>
        <p:nvSpPr>
          <p:cNvPr id="113" name="TextBox 112"/>
          <p:cNvSpPr txBox="1"/>
          <p:nvPr/>
        </p:nvSpPr>
        <p:spPr>
          <a:xfrm>
            <a:off x="3270416" y="2583548"/>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14" name="TextBox 113"/>
          <p:cNvSpPr txBox="1"/>
          <p:nvPr/>
        </p:nvSpPr>
        <p:spPr>
          <a:xfrm>
            <a:off x="3516860" y="2583548"/>
            <a:ext cx="276037"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15" name="TextBox 114"/>
          <p:cNvSpPr txBox="1"/>
          <p:nvPr/>
        </p:nvSpPr>
        <p:spPr>
          <a:xfrm>
            <a:off x="2102003" y="2886992"/>
            <a:ext cx="1153093"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F</a:t>
            </a:r>
            <a:r>
              <a:rPr lang="en-US" dirty="0" smtClean="0"/>
              <a:t>orce </a:t>
            </a:r>
            <a:r>
              <a:rPr lang="en-US" dirty="0"/>
              <a:t>(F)</a:t>
            </a:r>
          </a:p>
        </p:txBody>
      </p:sp>
      <p:sp>
        <p:nvSpPr>
          <p:cNvPr id="116" name="TextBox 115"/>
          <p:cNvSpPr txBox="1"/>
          <p:nvPr/>
        </p:nvSpPr>
        <p:spPr>
          <a:xfrm>
            <a:off x="3270416" y="2886992"/>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17" name="TextBox 116"/>
          <p:cNvSpPr txBox="1"/>
          <p:nvPr/>
        </p:nvSpPr>
        <p:spPr>
          <a:xfrm>
            <a:off x="3516860" y="2886992"/>
            <a:ext cx="276037"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18" name="TextBox 117"/>
          <p:cNvSpPr txBox="1"/>
          <p:nvPr/>
        </p:nvSpPr>
        <p:spPr>
          <a:xfrm>
            <a:off x="1284304" y="3327715"/>
            <a:ext cx="38985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(i)</a:t>
            </a:r>
          </a:p>
        </p:txBody>
      </p:sp>
      <p:sp>
        <p:nvSpPr>
          <p:cNvPr id="119" name="TextBox 118"/>
          <p:cNvSpPr txBox="1"/>
          <p:nvPr/>
        </p:nvSpPr>
        <p:spPr>
          <a:xfrm>
            <a:off x="1744316" y="3327715"/>
            <a:ext cx="276037"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s</a:t>
            </a:r>
          </a:p>
        </p:txBody>
      </p:sp>
      <p:sp>
        <p:nvSpPr>
          <p:cNvPr id="120" name="TextBox 119"/>
          <p:cNvSpPr txBox="1"/>
          <p:nvPr/>
        </p:nvSpPr>
        <p:spPr>
          <a:xfrm>
            <a:off x="1873864" y="3346767"/>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121" name="TextBox 120"/>
          <p:cNvSpPr txBox="1"/>
          <p:nvPr/>
        </p:nvSpPr>
        <p:spPr>
          <a:xfrm>
            <a:off x="2102003" y="3327715"/>
            <a:ext cx="3097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u</a:t>
            </a:r>
          </a:p>
        </p:txBody>
      </p:sp>
      <p:sp>
        <p:nvSpPr>
          <p:cNvPr id="122" name="TextBox 121"/>
          <p:cNvSpPr txBox="1"/>
          <p:nvPr/>
        </p:nvSpPr>
        <p:spPr>
          <a:xfrm>
            <a:off x="2237717" y="3327715"/>
            <a:ext cx="263214"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t</a:t>
            </a:r>
          </a:p>
        </p:txBody>
      </p:sp>
      <p:sp>
        <p:nvSpPr>
          <p:cNvPr id="123" name="TextBox 122"/>
          <p:cNvSpPr txBox="1"/>
          <p:nvPr/>
        </p:nvSpPr>
        <p:spPr>
          <a:xfrm>
            <a:off x="2353232" y="3327715"/>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cxnSp>
        <p:nvCxnSpPr>
          <p:cNvPr id="124" name="Straight Connector 123"/>
          <p:cNvCxnSpPr/>
          <p:nvPr/>
        </p:nvCxnSpPr>
        <p:spPr>
          <a:xfrm flipV="1">
            <a:off x="2602462" y="3491553"/>
            <a:ext cx="228600" cy="0"/>
          </a:xfrm>
          <a:prstGeom prst="line">
            <a:avLst/>
          </a:prstGeom>
          <a:noFill/>
          <a:ln w="9525">
            <a:noFill/>
            <a:miter lim="800000"/>
            <a:headEnd/>
            <a:tailEnd/>
          </a:ln>
        </p:spPr>
      </p:cxnSp>
      <p:sp>
        <p:nvSpPr>
          <p:cNvPr id="125" name="TextBox 124"/>
          <p:cNvSpPr txBox="1"/>
          <p:nvPr/>
        </p:nvSpPr>
        <p:spPr>
          <a:xfrm>
            <a:off x="2592145" y="3232108"/>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1</a:t>
            </a:r>
          </a:p>
        </p:txBody>
      </p:sp>
      <p:sp>
        <p:nvSpPr>
          <p:cNvPr id="126" name="TextBox 125"/>
          <p:cNvSpPr txBox="1"/>
          <p:nvPr/>
        </p:nvSpPr>
        <p:spPr>
          <a:xfrm>
            <a:off x="2587904" y="3429639"/>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2</a:t>
            </a:r>
          </a:p>
        </p:txBody>
      </p:sp>
      <p:sp>
        <p:nvSpPr>
          <p:cNvPr id="127" name="TextBox 126"/>
          <p:cNvSpPr txBox="1"/>
          <p:nvPr/>
        </p:nvSpPr>
        <p:spPr>
          <a:xfrm>
            <a:off x="2809291" y="3332025"/>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a:t>
            </a:r>
          </a:p>
        </p:txBody>
      </p:sp>
      <p:sp>
        <p:nvSpPr>
          <p:cNvPr id="128" name="TextBox 127"/>
          <p:cNvSpPr txBox="1"/>
          <p:nvPr/>
        </p:nvSpPr>
        <p:spPr>
          <a:xfrm>
            <a:off x="2921661" y="3327715"/>
            <a:ext cx="322524"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t</a:t>
            </a:r>
            <a:r>
              <a:rPr lang="en-US" baseline="30000" dirty="0"/>
              <a:t>2</a:t>
            </a:r>
          </a:p>
        </p:txBody>
      </p:sp>
      <p:sp>
        <p:nvSpPr>
          <p:cNvPr id="129" name="TextBox 128"/>
          <p:cNvSpPr txBox="1"/>
          <p:nvPr/>
        </p:nvSpPr>
        <p:spPr>
          <a:xfrm>
            <a:off x="3206074" y="3327715"/>
            <a:ext cx="46038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r>
              <a:rPr lang="en-US" dirty="0" smtClean="0"/>
              <a:t>ii)</a:t>
            </a:r>
            <a:endParaRPr lang="en-US" dirty="0"/>
          </a:p>
        </p:txBody>
      </p:sp>
      <p:sp>
        <p:nvSpPr>
          <p:cNvPr id="130" name="TextBox 129"/>
          <p:cNvSpPr txBox="1"/>
          <p:nvPr/>
        </p:nvSpPr>
        <p:spPr>
          <a:xfrm>
            <a:off x="3600709" y="3349940"/>
            <a:ext cx="29847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F</a:t>
            </a:r>
          </a:p>
        </p:txBody>
      </p:sp>
      <p:sp>
        <p:nvSpPr>
          <p:cNvPr id="131" name="TextBox 130"/>
          <p:cNvSpPr txBox="1"/>
          <p:nvPr/>
        </p:nvSpPr>
        <p:spPr>
          <a:xfrm>
            <a:off x="3766780" y="3327715"/>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132" name="TextBox 131"/>
          <p:cNvSpPr txBox="1"/>
          <p:nvPr/>
        </p:nvSpPr>
        <p:spPr>
          <a:xfrm>
            <a:off x="3913889" y="3321365"/>
            <a:ext cx="377026"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m</a:t>
            </a:r>
          </a:p>
        </p:txBody>
      </p:sp>
      <p:sp>
        <p:nvSpPr>
          <p:cNvPr id="133" name="TextBox 132"/>
          <p:cNvSpPr txBox="1"/>
          <p:nvPr/>
        </p:nvSpPr>
        <p:spPr>
          <a:xfrm>
            <a:off x="4125190" y="3327715"/>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a:t>
            </a:r>
          </a:p>
        </p:txBody>
      </p:sp>
      <p:cxnSp>
        <p:nvCxnSpPr>
          <p:cNvPr id="134" name="Straight Connector 133"/>
          <p:cNvCxnSpPr/>
          <p:nvPr/>
        </p:nvCxnSpPr>
        <p:spPr>
          <a:xfrm flipV="1">
            <a:off x="2621149" y="3491553"/>
            <a:ext cx="228600" cy="0"/>
          </a:xfrm>
          <a:prstGeom prst="line">
            <a:avLst/>
          </a:prstGeom>
          <a:noFill/>
          <a:ln w="9525">
            <a:noFill/>
            <a:miter lim="800000"/>
            <a:headEnd/>
            <a:tailEnd/>
          </a:ln>
        </p:spPr>
      </p:cxnSp>
      <p:sp>
        <p:nvSpPr>
          <p:cNvPr id="145" name="TextBox 144"/>
          <p:cNvSpPr txBox="1"/>
          <p:nvPr/>
        </p:nvSpPr>
        <p:spPr>
          <a:xfrm>
            <a:off x="1284304" y="3864324"/>
            <a:ext cx="389850"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(i)</a:t>
            </a:r>
          </a:p>
        </p:txBody>
      </p:sp>
      <p:sp>
        <p:nvSpPr>
          <p:cNvPr id="146" name="TextBox 145"/>
          <p:cNvSpPr txBox="1"/>
          <p:nvPr/>
        </p:nvSpPr>
        <p:spPr>
          <a:xfrm>
            <a:off x="1728285" y="3864324"/>
            <a:ext cx="29206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t>s</a:t>
            </a:r>
          </a:p>
        </p:txBody>
      </p:sp>
      <p:sp>
        <p:nvSpPr>
          <p:cNvPr id="147" name="TextBox 146"/>
          <p:cNvSpPr txBox="1"/>
          <p:nvPr/>
        </p:nvSpPr>
        <p:spPr>
          <a:xfrm>
            <a:off x="1873864" y="3864324"/>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48" name="TextBox 147"/>
          <p:cNvSpPr txBox="1"/>
          <p:nvPr/>
        </p:nvSpPr>
        <p:spPr>
          <a:xfrm>
            <a:off x="2102003" y="3864324"/>
            <a:ext cx="32412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u</a:t>
            </a:r>
          </a:p>
        </p:txBody>
      </p:sp>
      <p:sp>
        <p:nvSpPr>
          <p:cNvPr id="149" name="TextBox 148"/>
          <p:cNvSpPr txBox="1"/>
          <p:nvPr/>
        </p:nvSpPr>
        <p:spPr>
          <a:xfrm>
            <a:off x="2260172" y="3864324"/>
            <a:ext cx="263214"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t</a:t>
            </a:r>
          </a:p>
        </p:txBody>
      </p:sp>
      <p:sp>
        <p:nvSpPr>
          <p:cNvPr id="150" name="TextBox 149"/>
          <p:cNvSpPr txBox="1"/>
          <p:nvPr/>
        </p:nvSpPr>
        <p:spPr>
          <a:xfrm>
            <a:off x="2414937" y="3864324"/>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cxnSp>
        <p:nvCxnSpPr>
          <p:cNvPr id="151" name="Straight Connector 150"/>
          <p:cNvCxnSpPr/>
          <p:nvPr/>
        </p:nvCxnSpPr>
        <p:spPr>
          <a:xfrm flipV="1">
            <a:off x="2664167" y="4024995"/>
            <a:ext cx="228600" cy="0"/>
          </a:xfrm>
          <a:prstGeom prst="line">
            <a:avLst/>
          </a:prstGeom>
          <a:noFill/>
          <a:ln w="9525">
            <a:noFill/>
            <a:miter lim="800000"/>
            <a:headEnd/>
            <a:tailEnd/>
          </a:ln>
        </p:spPr>
      </p:cxnSp>
      <p:sp>
        <p:nvSpPr>
          <p:cNvPr id="152" name="TextBox 151"/>
          <p:cNvSpPr txBox="1"/>
          <p:nvPr/>
        </p:nvSpPr>
        <p:spPr>
          <a:xfrm>
            <a:off x="2599873" y="3752850"/>
            <a:ext cx="329869"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1</a:t>
            </a:r>
          </a:p>
        </p:txBody>
      </p:sp>
      <p:sp>
        <p:nvSpPr>
          <p:cNvPr id="153" name="TextBox 152"/>
          <p:cNvSpPr txBox="1"/>
          <p:nvPr/>
        </p:nvSpPr>
        <p:spPr>
          <a:xfrm>
            <a:off x="2662039" y="3963081"/>
            <a:ext cx="274320"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2</a:t>
            </a:r>
          </a:p>
        </p:txBody>
      </p:sp>
      <p:sp>
        <p:nvSpPr>
          <p:cNvPr id="154" name="TextBox 153"/>
          <p:cNvSpPr txBox="1"/>
          <p:nvPr/>
        </p:nvSpPr>
        <p:spPr>
          <a:xfrm>
            <a:off x="2909830" y="3864324"/>
            <a:ext cx="30328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a:t>
            </a:r>
          </a:p>
        </p:txBody>
      </p:sp>
      <p:sp>
        <p:nvSpPr>
          <p:cNvPr id="155" name="TextBox 154"/>
          <p:cNvSpPr txBox="1"/>
          <p:nvPr/>
        </p:nvSpPr>
        <p:spPr>
          <a:xfrm>
            <a:off x="2961740" y="3864324"/>
            <a:ext cx="394206"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t</a:t>
            </a:r>
            <a:r>
              <a:rPr lang="en-US" baseline="30000" dirty="0"/>
              <a:t>2</a:t>
            </a:r>
          </a:p>
        </p:txBody>
      </p:sp>
      <p:cxnSp>
        <p:nvCxnSpPr>
          <p:cNvPr id="157" name="Straight Connector 156"/>
          <p:cNvCxnSpPr/>
          <p:nvPr/>
        </p:nvCxnSpPr>
        <p:spPr>
          <a:xfrm flipV="1">
            <a:off x="2696722" y="4024995"/>
            <a:ext cx="228600" cy="0"/>
          </a:xfrm>
          <a:prstGeom prst="line">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1495254" y="4238532"/>
            <a:ext cx="525099"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400</a:t>
            </a:r>
            <a:endParaRPr lang="en-US" dirty="0"/>
          </a:p>
        </p:txBody>
      </p:sp>
      <p:sp>
        <p:nvSpPr>
          <p:cNvPr id="160" name="TextBox 159"/>
          <p:cNvSpPr txBox="1"/>
          <p:nvPr/>
        </p:nvSpPr>
        <p:spPr>
          <a:xfrm>
            <a:off x="1873864" y="4238532"/>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61" name="TextBox 160"/>
          <p:cNvSpPr txBox="1"/>
          <p:nvPr/>
        </p:nvSpPr>
        <p:spPr>
          <a:xfrm>
            <a:off x="2102003" y="4238532"/>
            <a:ext cx="794642"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smtClean="0"/>
              <a:t>0 ×</a:t>
            </a:r>
            <a:r>
              <a:rPr lang="en-US" dirty="0" smtClean="0">
                <a:latin typeface="Times New Roman"/>
                <a:cs typeface="Times New Roman"/>
              </a:rPr>
              <a:t> 20</a:t>
            </a:r>
            <a:endParaRPr lang="en-US" dirty="0"/>
          </a:p>
        </p:txBody>
      </p:sp>
      <p:sp>
        <p:nvSpPr>
          <p:cNvPr id="163" name="TextBox 162"/>
          <p:cNvSpPr txBox="1"/>
          <p:nvPr/>
        </p:nvSpPr>
        <p:spPr>
          <a:xfrm>
            <a:off x="2750884" y="4238532"/>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cxnSp>
        <p:nvCxnSpPr>
          <p:cNvPr id="164" name="Straight Connector 163"/>
          <p:cNvCxnSpPr/>
          <p:nvPr/>
        </p:nvCxnSpPr>
        <p:spPr>
          <a:xfrm flipV="1">
            <a:off x="2855517" y="4435119"/>
            <a:ext cx="228600" cy="0"/>
          </a:xfrm>
          <a:prstGeom prst="line">
            <a:avLst/>
          </a:prstGeom>
          <a:noFill/>
          <a:ln w="9525">
            <a:noFill/>
            <a:miter lim="800000"/>
            <a:headEnd/>
            <a:tailEnd/>
          </a:ln>
        </p:spPr>
      </p:cxnSp>
      <p:sp>
        <p:nvSpPr>
          <p:cNvPr id="165" name="TextBox 164"/>
          <p:cNvSpPr txBox="1"/>
          <p:nvPr/>
        </p:nvSpPr>
        <p:spPr>
          <a:xfrm>
            <a:off x="2955063" y="4134778"/>
            <a:ext cx="329869"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1</a:t>
            </a:r>
          </a:p>
        </p:txBody>
      </p:sp>
      <p:sp>
        <p:nvSpPr>
          <p:cNvPr id="166" name="TextBox 165"/>
          <p:cNvSpPr txBox="1"/>
          <p:nvPr/>
        </p:nvSpPr>
        <p:spPr>
          <a:xfrm>
            <a:off x="3003513" y="4354153"/>
            <a:ext cx="274320"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2</a:t>
            </a:r>
          </a:p>
        </p:txBody>
      </p:sp>
      <p:sp>
        <p:nvSpPr>
          <p:cNvPr id="167" name="TextBox 166"/>
          <p:cNvSpPr txBox="1"/>
          <p:nvPr/>
        </p:nvSpPr>
        <p:spPr>
          <a:xfrm>
            <a:off x="3164945" y="4205193"/>
            <a:ext cx="388656" cy="369332"/>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sz="1800" dirty="0" smtClean="0"/>
              <a:t>a</a:t>
            </a:r>
            <a:endParaRPr lang="en-US" dirty="0"/>
          </a:p>
        </p:txBody>
      </p:sp>
      <p:cxnSp>
        <p:nvCxnSpPr>
          <p:cNvPr id="169" name="Straight Connector 168"/>
          <p:cNvCxnSpPr/>
          <p:nvPr/>
        </p:nvCxnSpPr>
        <p:spPr>
          <a:xfrm flipV="1">
            <a:off x="3022956" y="4416067"/>
            <a:ext cx="228600" cy="0"/>
          </a:xfrm>
          <a:prstGeom prst="line">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3582073" y="4243295"/>
            <a:ext cx="822096"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smtClean="0"/>
              <a:t>20</a:t>
            </a:r>
            <a:r>
              <a:rPr lang="en-US" dirty="0">
                <a:latin typeface="Times New Roman"/>
                <a:cs typeface="Times New Roman"/>
              </a:rPr>
              <a:t> </a:t>
            </a:r>
            <a:r>
              <a:rPr lang="en-US" dirty="0" smtClean="0"/>
              <a:t>× 20 </a:t>
            </a:r>
            <a:endParaRPr lang="en-US" dirty="0"/>
          </a:p>
        </p:txBody>
      </p:sp>
      <p:sp>
        <p:nvSpPr>
          <p:cNvPr id="8" name="Rectangle 7"/>
          <p:cNvSpPr/>
          <p:nvPr/>
        </p:nvSpPr>
        <p:spPr>
          <a:xfrm>
            <a:off x="3402399" y="4243295"/>
            <a:ext cx="309700" cy="338554"/>
          </a:xfrm>
          <a:prstGeom prst="rect">
            <a:avLst/>
          </a:prstGeom>
          <a:noFill/>
          <a:ln w="9525">
            <a:noFill/>
            <a:miter lim="800000"/>
            <a:headEnd/>
            <a:tailEnd/>
          </a:ln>
        </p:spPr>
        <p:txBody>
          <a:bodyPr wrap="square">
            <a:spAutoFit/>
          </a:bodyPr>
          <a:lstStyle/>
          <a:p>
            <a:pPr algn="r"/>
            <a:r>
              <a:rPr lang="en-US" sz="1600" b="1" dirty="0">
                <a:solidFill>
                  <a:srgbClr val="0000CC"/>
                </a:solidFill>
                <a:latin typeface="Book Antiqua" pitchFamily="18" charset="0"/>
              </a:rPr>
              <a:t>×</a:t>
            </a:r>
          </a:p>
        </p:txBody>
      </p:sp>
      <p:sp>
        <p:nvSpPr>
          <p:cNvPr id="171" name="TextBox 170"/>
          <p:cNvSpPr txBox="1"/>
          <p:nvPr/>
        </p:nvSpPr>
        <p:spPr>
          <a:xfrm>
            <a:off x="4699789" y="2088333"/>
            <a:ext cx="492443"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400</a:t>
            </a:r>
          </a:p>
        </p:txBody>
      </p:sp>
      <p:sp>
        <p:nvSpPr>
          <p:cNvPr id="172" name="TextBox 171"/>
          <p:cNvSpPr txBox="1"/>
          <p:nvPr/>
        </p:nvSpPr>
        <p:spPr>
          <a:xfrm>
            <a:off x="5046109" y="2088333"/>
            <a:ext cx="311304"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73" name="TextBox 172"/>
          <p:cNvSpPr txBox="1"/>
          <p:nvPr/>
        </p:nvSpPr>
        <p:spPr>
          <a:xfrm>
            <a:off x="5248653" y="2088333"/>
            <a:ext cx="274320"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2</a:t>
            </a:r>
          </a:p>
        </p:txBody>
      </p:sp>
      <p:sp>
        <p:nvSpPr>
          <p:cNvPr id="174" name="TextBox 173"/>
          <p:cNvSpPr txBox="1"/>
          <p:nvPr/>
        </p:nvSpPr>
        <p:spPr>
          <a:xfrm>
            <a:off x="5444994" y="2088333"/>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75" name="TextBox 174"/>
          <p:cNvSpPr txBox="1"/>
          <p:nvPr/>
        </p:nvSpPr>
        <p:spPr>
          <a:xfrm>
            <a:off x="5656705" y="2088333"/>
            <a:ext cx="564578"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400</a:t>
            </a:r>
          </a:p>
        </p:txBody>
      </p:sp>
      <p:sp>
        <p:nvSpPr>
          <p:cNvPr id="176" name="TextBox 175"/>
          <p:cNvSpPr txBox="1"/>
          <p:nvPr/>
        </p:nvSpPr>
        <p:spPr>
          <a:xfrm>
            <a:off x="6095965" y="2059756"/>
            <a:ext cx="30328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a:t>
            </a:r>
          </a:p>
        </p:txBody>
      </p:sp>
      <p:sp>
        <p:nvSpPr>
          <p:cNvPr id="177" name="TextBox 176"/>
          <p:cNvSpPr txBox="1"/>
          <p:nvPr/>
        </p:nvSpPr>
        <p:spPr>
          <a:xfrm>
            <a:off x="4574111" y="2521844"/>
            <a:ext cx="360996"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sym typeface="Symbol"/>
              </a:rPr>
              <a:t></a:t>
            </a:r>
            <a:endParaRPr lang="en-US" dirty="0"/>
          </a:p>
        </p:txBody>
      </p:sp>
      <p:sp>
        <p:nvSpPr>
          <p:cNvPr id="178" name="TextBox 177"/>
          <p:cNvSpPr txBox="1"/>
          <p:nvPr/>
        </p:nvSpPr>
        <p:spPr>
          <a:xfrm>
            <a:off x="5219685" y="2521844"/>
            <a:ext cx="30328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a:t>
            </a:r>
          </a:p>
        </p:txBody>
      </p:sp>
      <p:cxnSp>
        <p:nvCxnSpPr>
          <p:cNvPr id="179" name="Straight Connector 178"/>
          <p:cNvCxnSpPr/>
          <p:nvPr/>
        </p:nvCxnSpPr>
        <p:spPr>
          <a:xfrm flipV="1">
            <a:off x="5756441" y="2672041"/>
            <a:ext cx="742950" cy="2379"/>
          </a:xfrm>
          <a:prstGeom prst="line">
            <a:avLst/>
          </a:prstGeom>
          <a:noFill/>
          <a:ln w="9525">
            <a:noFill/>
            <a:miter lim="800000"/>
            <a:headEnd/>
            <a:tailEnd/>
          </a:ln>
        </p:spPr>
      </p:cxnSp>
      <p:sp>
        <p:nvSpPr>
          <p:cNvPr id="180" name="TextBox 179"/>
          <p:cNvSpPr txBox="1"/>
          <p:nvPr/>
        </p:nvSpPr>
        <p:spPr>
          <a:xfrm>
            <a:off x="5444994" y="2521844"/>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81" name="TextBox 180"/>
          <p:cNvSpPr txBox="1"/>
          <p:nvPr/>
        </p:nvSpPr>
        <p:spPr>
          <a:xfrm>
            <a:off x="5643396" y="2401416"/>
            <a:ext cx="564578"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400</a:t>
            </a:r>
          </a:p>
        </p:txBody>
      </p:sp>
      <p:sp>
        <p:nvSpPr>
          <p:cNvPr id="182" name="TextBox 181"/>
          <p:cNvSpPr txBox="1"/>
          <p:nvPr/>
        </p:nvSpPr>
        <p:spPr>
          <a:xfrm>
            <a:off x="6099956" y="2401416"/>
            <a:ext cx="311304"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83" name="TextBox 182"/>
          <p:cNvSpPr txBox="1"/>
          <p:nvPr/>
        </p:nvSpPr>
        <p:spPr>
          <a:xfrm>
            <a:off x="6293484" y="2401416"/>
            <a:ext cx="274320"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2</a:t>
            </a:r>
          </a:p>
        </p:txBody>
      </p:sp>
      <p:sp>
        <p:nvSpPr>
          <p:cNvPr id="184" name="TextBox 183"/>
          <p:cNvSpPr txBox="1"/>
          <p:nvPr/>
        </p:nvSpPr>
        <p:spPr>
          <a:xfrm>
            <a:off x="5871458" y="2612394"/>
            <a:ext cx="564578"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400</a:t>
            </a:r>
          </a:p>
        </p:txBody>
      </p:sp>
      <p:sp>
        <p:nvSpPr>
          <p:cNvPr id="185" name="TextBox 184"/>
          <p:cNvSpPr txBox="1"/>
          <p:nvPr/>
        </p:nvSpPr>
        <p:spPr>
          <a:xfrm>
            <a:off x="6528610" y="2521844"/>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86" name="TextBox 185"/>
          <p:cNvSpPr txBox="1"/>
          <p:nvPr/>
        </p:nvSpPr>
        <p:spPr>
          <a:xfrm>
            <a:off x="6657638" y="2493269"/>
            <a:ext cx="750526"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2ms</a:t>
            </a:r>
            <a:r>
              <a:rPr lang="en-US" baseline="30000" dirty="0"/>
              <a:t>-2</a:t>
            </a:r>
          </a:p>
        </p:txBody>
      </p:sp>
      <p:sp>
        <p:nvSpPr>
          <p:cNvPr id="187" name="TextBox 186"/>
          <p:cNvSpPr txBox="1"/>
          <p:nvPr/>
        </p:nvSpPr>
        <p:spPr>
          <a:xfrm>
            <a:off x="4574111" y="2986708"/>
            <a:ext cx="457382"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t>(ii)</a:t>
            </a:r>
          </a:p>
        </p:txBody>
      </p:sp>
      <p:sp>
        <p:nvSpPr>
          <p:cNvPr id="188" name="TextBox 187"/>
          <p:cNvSpPr txBox="1"/>
          <p:nvPr/>
        </p:nvSpPr>
        <p:spPr>
          <a:xfrm>
            <a:off x="5206861" y="2973591"/>
            <a:ext cx="316112"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F</a:t>
            </a:r>
          </a:p>
        </p:txBody>
      </p:sp>
      <p:sp>
        <p:nvSpPr>
          <p:cNvPr id="189" name="TextBox 188"/>
          <p:cNvSpPr txBox="1"/>
          <p:nvPr/>
        </p:nvSpPr>
        <p:spPr>
          <a:xfrm>
            <a:off x="5656705" y="2973591"/>
            <a:ext cx="377026"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t>m</a:t>
            </a:r>
          </a:p>
        </p:txBody>
      </p:sp>
      <p:sp>
        <p:nvSpPr>
          <p:cNvPr id="190" name="TextBox 189"/>
          <p:cNvSpPr txBox="1"/>
          <p:nvPr/>
        </p:nvSpPr>
        <p:spPr>
          <a:xfrm>
            <a:off x="5846585" y="2964066"/>
            <a:ext cx="30328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a:t>
            </a:r>
          </a:p>
        </p:txBody>
      </p:sp>
      <p:cxnSp>
        <p:nvCxnSpPr>
          <p:cNvPr id="191" name="Straight Connector 190"/>
          <p:cNvCxnSpPr/>
          <p:nvPr/>
        </p:nvCxnSpPr>
        <p:spPr>
          <a:xfrm flipV="1">
            <a:off x="5790472" y="2675944"/>
            <a:ext cx="762011" cy="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5444994" y="2973591"/>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93" name="TextBox 192"/>
          <p:cNvSpPr txBox="1"/>
          <p:nvPr/>
        </p:nvSpPr>
        <p:spPr>
          <a:xfrm>
            <a:off x="4574111" y="3263168"/>
            <a:ext cx="360996"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sym typeface="Symbol"/>
              </a:rPr>
              <a:t></a:t>
            </a:r>
            <a:endParaRPr lang="en-US" dirty="0"/>
          </a:p>
        </p:txBody>
      </p:sp>
      <p:sp>
        <p:nvSpPr>
          <p:cNvPr id="194" name="TextBox 193"/>
          <p:cNvSpPr txBox="1"/>
          <p:nvPr/>
        </p:nvSpPr>
        <p:spPr>
          <a:xfrm>
            <a:off x="5206861" y="3263168"/>
            <a:ext cx="316112"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F</a:t>
            </a:r>
          </a:p>
        </p:txBody>
      </p:sp>
      <p:sp>
        <p:nvSpPr>
          <p:cNvPr id="195" name="TextBox 194"/>
          <p:cNvSpPr txBox="1"/>
          <p:nvPr/>
        </p:nvSpPr>
        <p:spPr>
          <a:xfrm>
            <a:off x="5444994" y="3263168"/>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196" name="TextBox 195"/>
          <p:cNvSpPr txBox="1"/>
          <p:nvPr/>
        </p:nvSpPr>
        <p:spPr>
          <a:xfrm>
            <a:off x="5656705" y="3263168"/>
            <a:ext cx="1066514"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7000 ×</a:t>
            </a:r>
            <a:r>
              <a:rPr lang="en-US" dirty="0" smtClean="0">
                <a:latin typeface="Times New Roman"/>
                <a:cs typeface="Times New Roman"/>
              </a:rPr>
              <a:t> 2</a:t>
            </a:r>
            <a:endParaRPr lang="en-US" dirty="0"/>
          </a:p>
        </p:txBody>
      </p:sp>
      <p:sp>
        <p:nvSpPr>
          <p:cNvPr id="197" name="TextBox 196"/>
          <p:cNvSpPr txBox="1"/>
          <p:nvPr/>
        </p:nvSpPr>
        <p:spPr>
          <a:xfrm>
            <a:off x="4574111" y="3554832"/>
            <a:ext cx="360996"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a:sym typeface="Symbol"/>
              </a:rPr>
              <a:t></a:t>
            </a:r>
            <a:endParaRPr lang="en-US" dirty="0"/>
          </a:p>
        </p:txBody>
      </p:sp>
      <p:sp>
        <p:nvSpPr>
          <p:cNvPr id="198" name="TextBox 197"/>
          <p:cNvSpPr txBox="1"/>
          <p:nvPr/>
        </p:nvSpPr>
        <p:spPr>
          <a:xfrm>
            <a:off x="5206861" y="3554832"/>
            <a:ext cx="316112"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F</a:t>
            </a:r>
          </a:p>
        </p:txBody>
      </p:sp>
      <p:sp>
        <p:nvSpPr>
          <p:cNvPr id="199" name="TextBox 198"/>
          <p:cNvSpPr txBox="1"/>
          <p:nvPr/>
        </p:nvSpPr>
        <p:spPr>
          <a:xfrm>
            <a:off x="5444994" y="3554832"/>
            <a:ext cx="308098" cy="338241"/>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t>=</a:t>
            </a:r>
          </a:p>
        </p:txBody>
      </p:sp>
      <p:sp>
        <p:nvSpPr>
          <p:cNvPr id="200" name="TextBox 199"/>
          <p:cNvSpPr txBox="1"/>
          <p:nvPr/>
        </p:nvSpPr>
        <p:spPr>
          <a:xfrm>
            <a:off x="5656705" y="3554832"/>
            <a:ext cx="1066514"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pPr algn="l"/>
            <a:r>
              <a:rPr lang="en-US" dirty="0" smtClean="0"/>
              <a:t>14000N</a:t>
            </a:r>
            <a:endParaRPr lang="en-US" dirty="0"/>
          </a:p>
        </p:txBody>
      </p:sp>
      <p:sp>
        <p:nvSpPr>
          <p:cNvPr id="201" name="Rounded Rectangle 200"/>
          <p:cNvSpPr/>
          <p:nvPr/>
        </p:nvSpPr>
        <p:spPr>
          <a:xfrm>
            <a:off x="4419600" y="3867150"/>
            <a:ext cx="920528" cy="302763"/>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smtClean="0">
                <a:ln>
                  <a:noFill/>
                </a:ln>
                <a:solidFill>
                  <a:srgbClr val="C00000"/>
                </a:solidFill>
                <a:effectLst>
                  <a:innerShdw blurRad="114300">
                    <a:prstClr val="black"/>
                  </a:innerShdw>
                </a:effectLst>
                <a:uLnTx/>
                <a:uFillTx/>
                <a:latin typeface="Book Antiqua" pitchFamily="18" charset="0"/>
                <a:ea typeface="+mn-ea"/>
                <a:cs typeface="+mn-cs"/>
              </a:rPr>
              <a:t>Ans</a:t>
            </a:r>
            <a:r>
              <a:rPr kumimoji="0" lang="en-US" sz="1600" b="1" i="0" u="none" strike="noStrike" kern="0" cap="none" spc="0" normalizeH="0" baseline="0" noProof="0" dirty="0" smtClean="0">
                <a:ln>
                  <a:noFill/>
                </a:ln>
                <a:solidFill>
                  <a:srgbClr val="C00000"/>
                </a:solidFill>
                <a:effectLst>
                  <a:innerShdw blurRad="114300">
                    <a:prstClr val="black"/>
                  </a:innerShdw>
                </a:effectLst>
                <a:uLnTx/>
                <a:uFillTx/>
                <a:latin typeface="Book Antiqua" pitchFamily="18" charset="0"/>
                <a:ea typeface="+mn-ea"/>
                <a:cs typeface="+mn-cs"/>
              </a:rPr>
              <a:t> : </a:t>
            </a:r>
          </a:p>
        </p:txBody>
      </p:sp>
      <p:sp>
        <p:nvSpPr>
          <p:cNvPr id="202" name="TextBox 201"/>
          <p:cNvSpPr txBox="1"/>
          <p:nvPr/>
        </p:nvSpPr>
        <p:spPr>
          <a:xfrm>
            <a:off x="4419599" y="4171950"/>
            <a:ext cx="2895601" cy="806462"/>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33CC"/>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r>
              <a:rPr lang="en-US" dirty="0" smtClean="0">
                <a:solidFill>
                  <a:schemeClr val="tx1"/>
                </a:solidFill>
              </a:rPr>
              <a:t>The truck </a:t>
            </a:r>
            <a:r>
              <a:rPr lang="en-US" dirty="0">
                <a:solidFill>
                  <a:schemeClr val="tx1"/>
                </a:solidFill>
              </a:rPr>
              <a:t>moves </a:t>
            </a:r>
            <a:r>
              <a:rPr lang="en-US" dirty="0" smtClean="0">
                <a:solidFill>
                  <a:schemeClr val="tx1"/>
                </a:solidFill>
              </a:rPr>
              <a:t>with an acceleration of 2ms</a:t>
            </a:r>
            <a:r>
              <a:rPr lang="en-US" baseline="30000" dirty="0" smtClean="0">
                <a:solidFill>
                  <a:schemeClr val="tx1"/>
                </a:solidFill>
              </a:rPr>
              <a:t>-2</a:t>
            </a:r>
            <a:r>
              <a:rPr lang="en-US" dirty="0" smtClean="0">
                <a:solidFill>
                  <a:schemeClr val="tx1"/>
                </a:solidFill>
              </a:rPr>
              <a:t> and </a:t>
            </a:r>
            <a:r>
              <a:rPr lang="en-US" dirty="0">
                <a:solidFill>
                  <a:schemeClr val="tx1"/>
                </a:solidFill>
              </a:rPr>
              <a:t>the force acting on it </a:t>
            </a:r>
            <a:r>
              <a:rPr lang="en-US" dirty="0" smtClean="0">
                <a:solidFill>
                  <a:schemeClr val="tx1"/>
                </a:solidFill>
              </a:rPr>
              <a:t>is 14000 N </a:t>
            </a:r>
            <a:r>
              <a:rPr lang="en-US" dirty="0">
                <a:solidFill>
                  <a:schemeClr val="tx1"/>
                </a:solidFill>
              </a:rPr>
              <a:t>.</a:t>
            </a:r>
          </a:p>
        </p:txBody>
      </p:sp>
      <p:cxnSp>
        <p:nvCxnSpPr>
          <p:cNvPr id="203" name="Straight Connector 202"/>
          <p:cNvCxnSpPr/>
          <p:nvPr/>
        </p:nvCxnSpPr>
        <p:spPr>
          <a:xfrm flipH="1">
            <a:off x="4419600" y="2117070"/>
            <a:ext cx="10447" cy="29180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Rectangle 203"/>
          <p:cNvSpPr/>
          <p:nvPr/>
        </p:nvSpPr>
        <p:spPr>
          <a:xfrm>
            <a:off x="3229416" y="750385"/>
            <a:ext cx="564368"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4039501" y="769133"/>
            <a:ext cx="390546"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3581400" y="991214"/>
            <a:ext cx="859163"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p:nvPr/>
        </p:nvCxnSpPr>
        <p:spPr>
          <a:xfrm flipV="1">
            <a:off x="2619577" y="3496992"/>
            <a:ext cx="2286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939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4"/>
                                        </p:tgtEl>
                                        <p:attrNameLst>
                                          <p:attrName>style.visibility</p:attrName>
                                        </p:attrNameLst>
                                      </p:cBhvr>
                                      <p:to>
                                        <p:strVal val="visible"/>
                                      </p:to>
                                    </p:set>
                                    <p:animEffect transition="in" filter="fade">
                                      <p:cBhvr>
                                        <p:cTn id="40" dur="500"/>
                                        <p:tgtEl>
                                          <p:spTgt spid="204"/>
                                        </p:tgtEl>
                                      </p:cBhvr>
                                    </p:animEffect>
                                  </p:childTnLst>
                                </p:cTn>
                              </p:par>
                              <p:par>
                                <p:cTn id="41" presetID="26" presetClass="emph" presetSubtype="0" fill="hold" grpId="1" nodeType="withEffect">
                                  <p:stCondLst>
                                    <p:cond delay="0"/>
                                  </p:stCondLst>
                                  <p:childTnLst>
                                    <p:animEffect transition="out" filter="fade">
                                      <p:cBhvr>
                                        <p:cTn id="42" dur="500" tmFilter="0, 0; .2, .5; .8, .5; 1, 0"/>
                                        <p:tgtEl>
                                          <p:spTgt spid="204"/>
                                        </p:tgtEl>
                                      </p:cBhvr>
                                    </p:animEffect>
                                    <p:animScale>
                                      <p:cBhvr>
                                        <p:cTn id="43" dur="250" autoRev="1" fill="hold"/>
                                        <p:tgtEl>
                                          <p:spTgt spid="204"/>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2" nodeType="clickEffect">
                                  <p:stCondLst>
                                    <p:cond delay="0"/>
                                  </p:stCondLst>
                                  <p:childTnLst>
                                    <p:set>
                                      <p:cBhvr>
                                        <p:cTn id="47" dur="1" fill="hold">
                                          <p:stCondLst>
                                            <p:cond delay="0"/>
                                          </p:stCondLst>
                                        </p:cTn>
                                        <p:tgtEl>
                                          <p:spTgt spid="204"/>
                                        </p:tgtEl>
                                        <p:attrNameLst>
                                          <p:attrName>style.visibility</p:attrName>
                                        </p:attrNameLst>
                                      </p:cBhvr>
                                      <p:to>
                                        <p:strVal val="hidden"/>
                                      </p:to>
                                    </p:set>
                                  </p:childTnLst>
                                </p:cTn>
                              </p:par>
                              <p:par>
                                <p:cTn id="48" presetID="22" presetClass="entr" presetSubtype="8"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26" presetClass="emph" presetSubtype="0" fill="hold" grpId="1" nodeType="withEffect">
                                  <p:stCondLst>
                                    <p:cond delay="0"/>
                                  </p:stCondLst>
                                  <p:childTnLst>
                                    <p:animEffect transition="out" filter="fade">
                                      <p:cBhvr>
                                        <p:cTn id="65" dur="500" tmFilter="0, 0; .2, .5; .8, .5; 1, 0"/>
                                        <p:tgtEl>
                                          <p:spTgt spid="205"/>
                                        </p:tgtEl>
                                      </p:cBhvr>
                                    </p:animEffect>
                                    <p:animScale>
                                      <p:cBhvr>
                                        <p:cTn id="66" dur="250" autoRev="1" fill="hold"/>
                                        <p:tgtEl>
                                          <p:spTgt spid="205"/>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2" nodeType="clickEffect">
                                  <p:stCondLst>
                                    <p:cond delay="0"/>
                                  </p:stCondLst>
                                  <p:childTnLst>
                                    <p:set>
                                      <p:cBhvr>
                                        <p:cTn id="70" dur="1" fill="hold">
                                          <p:stCondLst>
                                            <p:cond delay="0"/>
                                          </p:stCondLst>
                                        </p:cTn>
                                        <p:tgtEl>
                                          <p:spTgt spid="205"/>
                                        </p:tgtEl>
                                        <p:attrNameLst>
                                          <p:attrName>style.visibility</p:attrName>
                                        </p:attrNameLst>
                                      </p:cBhvr>
                                      <p:to>
                                        <p:strVal val="hidden"/>
                                      </p:to>
                                    </p:set>
                                  </p:childTnLst>
                                </p:cTn>
                              </p:par>
                              <p:par>
                                <p:cTn id="71" presetID="22" presetClass="entr" presetSubtype="8"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left)">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left)">
                                      <p:cBhvr>
                                        <p:cTn id="78" dur="500"/>
                                        <p:tgtEl>
                                          <p:spTgt spid="2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06"/>
                                        </p:tgtEl>
                                        <p:attrNameLst>
                                          <p:attrName>style.visibility</p:attrName>
                                        </p:attrNameLst>
                                      </p:cBhvr>
                                      <p:to>
                                        <p:strVal val="visible"/>
                                      </p:to>
                                    </p:set>
                                    <p:animEffect transition="in" filter="fade">
                                      <p:cBhvr>
                                        <p:cTn id="86" dur="500"/>
                                        <p:tgtEl>
                                          <p:spTgt spid="206"/>
                                        </p:tgtEl>
                                      </p:cBhvr>
                                    </p:animEffect>
                                  </p:childTnLst>
                                </p:cTn>
                              </p:par>
                              <p:par>
                                <p:cTn id="87" presetID="26" presetClass="emph" presetSubtype="0" fill="hold" grpId="1" nodeType="withEffect">
                                  <p:stCondLst>
                                    <p:cond delay="0"/>
                                  </p:stCondLst>
                                  <p:childTnLst>
                                    <p:animEffect transition="out" filter="fade">
                                      <p:cBhvr>
                                        <p:cTn id="88" dur="500" tmFilter="0, 0; .2, .5; .8, .5; 1, 0"/>
                                        <p:tgtEl>
                                          <p:spTgt spid="206"/>
                                        </p:tgtEl>
                                      </p:cBhvr>
                                    </p:animEffect>
                                    <p:animScale>
                                      <p:cBhvr>
                                        <p:cTn id="89" dur="250" autoRev="1" fill="hold"/>
                                        <p:tgtEl>
                                          <p:spTgt spid="206"/>
                                        </p:tgtEl>
                                      </p:cBhvr>
                                      <p:by x="105000" y="105000"/>
                                    </p:animScale>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2" nodeType="clickEffect">
                                  <p:stCondLst>
                                    <p:cond delay="0"/>
                                  </p:stCondLst>
                                  <p:childTnLst>
                                    <p:set>
                                      <p:cBhvr>
                                        <p:cTn id="93" dur="1" fill="hold">
                                          <p:stCondLst>
                                            <p:cond delay="0"/>
                                          </p:stCondLst>
                                        </p:cTn>
                                        <p:tgtEl>
                                          <p:spTgt spid="206"/>
                                        </p:tgtEl>
                                        <p:attrNameLst>
                                          <p:attrName>style.visibility</p:attrName>
                                        </p:attrNameLst>
                                      </p:cBhvr>
                                      <p:to>
                                        <p:strVal val="hidden"/>
                                      </p:to>
                                    </p:set>
                                  </p:childTnLst>
                                </p:cTn>
                              </p:par>
                              <p:par>
                                <p:cTn id="94" presetID="22" presetClass="entr" presetSubtype="8" fill="hold" grpId="0" nodeType="withEffect">
                                  <p:stCondLst>
                                    <p:cond delay="0"/>
                                  </p:stCondLst>
                                  <p:childTnLst>
                                    <p:set>
                                      <p:cBhvr>
                                        <p:cTn id="95" dur="1" fill="hold">
                                          <p:stCondLst>
                                            <p:cond delay="0"/>
                                          </p:stCondLst>
                                        </p:cTn>
                                        <p:tgtEl>
                                          <p:spTgt spid="111"/>
                                        </p:tgtEl>
                                        <p:attrNameLst>
                                          <p:attrName>style.visibility</p:attrName>
                                        </p:attrNameLst>
                                      </p:cBhvr>
                                      <p:to>
                                        <p:strVal val="visible"/>
                                      </p:to>
                                    </p:set>
                                    <p:animEffect transition="in" filter="wipe(left)">
                                      <p:cBhvr>
                                        <p:cTn id="96" dur="500"/>
                                        <p:tgtEl>
                                          <p:spTgt spid="11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12"/>
                                        </p:tgtEl>
                                        <p:attrNameLst>
                                          <p:attrName>style.visibility</p:attrName>
                                        </p:attrNameLst>
                                      </p:cBhvr>
                                      <p:to>
                                        <p:strVal val="visible"/>
                                      </p:to>
                                    </p:set>
                                    <p:animEffect transition="in" filter="wipe(left)">
                                      <p:cBhvr>
                                        <p:cTn id="101" dur="500"/>
                                        <p:tgtEl>
                                          <p:spTgt spid="11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wipe(left)">
                                      <p:cBhvr>
                                        <p:cTn id="106" dur="500"/>
                                        <p:tgtEl>
                                          <p:spTgt spid="29"/>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left)">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13"/>
                                        </p:tgtEl>
                                        <p:attrNameLst>
                                          <p:attrName>style.visibility</p:attrName>
                                        </p:attrNameLst>
                                      </p:cBhvr>
                                      <p:to>
                                        <p:strVal val="visible"/>
                                      </p:to>
                                    </p:set>
                                    <p:animEffect transition="in" filter="wipe(left)">
                                      <p:cBhvr>
                                        <p:cTn id="116" dur="500"/>
                                        <p:tgtEl>
                                          <p:spTgt spid="11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14"/>
                                        </p:tgtEl>
                                        <p:attrNameLst>
                                          <p:attrName>style.visibility</p:attrName>
                                        </p:attrNameLst>
                                      </p:cBhvr>
                                      <p:to>
                                        <p:strVal val="visible"/>
                                      </p:to>
                                    </p:set>
                                    <p:animEffect transition="in" filter="wipe(left)">
                                      <p:cBhvr>
                                        <p:cTn id="121" dur="500"/>
                                        <p:tgtEl>
                                          <p:spTgt spid="114"/>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15"/>
                                        </p:tgtEl>
                                        <p:attrNameLst>
                                          <p:attrName>style.visibility</p:attrName>
                                        </p:attrNameLst>
                                      </p:cBhvr>
                                      <p:to>
                                        <p:strVal val="visible"/>
                                      </p:to>
                                    </p:set>
                                    <p:animEffect transition="in" filter="wipe(left)">
                                      <p:cBhvr>
                                        <p:cTn id="126" dur="500"/>
                                        <p:tgtEl>
                                          <p:spTgt spid="11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16"/>
                                        </p:tgtEl>
                                        <p:attrNameLst>
                                          <p:attrName>style.visibility</p:attrName>
                                        </p:attrNameLst>
                                      </p:cBhvr>
                                      <p:to>
                                        <p:strVal val="visible"/>
                                      </p:to>
                                    </p:set>
                                    <p:animEffect transition="in" filter="wipe(left)">
                                      <p:cBhvr>
                                        <p:cTn id="131" dur="500"/>
                                        <p:tgtEl>
                                          <p:spTgt spid="11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117"/>
                                        </p:tgtEl>
                                        <p:attrNameLst>
                                          <p:attrName>style.visibility</p:attrName>
                                        </p:attrNameLst>
                                      </p:cBhvr>
                                      <p:to>
                                        <p:strVal val="visible"/>
                                      </p:to>
                                    </p:set>
                                    <p:animEffect transition="in" filter="wipe(left)">
                                      <p:cBhvr>
                                        <p:cTn id="136" dur="500"/>
                                        <p:tgtEl>
                                          <p:spTgt spid="117"/>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36"/>
                                        </p:tgtEl>
                                        <p:attrNameLst>
                                          <p:attrName>style.visibility</p:attrName>
                                        </p:attrNameLst>
                                      </p:cBhvr>
                                      <p:to>
                                        <p:strVal val="visible"/>
                                      </p:to>
                                    </p:set>
                                    <p:animEffect transition="in" filter="wipe(left)">
                                      <p:cBhvr>
                                        <p:cTn id="141" dur="500"/>
                                        <p:tgtEl>
                                          <p:spTgt spid="36"/>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18"/>
                                        </p:tgtEl>
                                        <p:attrNameLst>
                                          <p:attrName>style.visibility</p:attrName>
                                        </p:attrNameLst>
                                      </p:cBhvr>
                                      <p:to>
                                        <p:strVal val="visible"/>
                                      </p:to>
                                    </p:set>
                                    <p:animEffect transition="in" filter="wipe(left)">
                                      <p:cBhvr>
                                        <p:cTn id="146" dur="500"/>
                                        <p:tgtEl>
                                          <p:spTgt spid="11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19"/>
                                        </p:tgtEl>
                                        <p:attrNameLst>
                                          <p:attrName>style.visibility</p:attrName>
                                        </p:attrNameLst>
                                      </p:cBhvr>
                                      <p:to>
                                        <p:strVal val="visible"/>
                                      </p:to>
                                    </p:set>
                                    <p:animEffect transition="in" filter="wipe(left)">
                                      <p:cBhvr>
                                        <p:cTn id="151" dur="500"/>
                                        <p:tgtEl>
                                          <p:spTgt spid="119"/>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20"/>
                                        </p:tgtEl>
                                        <p:attrNameLst>
                                          <p:attrName>style.visibility</p:attrName>
                                        </p:attrNameLst>
                                      </p:cBhvr>
                                      <p:to>
                                        <p:strVal val="visible"/>
                                      </p:to>
                                    </p:set>
                                    <p:animEffect transition="in" filter="wipe(left)">
                                      <p:cBhvr>
                                        <p:cTn id="156" dur="500"/>
                                        <p:tgtEl>
                                          <p:spTgt spid="12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21"/>
                                        </p:tgtEl>
                                        <p:attrNameLst>
                                          <p:attrName>style.visibility</p:attrName>
                                        </p:attrNameLst>
                                      </p:cBhvr>
                                      <p:to>
                                        <p:strVal val="visible"/>
                                      </p:to>
                                    </p:set>
                                    <p:animEffect transition="in" filter="wipe(left)">
                                      <p:cBhvr>
                                        <p:cTn id="161" dur="500"/>
                                        <p:tgtEl>
                                          <p:spTgt spid="12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22"/>
                                        </p:tgtEl>
                                        <p:attrNameLst>
                                          <p:attrName>style.visibility</p:attrName>
                                        </p:attrNameLst>
                                      </p:cBhvr>
                                      <p:to>
                                        <p:strVal val="visible"/>
                                      </p:to>
                                    </p:set>
                                    <p:animEffect transition="in" filter="wipe(left)">
                                      <p:cBhvr>
                                        <p:cTn id="166" dur="500"/>
                                        <p:tgtEl>
                                          <p:spTgt spid="122"/>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123"/>
                                        </p:tgtEl>
                                        <p:attrNameLst>
                                          <p:attrName>style.visibility</p:attrName>
                                        </p:attrNameLst>
                                      </p:cBhvr>
                                      <p:to>
                                        <p:strVal val="visible"/>
                                      </p:to>
                                    </p:set>
                                    <p:animEffect transition="in" filter="wipe(left)">
                                      <p:cBhvr>
                                        <p:cTn id="171" dur="500"/>
                                        <p:tgtEl>
                                          <p:spTgt spid="123"/>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125"/>
                                        </p:tgtEl>
                                        <p:attrNameLst>
                                          <p:attrName>style.visibility</p:attrName>
                                        </p:attrNameLst>
                                      </p:cBhvr>
                                      <p:to>
                                        <p:strVal val="visible"/>
                                      </p:to>
                                    </p:set>
                                    <p:animEffect transition="in" filter="wipe(left)">
                                      <p:cBhvr>
                                        <p:cTn id="176" dur="500"/>
                                        <p:tgtEl>
                                          <p:spTgt spid="12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108"/>
                                        </p:tgtEl>
                                        <p:attrNameLst>
                                          <p:attrName>style.visibility</p:attrName>
                                        </p:attrNameLst>
                                      </p:cBhvr>
                                      <p:to>
                                        <p:strVal val="visible"/>
                                      </p:to>
                                    </p:set>
                                    <p:animEffect transition="in" filter="wipe(left)">
                                      <p:cBhvr>
                                        <p:cTn id="181" dur="500"/>
                                        <p:tgtEl>
                                          <p:spTgt spid="108"/>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26"/>
                                        </p:tgtEl>
                                        <p:attrNameLst>
                                          <p:attrName>style.visibility</p:attrName>
                                        </p:attrNameLst>
                                      </p:cBhvr>
                                      <p:to>
                                        <p:strVal val="visible"/>
                                      </p:to>
                                    </p:set>
                                    <p:animEffect transition="in" filter="wipe(left)">
                                      <p:cBhvr>
                                        <p:cTn id="186" dur="500"/>
                                        <p:tgtEl>
                                          <p:spTgt spid="126"/>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27"/>
                                        </p:tgtEl>
                                        <p:attrNameLst>
                                          <p:attrName>style.visibility</p:attrName>
                                        </p:attrNameLst>
                                      </p:cBhvr>
                                      <p:to>
                                        <p:strVal val="visible"/>
                                      </p:to>
                                    </p:set>
                                    <p:animEffect transition="in" filter="wipe(left)">
                                      <p:cBhvr>
                                        <p:cTn id="191" dur="500"/>
                                        <p:tgtEl>
                                          <p:spTgt spid="127"/>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28"/>
                                        </p:tgtEl>
                                        <p:attrNameLst>
                                          <p:attrName>style.visibility</p:attrName>
                                        </p:attrNameLst>
                                      </p:cBhvr>
                                      <p:to>
                                        <p:strVal val="visible"/>
                                      </p:to>
                                    </p:set>
                                    <p:animEffect transition="in" filter="wipe(left)">
                                      <p:cBhvr>
                                        <p:cTn id="196" dur="500"/>
                                        <p:tgtEl>
                                          <p:spTgt spid="12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29"/>
                                        </p:tgtEl>
                                        <p:attrNameLst>
                                          <p:attrName>style.visibility</p:attrName>
                                        </p:attrNameLst>
                                      </p:cBhvr>
                                      <p:to>
                                        <p:strVal val="visible"/>
                                      </p:to>
                                    </p:set>
                                    <p:animEffect transition="in" filter="wipe(left)">
                                      <p:cBhvr>
                                        <p:cTn id="201" dur="500"/>
                                        <p:tgtEl>
                                          <p:spTgt spid="129"/>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130"/>
                                        </p:tgtEl>
                                        <p:attrNameLst>
                                          <p:attrName>style.visibility</p:attrName>
                                        </p:attrNameLst>
                                      </p:cBhvr>
                                      <p:to>
                                        <p:strVal val="visible"/>
                                      </p:to>
                                    </p:set>
                                    <p:animEffect transition="in" filter="wipe(left)">
                                      <p:cBhvr>
                                        <p:cTn id="206" dur="500"/>
                                        <p:tgtEl>
                                          <p:spTgt spid="130"/>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131"/>
                                        </p:tgtEl>
                                        <p:attrNameLst>
                                          <p:attrName>style.visibility</p:attrName>
                                        </p:attrNameLst>
                                      </p:cBhvr>
                                      <p:to>
                                        <p:strVal val="visible"/>
                                      </p:to>
                                    </p:set>
                                    <p:animEffect transition="in" filter="wipe(left)">
                                      <p:cBhvr>
                                        <p:cTn id="211" dur="500"/>
                                        <p:tgtEl>
                                          <p:spTgt spid="131"/>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132"/>
                                        </p:tgtEl>
                                        <p:attrNameLst>
                                          <p:attrName>style.visibility</p:attrName>
                                        </p:attrNameLst>
                                      </p:cBhvr>
                                      <p:to>
                                        <p:strVal val="visible"/>
                                      </p:to>
                                    </p:set>
                                    <p:animEffect transition="in" filter="wipe(left)">
                                      <p:cBhvr>
                                        <p:cTn id="216" dur="500"/>
                                        <p:tgtEl>
                                          <p:spTgt spid="132"/>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133"/>
                                        </p:tgtEl>
                                        <p:attrNameLst>
                                          <p:attrName>style.visibility</p:attrName>
                                        </p:attrNameLst>
                                      </p:cBhvr>
                                      <p:to>
                                        <p:strVal val="visible"/>
                                      </p:to>
                                    </p:set>
                                    <p:animEffect transition="in" filter="wipe(left)">
                                      <p:cBhvr>
                                        <p:cTn id="221" dur="500"/>
                                        <p:tgtEl>
                                          <p:spTgt spid="133"/>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48"/>
                                        </p:tgtEl>
                                        <p:attrNameLst>
                                          <p:attrName>style.visibility</p:attrName>
                                        </p:attrNameLst>
                                      </p:cBhvr>
                                      <p:to>
                                        <p:strVal val="visible"/>
                                      </p:to>
                                    </p:set>
                                    <p:animEffect transition="in" filter="wipe(left)">
                                      <p:cBhvr>
                                        <p:cTn id="226" dur="500"/>
                                        <p:tgtEl>
                                          <p:spTgt spid="48"/>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145"/>
                                        </p:tgtEl>
                                        <p:attrNameLst>
                                          <p:attrName>style.visibility</p:attrName>
                                        </p:attrNameLst>
                                      </p:cBhvr>
                                      <p:to>
                                        <p:strVal val="visible"/>
                                      </p:to>
                                    </p:set>
                                    <p:animEffect transition="in" filter="wipe(left)">
                                      <p:cBhvr>
                                        <p:cTn id="231" dur="500"/>
                                        <p:tgtEl>
                                          <p:spTgt spid="145"/>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146"/>
                                        </p:tgtEl>
                                        <p:attrNameLst>
                                          <p:attrName>style.visibility</p:attrName>
                                        </p:attrNameLst>
                                      </p:cBhvr>
                                      <p:to>
                                        <p:strVal val="visible"/>
                                      </p:to>
                                    </p:set>
                                    <p:animEffect transition="in" filter="wipe(left)">
                                      <p:cBhvr>
                                        <p:cTn id="236" dur="500"/>
                                        <p:tgtEl>
                                          <p:spTgt spid="146"/>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147"/>
                                        </p:tgtEl>
                                        <p:attrNameLst>
                                          <p:attrName>style.visibility</p:attrName>
                                        </p:attrNameLst>
                                      </p:cBhvr>
                                      <p:to>
                                        <p:strVal val="visible"/>
                                      </p:to>
                                    </p:set>
                                    <p:animEffect transition="in" filter="wipe(left)">
                                      <p:cBhvr>
                                        <p:cTn id="241" dur="500"/>
                                        <p:tgtEl>
                                          <p:spTgt spid="147"/>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148"/>
                                        </p:tgtEl>
                                        <p:attrNameLst>
                                          <p:attrName>style.visibility</p:attrName>
                                        </p:attrNameLst>
                                      </p:cBhvr>
                                      <p:to>
                                        <p:strVal val="visible"/>
                                      </p:to>
                                    </p:set>
                                    <p:animEffect transition="in" filter="wipe(left)">
                                      <p:cBhvr>
                                        <p:cTn id="246" dur="500"/>
                                        <p:tgtEl>
                                          <p:spTgt spid="148"/>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149"/>
                                        </p:tgtEl>
                                        <p:attrNameLst>
                                          <p:attrName>style.visibility</p:attrName>
                                        </p:attrNameLst>
                                      </p:cBhvr>
                                      <p:to>
                                        <p:strVal val="visible"/>
                                      </p:to>
                                    </p:set>
                                    <p:animEffect transition="in" filter="wipe(left)">
                                      <p:cBhvr>
                                        <p:cTn id="251" dur="500"/>
                                        <p:tgtEl>
                                          <p:spTgt spid="149"/>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childTnLst>
                                    <p:set>
                                      <p:cBhvr>
                                        <p:cTn id="255" dur="1" fill="hold">
                                          <p:stCondLst>
                                            <p:cond delay="0"/>
                                          </p:stCondLst>
                                        </p:cTn>
                                        <p:tgtEl>
                                          <p:spTgt spid="150"/>
                                        </p:tgtEl>
                                        <p:attrNameLst>
                                          <p:attrName>style.visibility</p:attrName>
                                        </p:attrNameLst>
                                      </p:cBhvr>
                                      <p:to>
                                        <p:strVal val="visible"/>
                                      </p:to>
                                    </p:set>
                                    <p:animEffect transition="in" filter="wipe(left)">
                                      <p:cBhvr>
                                        <p:cTn id="256" dur="500"/>
                                        <p:tgtEl>
                                          <p:spTgt spid="150"/>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152"/>
                                        </p:tgtEl>
                                        <p:attrNameLst>
                                          <p:attrName>style.visibility</p:attrName>
                                        </p:attrNameLst>
                                      </p:cBhvr>
                                      <p:to>
                                        <p:strVal val="visible"/>
                                      </p:to>
                                    </p:set>
                                    <p:animEffect transition="in" filter="wipe(left)">
                                      <p:cBhvr>
                                        <p:cTn id="261" dur="500"/>
                                        <p:tgtEl>
                                          <p:spTgt spid="152"/>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nodeType="clickEffect">
                                  <p:stCondLst>
                                    <p:cond delay="0"/>
                                  </p:stCondLst>
                                  <p:childTnLst>
                                    <p:set>
                                      <p:cBhvr>
                                        <p:cTn id="265" dur="1" fill="hold">
                                          <p:stCondLst>
                                            <p:cond delay="0"/>
                                          </p:stCondLst>
                                        </p:cTn>
                                        <p:tgtEl>
                                          <p:spTgt spid="151"/>
                                        </p:tgtEl>
                                        <p:attrNameLst>
                                          <p:attrName>style.visibility</p:attrName>
                                        </p:attrNameLst>
                                      </p:cBhvr>
                                      <p:to>
                                        <p:strVal val="visible"/>
                                      </p:to>
                                    </p:set>
                                    <p:animEffect transition="in" filter="wipe(left)">
                                      <p:cBhvr>
                                        <p:cTn id="266" dur="500"/>
                                        <p:tgtEl>
                                          <p:spTgt spid="151"/>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57"/>
                                        </p:tgtEl>
                                        <p:attrNameLst>
                                          <p:attrName>style.visibility</p:attrName>
                                        </p:attrNameLst>
                                      </p:cBhvr>
                                      <p:to>
                                        <p:strVal val="visible"/>
                                      </p:to>
                                    </p:set>
                                    <p:animEffect transition="in" filter="wipe(left)">
                                      <p:cBhvr>
                                        <p:cTn id="271" dur="500"/>
                                        <p:tgtEl>
                                          <p:spTgt spid="157"/>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153"/>
                                        </p:tgtEl>
                                        <p:attrNameLst>
                                          <p:attrName>style.visibility</p:attrName>
                                        </p:attrNameLst>
                                      </p:cBhvr>
                                      <p:to>
                                        <p:strVal val="visible"/>
                                      </p:to>
                                    </p:set>
                                    <p:animEffect transition="in" filter="wipe(left)">
                                      <p:cBhvr>
                                        <p:cTn id="276" dur="500"/>
                                        <p:tgtEl>
                                          <p:spTgt spid="153"/>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8" fill="hold" grpId="0" nodeType="clickEffect">
                                  <p:stCondLst>
                                    <p:cond delay="0"/>
                                  </p:stCondLst>
                                  <p:childTnLst>
                                    <p:set>
                                      <p:cBhvr>
                                        <p:cTn id="280" dur="1" fill="hold">
                                          <p:stCondLst>
                                            <p:cond delay="0"/>
                                          </p:stCondLst>
                                        </p:cTn>
                                        <p:tgtEl>
                                          <p:spTgt spid="154"/>
                                        </p:tgtEl>
                                        <p:attrNameLst>
                                          <p:attrName>style.visibility</p:attrName>
                                        </p:attrNameLst>
                                      </p:cBhvr>
                                      <p:to>
                                        <p:strVal val="visible"/>
                                      </p:to>
                                    </p:set>
                                    <p:animEffect transition="in" filter="wipe(left)">
                                      <p:cBhvr>
                                        <p:cTn id="281" dur="500"/>
                                        <p:tgtEl>
                                          <p:spTgt spid="154"/>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155"/>
                                        </p:tgtEl>
                                        <p:attrNameLst>
                                          <p:attrName>style.visibility</p:attrName>
                                        </p:attrNameLst>
                                      </p:cBhvr>
                                      <p:to>
                                        <p:strVal val="visible"/>
                                      </p:to>
                                    </p:set>
                                    <p:animEffect transition="in" filter="wipe(left)">
                                      <p:cBhvr>
                                        <p:cTn id="286" dur="500"/>
                                        <p:tgtEl>
                                          <p:spTgt spid="155"/>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8" fill="hold" grpId="0" nodeType="clickEffect">
                                  <p:stCondLst>
                                    <p:cond delay="0"/>
                                  </p:stCondLst>
                                  <p:childTnLst>
                                    <p:set>
                                      <p:cBhvr>
                                        <p:cTn id="290" dur="1" fill="hold">
                                          <p:stCondLst>
                                            <p:cond delay="0"/>
                                          </p:stCondLst>
                                        </p:cTn>
                                        <p:tgtEl>
                                          <p:spTgt spid="159"/>
                                        </p:tgtEl>
                                        <p:attrNameLst>
                                          <p:attrName>style.visibility</p:attrName>
                                        </p:attrNameLst>
                                      </p:cBhvr>
                                      <p:to>
                                        <p:strVal val="visible"/>
                                      </p:to>
                                    </p:set>
                                    <p:animEffect transition="in" filter="wipe(left)">
                                      <p:cBhvr>
                                        <p:cTn id="291" dur="500"/>
                                        <p:tgtEl>
                                          <p:spTgt spid="159"/>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8" fill="hold" grpId="0" nodeType="clickEffect">
                                  <p:stCondLst>
                                    <p:cond delay="0"/>
                                  </p:stCondLst>
                                  <p:childTnLst>
                                    <p:set>
                                      <p:cBhvr>
                                        <p:cTn id="295" dur="1" fill="hold">
                                          <p:stCondLst>
                                            <p:cond delay="0"/>
                                          </p:stCondLst>
                                        </p:cTn>
                                        <p:tgtEl>
                                          <p:spTgt spid="160"/>
                                        </p:tgtEl>
                                        <p:attrNameLst>
                                          <p:attrName>style.visibility</p:attrName>
                                        </p:attrNameLst>
                                      </p:cBhvr>
                                      <p:to>
                                        <p:strVal val="visible"/>
                                      </p:to>
                                    </p:set>
                                    <p:animEffect transition="in" filter="wipe(left)">
                                      <p:cBhvr>
                                        <p:cTn id="296" dur="500"/>
                                        <p:tgtEl>
                                          <p:spTgt spid="160"/>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8" fill="hold" grpId="0" nodeType="clickEffect">
                                  <p:stCondLst>
                                    <p:cond delay="0"/>
                                  </p:stCondLst>
                                  <p:childTnLst>
                                    <p:set>
                                      <p:cBhvr>
                                        <p:cTn id="300" dur="1" fill="hold">
                                          <p:stCondLst>
                                            <p:cond delay="0"/>
                                          </p:stCondLst>
                                        </p:cTn>
                                        <p:tgtEl>
                                          <p:spTgt spid="161"/>
                                        </p:tgtEl>
                                        <p:attrNameLst>
                                          <p:attrName>style.visibility</p:attrName>
                                        </p:attrNameLst>
                                      </p:cBhvr>
                                      <p:to>
                                        <p:strVal val="visible"/>
                                      </p:to>
                                    </p:set>
                                    <p:animEffect transition="in" filter="wipe(left)">
                                      <p:cBhvr>
                                        <p:cTn id="301" dur="500"/>
                                        <p:tgtEl>
                                          <p:spTgt spid="161"/>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8" fill="hold" grpId="0" nodeType="clickEffect">
                                  <p:stCondLst>
                                    <p:cond delay="0"/>
                                  </p:stCondLst>
                                  <p:childTnLst>
                                    <p:set>
                                      <p:cBhvr>
                                        <p:cTn id="305" dur="1" fill="hold">
                                          <p:stCondLst>
                                            <p:cond delay="0"/>
                                          </p:stCondLst>
                                        </p:cTn>
                                        <p:tgtEl>
                                          <p:spTgt spid="163"/>
                                        </p:tgtEl>
                                        <p:attrNameLst>
                                          <p:attrName>style.visibility</p:attrName>
                                        </p:attrNameLst>
                                      </p:cBhvr>
                                      <p:to>
                                        <p:strVal val="visible"/>
                                      </p:to>
                                    </p:set>
                                    <p:animEffect transition="in" filter="wipe(left)">
                                      <p:cBhvr>
                                        <p:cTn id="306" dur="500"/>
                                        <p:tgtEl>
                                          <p:spTgt spid="163"/>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8" fill="hold" grpId="0" nodeType="clickEffect">
                                  <p:stCondLst>
                                    <p:cond delay="0"/>
                                  </p:stCondLst>
                                  <p:childTnLst>
                                    <p:set>
                                      <p:cBhvr>
                                        <p:cTn id="310" dur="1" fill="hold">
                                          <p:stCondLst>
                                            <p:cond delay="0"/>
                                          </p:stCondLst>
                                        </p:cTn>
                                        <p:tgtEl>
                                          <p:spTgt spid="165"/>
                                        </p:tgtEl>
                                        <p:attrNameLst>
                                          <p:attrName>style.visibility</p:attrName>
                                        </p:attrNameLst>
                                      </p:cBhvr>
                                      <p:to>
                                        <p:strVal val="visible"/>
                                      </p:to>
                                    </p:set>
                                    <p:animEffect transition="in" filter="wipe(left)">
                                      <p:cBhvr>
                                        <p:cTn id="311" dur="500"/>
                                        <p:tgtEl>
                                          <p:spTgt spid="165"/>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nodeType="clickEffect">
                                  <p:stCondLst>
                                    <p:cond delay="0"/>
                                  </p:stCondLst>
                                  <p:childTnLst>
                                    <p:set>
                                      <p:cBhvr>
                                        <p:cTn id="315" dur="1" fill="hold">
                                          <p:stCondLst>
                                            <p:cond delay="0"/>
                                          </p:stCondLst>
                                        </p:cTn>
                                        <p:tgtEl>
                                          <p:spTgt spid="164"/>
                                        </p:tgtEl>
                                        <p:attrNameLst>
                                          <p:attrName>style.visibility</p:attrName>
                                        </p:attrNameLst>
                                      </p:cBhvr>
                                      <p:to>
                                        <p:strVal val="visible"/>
                                      </p:to>
                                    </p:set>
                                    <p:animEffect transition="in" filter="wipe(left)">
                                      <p:cBhvr>
                                        <p:cTn id="316" dur="500"/>
                                        <p:tgtEl>
                                          <p:spTgt spid="164"/>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nodeType="clickEffect">
                                  <p:stCondLst>
                                    <p:cond delay="0"/>
                                  </p:stCondLst>
                                  <p:childTnLst>
                                    <p:set>
                                      <p:cBhvr>
                                        <p:cTn id="320" dur="1" fill="hold">
                                          <p:stCondLst>
                                            <p:cond delay="0"/>
                                          </p:stCondLst>
                                        </p:cTn>
                                        <p:tgtEl>
                                          <p:spTgt spid="169"/>
                                        </p:tgtEl>
                                        <p:attrNameLst>
                                          <p:attrName>style.visibility</p:attrName>
                                        </p:attrNameLst>
                                      </p:cBhvr>
                                      <p:to>
                                        <p:strVal val="visible"/>
                                      </p:to>
                                    </p:set>
                                    <p:animEffect transition="in" filter="wipe(left)">
                                      <p:cBhvr>
                                        <p:cTn id="321" dur="500"/>
                                        <p:tgtEl>
                                          <p:spTgt spid="169"/>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grpId="0" nodeType="clickEffect">
                                  <p:stCondLst>
                                    <p:cond delay="0"/>
                                  </p:stCondLst>
                                  <p:childTnLst>
                                    <p:set>
                                      <p:cBhvr>
                                        <p:cTn id="325" dur="1" fill="hold">
                                          <p:stCondLst>
                                            <p:cond delay="0"/>
                                          </p:stCondLst>
                                        </p:cTn>
                                        <p:tgtEl>
                                          <p:spTgt spid="166"/>
                                        </p:tgtEl>
                                        <p:attrNameLst>
                                          <p:attrName>style.visibility</p:attrName>
                                        </p:attrNameLst>
                                      </p:cBhvr>
                                      <p:to>
                                        <p:strVal val="visible"/>
                                      </p:to>
                                    </p:set>
                                    <p:animEffect transition="in" filter="wipe(left)">
                                      <p:cBhvr>
                                        <p:cTn id="326" dur="500"/>
                                        <p:tgtEl>
                                          <p:spTgt spid="166"/>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8" fill="hold" grpId="0" nodeType="clickEffect">
                                  <p:stCondLst>
                                    <p:cond delay="0"/>
                                  </p:stCondLst>
                                  <p:childTnLst>
                                    <p:set>
                                      <p:cBhvr>
                                        <p:cTn id="330" dur="1" fill="hold">
                                          <p:stCondLst>
                                            <p:cond delay="0"/>
                                          </p:stCondLst>
                                        </p:cTn>
                                        <p:tgtEl>
                                          <p:spTgt spid="167"/>
                                        </p:tgtEl>
                                        <p:attrNameLst>
                                          <p:attrName>style.visibility</p:attrName>
                                        </p:attrNameLst>
                                      </p:cBhvr>
                                      <p:to>
                                        <p:strVal val="visible"/>
                                      </p:to>
                                    </p:set>
                                    <p:animEffect transition="in" filter="wipe(left)">
                                      <p:cBhvr>
                                        <p:cTn id="331" dur="500"/>
                                        <p:tgtEl>
                                          <p:spTgt spid="167"/>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8" fill="hold" grpId="0" nodeType="clickEffect">
                                  <p:stCondLst>
                                    <p:cond delay="0"/>
                                  </p:stCondLst>
                                  <p:childTnLst>
                                    <p:set>
                                      <p:cBhvr>
                                        <p:cTn id="335" dur="1" fill="hold">
                                          <p:stCondLst>
                                            <p:cond delay="0"/>
                                          </p:stCondLst>
                                        </p:cTn>
                                        <p:tgtEl>
                                          <p:spTgt spid="8"/>
                                        </p:tgtEl>
                                        <p:attrNameLst>
                                          <p:attrName>style.visibility</p:attrName>
                                        </p:attrNameLst>
                                      </p:cBhvr>
                                      <p:to>
                                        <p:strVal val="visible"/>
                                      </p:to>
                                    </p:set>
                                    <p:animEffect transition="in" filter="wipe(left)">
                                      <p:cBhvr>
                                        <p:cTn id="336" dur="500"/>
                                        <p:tgtEl>
                                          <p:spTgt spid="8"/>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8" fill="hold" grpId="0" nodeType="clickEffect">
                                  <p:stCondLst>
                                    <p:cond delay="0"/>
                                  </p:stCondLst>
                                  <p:childTnLst>
                                    <p:set>
                                      <p:cBhvr>
                                        <p:cTn id="340" dur="1" fill="hold">
                                          <p:stCondLst>
                                            <p:cond delay="0"/>
                                          </p:stCondLst>
                                        </p:cTn>
                                        <p:tgtEl>
                                          <p:spTgt spid="170"/>
                                        </p:tgtEl>
                                        <p:attrNameLst>
                                          <p:attrName>style.visibility</p:attrName>
                                        </p:attrNameLst>
                                      </p:cBhvr>
                                      <p:to>
                                        <p:strVal val="visible"/>
                                      </p:to>
                                    </p:set>
                                    <p:animEffect transition="in" filter="wipe(left)">
                                      <p:cBhvr>
                                        <p:cTn id="341" dur="500"/>
                                        <p:tgtEl>
                                          <p:spTgt spid="170"/>
                                        </p:tgtEl>
                                      </p:cBhvr>
                                    </p:animEffect>
                                  </p:childTnLst>
                                </p:cTn>
                              </p:par>
                            </p:childTnLst>
                          </p:cTn>
                        </p:par>
                        <p:par>
                          <p:cTn id="342" fill="hold">
                            <p:stCondLst>
                              <p:cond delay="500"/>
                            </p:stCondLst>
                            <p:childTnLst>
                              <p:par>
                                <p:cTn id="343" presetID="22" presetClass="entr" presetSubtype="1" fill="hold" nodeType="afterEffect">
                                  <p:stCondLst>
                                    <p:cond delay="0"/>
                                  </p:stCondLst>
                                  <p:childTnLst>
                                    <p:set>
                                      <p:cBhvr>
                                        <p:cTn id="344" dur="1" fill="hold">
                                          <p:stCondLst>
                                            <p:cond delay="0"/>
                                          </p:stCondLst>
                                        </p:cTn>
                                        <p:tgtEl>
                                          <p:spTgt spid="203"/>
                                        </p:tgtEl>
                                        <p:attrNameLst>
                                          <p:attrName>style.visibility</p:attrName>
                                        </p:attrNameLst>
                                      </p:cBhvr>
                                      <p:to>
                                        <p:strVal val="visible"/>
                                      </p:to>
                                    </p:set>
                                    <p:animEffect transition="in" filter="wipe(up)">
                                      <p:cBhvr>
                                        <p:cTn id="345" dur="500"/>
                                        <p:tgtEl>
                                          <p:spTgt spid="203"/>
                                        </p:tgtEl>
                                      </p:cBhvr>
                                    </p:animEffect>
                                  </p:childTnLst>
                                </p:cTn>
                              </p:par>
                            </p:childTnLst>
                          </p:cTn>
                        </p:par>
                      </p:childTnLst>
                    </p:cTn>
                  </p:par>
                  <p:par>
                    <p:cTn id="346" fill="hold">
                      <p:stCondLst>
                        <p:cond delay="indefinite"/>
                      </p:stCondLst>
                      <p:childTnLst>
                        <p:par>
                          <p:cTn id="347" fill="hold">
                            <p:stCondLst>
                              <p:cond delay="0"/>
                            </p:stCondLst>
                            <p:childTnLst>
                              <p:par>
                                <p:cTn id="348" presetID="22" presetClass="entr" presetSubtype="8" fill="hold" grpId="0" nodeType="clickEffect">
                                  <p:stCondLst>
                                    <p:cond delay="0"/>
                                  </p:stCondLst>
                                  <p:childTnLst>
                                    <p:set>
                                      <p:cBhvr>
                                        <p:cTn id="349" dur="1" fill="hold">
                                          <p:stCondLst>
                                            <p:cond delay="0"/>
                                          </p:stCondLst>
                                        </p:cTn>
                                        <p:tgtEl>
                                          <p:spTgt spid="171"/>
                                        </p:tgtEl>
                                        <p:attrNameLst>
                                          <p:attrName>style.visibility</p:attrName>
                                        </p:attrNameLst>
                                      </p:cBhvr>
                                      <p:to>
                                        <p:strVal val="visible"/>
                                      </p:to>
                                    </p:set>
                                    <p:animEffect transition="in" filter="wipe(left)">
                                      <p:cBhvr>
                                        <p:cTn id="350" dur="500"/>
                                        <p:tgtEl>
                                          <p:spTgt spid="171"/>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grpId="0" nodeType="clickEffect">
                                  <p:stCondLst>
                                    <p:cond delay="0"/>
                                  </p:stCondLst>
                                  <p:childTnLst>
                                    <p:set>
                                      <p:cBhvr>
                                        <p:cTn id="354" dur="1" fill="hold">
                                          <p:stCondLst>
                                            <p:cond delay="0"/>
                                          </p:stCondLst>
                                        </p:cTn>
                                        <p:tgtEl>
                                          <p:spTgt spid="172"/>
                                        </p:tgtEl>
                                        <p:attrNameLst>
                                          <p:attrName>style.visibility</p:attrName>
                                        </p:attrNameLst>
                                      </p:cBhvr>
                                      <p:to>
                                        <p:strVal val="visible"/>
                                      </p:to>
                                    </p:set>
                                    <p:animEffect transition="in" filter="wipe(left)">
                                      <p:cBhvr>
                                        <p:cTn id="355" dur="500"/>
                                        <p:tgtEl>
                                          <p:spTgt spid="172"/>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173"/>
                                        </p:tgtEl>
                                        <p:attrNameLst>
                                          <p:attrName>style.visibility</p:attrName>
                                        </p:attrNameLst>
                                      </p:cBhvr>
                                      <p:to>
                                        <p:strVal val="visible"/>
                                      </p:to>
                                    </p:set>
                                    <p:animEffect transition="in" filter="wipe(left)">
                                      <p:cBhvr>
                                        <p:cTn id="360" dur="500"/>
                                        <p:tgtEl>
                                          <p:spTgt spid="173"/>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8" fill="hold" grpId="0" nodeType="clickEffect">
                                  <p:stCondLst>
                                    <p:cond delay="0"/>
                                  </p:stCondLst>
                                  <p:childTnLst>
                                    <p:set>
                                      <p:cBhvr>
                                        <p:cTn id="364" dur="1" fill="hold">
                                          <p:stCondLst>
                                            <p:cond delay="0"/>
                                          </p:stCondLst>
                                        </p:cTn>
                                        <p:tgtEl>
                                          <p:spTgt spid="174"/>
                                        </p:tgtEl>
                                        <p:attrNameLst>
                                          <p:attrName>style.visibility</p:attrName>
                                        </p:attrNameLst>
                                      </p:cBhvr>
                                      <p:to>
                                        <p:strVal val="visible"/>
                                      </p:to>
                                    </p:set>
                                    <p:animEffect transition="in" filter="wipe(left)">
                                      <p:cBhvr>
                                        <p:cTn id="365" dur="500"/>
                                        <p:tgtEl>
                                          <p:spTgt spid="174"/>
                                        </p:tgtEl>
                                      </p:cBhvr>
                                    </p:animEffect>
                                  </p:childTnLst>
                                </p:cTn>
                              </p:par>
                            </p:childTnLst>
                          </p:cTn>
                        </p:par>
                      </p:childTnLst>
                    </p:cTn>
                  </p:par>
                  <p:par>
                    <p:cTn id="366" fill="hold">
                      <p:stCondLst>
                        <p:cond delay="indefinite"/>
                      </p:stCondLst>
                      <p:childTnLst>
                        <p:par>
                          <p:cTn id="367" fill="hold">
                            <p:stCondLst>
                              <p:cond delay="0"/>
                            </p:stCondLst>
                            <p:childTnLst>
                              <p:par>
                                <p:cTn id="368" presetID="22" presetClass="entr" presetSubtype="8" fill="hold" grpId="0" nodeType="clickEffect">
                                  <p:stCondLst>
                                    <p:cond delay="0"/>
                                  </p:stCondLst>
                                  <p:childTnLst>
                                    <p:set>
                                      <p:cBhvr>
                                        <p:cTn id="369" dur="1" fill="hold">
                                          <p:stCondLst>
                                            <p:cond delay="0"/>
                                          </p:stCondLst>
                                        </p:cTn>
                                        <p:tgtEl>
                                          <p:spTgt spid="175"/>
                                        </p:tgtEl>
                                        <p:attrNameLst>
                                          <p:attrName>style.visibility</p:attrName>
                                        </p:attrNameLst>
                                      </p:cBhvr>
                                      <p:to>
                                        <p:strVal val="visible"/>
                                      </p:to>
                                    </p:set>
                                    <p:animEffect transition="in" filter="wipe(left)">
                                      <p:cBhvr>
                                        <p:cTn id="370" dur="500"/>
                                        <p:tgtEl>
                                          <p:spTgt spid="175"/>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8" fill="hold" grpId="0" nodeType="clickEffect">
                                  <p:stCondLst>
                                    <p:cond delay="0"/>
                                  </p:stCondLst>
                                  <p:childTnLst>
                                    <p:set>
                                      <p:cBhvr>
                                        <p:cTn id="374" dur="1" fill="hold">
                                          <p:stCondLst>
                                            <p:cond delay="0"/>
                                          </p:stCondLst>
                                        </p:cTn>
                                        <p:tgtEl>
                                          <p:spTgt spid="176"/>
                                        </p:tgtEl>
                                        <p:attrNameLst>
                                          <p:attrName>style.visibility</p:attrName>
                                        </p:attrNameLst>
                                      </p:cBhvr>
                                      <p:to>
                                        <p:strVal val="visible"/>
                                      </p:to>
                                    </p:set>
                                    <p:animEffect transition="in" filter="wipe(left)">
                                      <p:cBhvr>
                                        <p:cTn id="375" dur="500"/>
                                        <p:tgtEl>
                                          <p:spTgt spid="176"/>
                                        </p:tgtEl>
                                      </p:cBhvr>
                                    </p:animEffect>
                                  </p:childTnLst>
                                </p:cTn>
                              </p:par>
                            </p:childTnLst>
                          </p:cTn>
                        </p:par>
                      </p:childTnLst>
                    </p:cTn>
                  </p:par>
                  <p:par>
                    <p:cTn id="376" fill="hold">
                      <p:stCondLst>
                        <p:cond delay="indefinite"/>
                      </p:stCondLst>
                      <p:childTnLst>
                        <p:par>
                          <p:cTn id="377" fill="hold">
                            <p:stCondLst>
                              <p:cond delay="0"/>
                            </p:stCondLst>
                            <p:childTnLst>
                              <p:par>
                                <p:cTn id="378" presetID="22" presetClass="entr" presetSubtype="8" fill="hold" grpId="0" nodeType="clickEffect">
                                  <p:stCondLst>
                                    <p:cond delay="0"/>
                                  </p:stCondLst>
                                  <p:childTnLst>
                                    <p:set>
                                      <p:cBhvr>
                                        <p:cTn id="379" dur="1" fill="hold">
                                          <p:stCondLst>
                                            <p:cond delay="0"/>
                                          </p:stCondLst>
                                        </p:cTn>
                                        <p:tgtEl>
                                          <p:spTgt spid="177"/>
                                        </p:tgtEl>
                                        <p:attrNameLst>
                                          <p:attrName>style.visibility</p:attrName>
                                        </p:attrNameLst>
                                      </p:cBhvr>
                                      <p:to>
                                        <p:strVal val="visible"/>
                                      </p:to>
                                    </p:set>
                                    <p:animEffect transition="in" filter="wipe(left)">
                                      <p:cBhvr>
                                        <p:cTn id="380" dur="500"/>
                                        <p:tgtEl>
                                          <p:spTgt spid="177"/>
                                        </p:tgtEl>
                                      </p:cBhvr>
                                    </p:animEffect>
                                  </p:childTnLst>
                                </p:cTn>
                              </p:par>
                            </p:childTnLst>
                          </p:cTn>
                        </p:par>
                      </p:childTnLst>
                    </p:cTn>
                  </p:par>
                  <p:par>
                    <p:cTn id="381" fill="hold">
                      <p:stCondLst>
                        <p:cond delay="indefinite"/>
                      </p:stCondLst>
                      <p:childTnLst>
                        <p:par>
                          <p:cTn id="382" fill="hold">
                            <p:stCondLst>
                              <p:cond delay="0"/>
                            </p:stCondLst>
                            <p:childTnLst>
                              <p:par>
                                <p:cTn id="383" presetID="22" presetClass="entr" presetSubtype="8" fill="hold" grpId="0" nodeType="clickEffect">
                                  <p:stCondLst>
                                    <p:cond delay="0"/>
                                  </p:stCondLst>
                                  <p:childTnLst>
                                    <p:set>
                                      <p:cBhvr>
                                        <p:cTn id="384" dur="1" fill="hold">
                                          <p:stCondLst>
                                            <p:cond delay="0"/>
                                          </p:stCondLst>
                                        </p:cTn>
                                        <p:tgtEl>
                                          <p:spTgt spid="178"/>
                                        </p:tgtEl>
                                        <p:attrNameLst>
                                          <p:attrName>style.visibility</p:attrName>
                                        </p:attrNameLst>
                                      </p:cBhvr>
                                      <p:to>
                                        <p:strVal val="visible"/>
                                      </p:to>
                                    </p:set>
                                    <p:animEffect transition="in" filter="wipe(left)">
                                      <p:cBhvr>
                                        <p:cTn id="385" dur="500"/>
                                        <p:tgtEl>
                                          <p:spTgt spid="178"/>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8" fill="hold" grpId="0" nodeType="clickEffect">
                                  <p:stCondLst>
                                    <p:cond delay="0"/>
                                  </p:stCondLst>
                                  <p:childTnLst>
                                    <p:set>
                                      <p:cBhvr>
                                        <p:cTn id="389" dur="1" fill="hold">
                                          <p:stCondLst>
                                            <p:cond delay="0"/>
                                          </p:stCondLst>
                                        </p:cTn>
                                        <p:tgtEl>
                                          <p:spTgt spid="180"/>
                                        </p:tgtEl>
                                        <p:attrNameLst>
                                          <p:attrName>style.visibility</p:attrName>
                                        </p:attrNameLst>
                                      </p:cBhvr>
                                      <p:to>
                                        <p:strVal val="visible"/>
                                      </p:to>
                                    </p:set>
                                    <p:animEffect transition="in" filter="wipe(left)">
                                      <p:cBhvr>
                                        <p:cTn id="390" dur="500"/>
                                        <p:tgtEl>
                                          <p:spTgt spid="180"/>
                                        </p:tgtEl>
                                      </p:cBhvr>
                                    </p:animEffect>
                                  </p:childTnLst>
                                </p:cTn>
                              </p:par>
                            </p:childTnLst>
                          </p:cTn>
                        </p:par>
                      </p:childTnLst>
                    </p:cTn>
                  </p:par>
                  <p:par>
                    <p:cTn id="391" fill="hold">
                      <p:stCondLst>
                        <p:cond delay="indefinite"/>
                      </p:stCondLst>
                      <p:childTnLst>
                        <p:par>
                          <p:cTn id="392" fill="hold">
                            <p:stCondLst>
                              <p:cond delay="0"/>
                            </p:stCondLst>
                            <p:childTnLst>
                              <p:par>
                                <p:cTn id="393" presetID="22" presetClass="entr" presetSubtype="8" fill="hold" grpId="0" nodeType="clickEffect">
                                  <p:stCondLst>
                                    <p:cond delay="0"/>
                                  </p:stCondLst>
                                  <p:childTnLst>
                                    <p:set>
                                      <p:cBhvr>
                                        <p:cTn id="394" dur="1" fill="hold">
                                          <p:stCondLst>
                                            <p:cond delay="0"/>
                                          </p:stCondLst>
                                        </p:cTn>
                                        <p:tgtEl>
                                          <p:spTgt spid="181"/>
                                        </p:tgtEl>
                                        <p:attrNameLst>
                                          <p:attrName>style.visibility</p:attrName>
                                        </p:attrNameLst>
                                      </p:cBhvr>
                                      <p:to>
                                        <p:strVal val="visible"/>
                                      </p:to>
                                    </p:set>
                                    <p:animEffect transition="in" filter="wipe(left)">
                                      <p:cBhvr>
                                        <p:cTn id="395" dur="500"/>
                                        <p:tgtEl>
                                          <p:spTgt spid="181"/>
                                        </p:tgtEl>
                                      </p:cBhvr>
                                    </p:animEffect>
                                  </p:childTnLst>
                                </p:cTn>
                              </p:par>
                            </p:childTnLst>
                          </p:cTn>
                        </p:par>
                      </p:childTnLst>
                    </p:cTn>
                  </p:par>
                  <p:par>
                    <p:cTn id="396" fill="hold">
                      <p:stCondLst>
                        <p:cond delay="indefinite"/>
                      </p:stCondLst>
                      <p:childTnLst>
                        <p:par>
                          <p:cTn id="397" fill="hold">
                            <p:stCondLst>
                              <p:cond delay="0"/>
                            </p:stCondLst>
                            <p:childTnLst>
                              <p:par>
                                <p:cTn id="398" presetID="22" presetClass="entr" presetSubtype="8" fill="hold" grpId="0" nodeType="clickEffect">
                                  <p:stCondLst>
                                    <p:cond delay="0"/>
                                  </p:stCondLst>
                                  <p:childTnLst>
                                    <p:set>
                                      <p:cBhvr>
                                        <p:cTn id="399" dur="1" fill="hold">
                                          <p:stCondLst>
                                            <p:cond delay="0"/>
                                          </p:stCondLst>
                                        </p:cTn>
                                        <p:tgtEl>
                                          <p:spTgt spid="182"/>
                                        </p:tgtEl>
                                        <p:attrNameLst>
                                          <p:attrName>style.visibility</p:attrName>
                                        </p:attrNameLst>
                                      </p:cBhvr>
                                      <p:to>
                                        <p:strVal val="visible"/>
                                      </p:to>
                                    </p:set>
                                    <p:animEffect transition="in" filter="wipe(left)">
                                      <p:cBhvr>
                                        <p:cTn id="400" dur="500"/>
                                        <p:tgtEl>
                                          <p:spTgt spid="182"/>
                                        </p:tgtEl>
                                      </p:cBhvr>
                                    </p:animEffect>
                                  </p:childTnLst>
                                </p:cTn>
                              </p:par>
                            </p:childTnLst>
                          </p:cTn>
                        </p:par>
                      </p:childTnLst>
                    </p:cTn>
                  </p:par>
                  <p:par>
                    <p:cTn id="401" fill="hold">
                      <p:stCondLst>
                        <p:cond delay="indefinite"/>
                      </p:stCondLst>
                      <p:childTnLst>
                        <p:par>
                          <p:cTn id="402" fill="hold">
                            <p:stCondLst>
                              <p:cond delay="0"/>
                            </p:stCondLst>
                            <p:childTnLst>
                              <p:par>
                                <p:cTn id="403" presetID="22" presetClass="entr" presetSubtype="8" fill="hold" grpId="0" nodeType="clickEffect">
                                  <p:stCondLst>
                                    <p:cond delay="0"/>
                                  </p:stCondLst>
                                  <p:childTnLst>
                                    <p:set>
                                      <p:cBhvr>
                                        <p:cTn id="404" dur="1" fill="hold">
                                          <p:stCondLst>
                                            <p:cond delay="0"/>
                                          </p:stCondLst>
                                        </p:cTn>
                                        <p:tgtEl>
                                          <p:spTgt spid="183"/>
                                        </p:tgtEl>
                                        <p:attrNameLst>
                                          <p:attrName>style.visibility</p:attrName>
                                        </p:attrNameLst>
                                      </p:cBhvr>
                                      <p:to>
                                        <p:strVal val="visible"/>
                                      </p:to>
                                    </p:set>
                                    <p:animEffect transition="in" filter="wipe(left)">
                                      <p:cBhvr>
                                        <p:cTn id="405" dur="500"/>
                                        <p:tgtEl>
                                          <p:spTgt spid="183"/>
                                        </p:tgtEl>
                                      </p:cBhvr>
                                    </p:animEffect>
                                  </p:childTnLst>
                                </p:cTn>
                              </p:par>
                            </p:childTnLst>
                          </p:cTn>
                        </p:par>
                      </p:childTnLst>
                    </p:cTn>
                  </p:par>
                  <p:par>
                    <p:cTn id="406" fill="hold">
                      <p:stCondLst>
                        <p:cond delay="indefinite"/>
                      </p:stCondLst>
                      <p:childTnLst>
                        <p:par>
                          <p:cTn id="407" fill="hold">
                            <p:stCondLst>
                              <p:cond delay="0"/>
                            </p:stCondLst>
                            <p:childTnLst>
                              <p:par>
                                <p:cTn id="408" presetID="22" presetClass="entr" presetSubtype="8" fill="hold" nodeType="clickEffect">
                                  <p:stCondLst>
                                    <p:cond delay="0"/>
                                  </p:stCondLst>
                                  <p:childTnLst>
                                    <p:set>
                                      <p:cBhvr>
                                        <p:cTn id="409" dur="1" fill="hold">
                                          <p:stCondLst>
                                            <p:cond delay="0"/>
                                          </p:stCondLst>
                                        </p:cTn>
                                        <p:tgtEl>
                                          <p:spTgt spid="179"/>
                                        </p:tgtEl>
                                        <p:attrNameLst>
                                          <p:attrName>style.visibility</p:attrName>
                                        </p:attrNameLst>
                                      </p:cBhvr>
                                      <p:to>
                                        <p:strVal val="visible"/>
                                      </p:to>
                                    </p:set>
                                    <p:animEffect transition="in" filter="wipe(left)">
                                      <p:cBhvr>
                                        <p:cTn id="410" dur="500"/>
                                        <p:tgtEl>
                                          <p:spTgt spid="179"/>
                                        </p:tgtEl>
                                      </p:cBhvr>
                                    </p:animEffect>
                                  </p:childTnLst>
                                </p:cTn>
                              </p:par>
                            </p:childTnLst>
                          </p:cTn>
                        </p:par>
                      </p:childTnLst>
                    </p:cTn>
                  </p:par>
                  <p:par>
                    <p:cTn id="411" fill="hold">
                      <p:stCondLst>
                        <p:cond delay="indefinite"/>
                      </p:stCondLst>
                      <p:childTnLst>
                        <p:par>
                          <p:cTn id="412" fill="hold">
                            <p:stCondLst>
                              <p:cond delay="0"/>
                            </p:stCondLst>
                            <p:childTnLst>
                              <p:par>
                                <p:cTn id="413" presetID="22" presetClass="entr" presetSubtype="8" fill="hold" nodeType="clickEffect">
                                  <p:stCondLst>
                                    <p:cond delay="0"/>
                                  </p:stCondLst>
                                  <p:childTnLst>
                                    <p:set>
                                      <p:cBhvr>
                                        <p:cTn id="414" dur="1" fill="hold">
                                          <p:stCondLst>
                                            <p:cond delay="0"/>
                                          </p:stCondLst>
                                        </p:cTn>
                                        <p:tgtEl>
                                          <p:spTgt spid="191"/>
                                        </p:tgtEl>
                                        <p:attrNameLst>
                                          <p:attrName>style.visibility</p:attrName>
                                        </p:attrNameLst>
                                      </p:cBhvr>
                                      <p:to>
                                        <p:strVal val="visible"/>
                                      </p:to>
                                    </p:set>
                                    <p:animEffect transition="in" filter="wipe(left)">
                                      <p:cBhvr>
                                        <p:cTn id="415" dur="500"/>
                                        <p:tgtEl>
                                          <p:spTgt spid="191"/>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8" fill="hold" grpId="0" nodeType="clickEffect">
                                  <p:stCondLst>
                                    <p:cond delay="0"/>
                                  </p:stCondLst>
                                  <p:childTnLst>
                                    <p:set>
                                      <p:cBhvr>
                                        <p:cTn id="419" dur="1" fill="hold">
                                          <p:stCondLst>
                                            <p:cond delay="0"/>
                                          </p:stCondLst>
                                        </p:cTn>
                                        <p:tgtEl>
                                          <p:spTgt spid="184"/>
                                        </p:tgtEl>
                                        <p:attrNameLst>
                                          <p:attrName>style.visibility</p:attrName>
                                        </p:attrNameLst>
                                      </p:cBhvr>
                                      <p:to>
                                        <p:strVal val="visible"/>
                                      </p:to>
                                    </p:set>
                                    <p:animEffect transition="in" filter="wipe(left)">
                                      <p:cBhvr>
                                        <p:cTn id="420" dur="500"/>
                                        <p:tgtEl>
                                          <p:spTgt spid="184"/>
                                        </p:tgtEl>
                                      </p:cBhvr>
                                    </p:animEffect>
                                  </p:childTnLst>
                                </p:cTn>
                              </p:par>
                            </p:childTnLst>
                          </p:cTn>
                        </p:par>
                      </p:childTnLst>
                    </p:cTn>
                  </p:par>
                  <p:par>
                    <p:cTn id="421" fill="hold">
                      <p:stCondLst>
                        <p:cond delay="indefinite"/>
                      </p:stCondLst>
                      <p:childTnLst>
                        <p:par>
                          <p:cTn id="422" fill="hold">
                            <p:stCondLst>
                              <p:cond delay="0"/>
                            </p:stCondLst>
                            <p:childTnLst>
                              <p:par>
                                <p:cTn id="423" presetID="22" presetClass="entr" presetSubtype="8" fill="hold" grpId="0" nodeType="clickEffect">
                                  <p:stCondLst>
                                    <p:cond delay="0"/>
                                  </p:stCondLst>
                                  <p:childTnLst>
                                    <p:set>
                                      <p:cBhvr>
                                        <p:cTn id="424" dur="1" fill="hold">
                                          <p:stCondLst>
                                            <p:cond delay="0"/>
                                          </p:stCondLst>
                                        </p:cTn>
                                        <p:tgtEl>
                                          <p:spTgt spid="185"/>
                                        </p:tgtEl>
                                        <p:attrNameLst>
                                          <p:attrName>style.visibility</p:attrName>
                                        </p:attrNameLst>
                                      </p:cBhvr>
                                      <p:to>
                                        <p:strVal val="visible"/>
                                      </p:to>
                                    </p:set>
                                    <p:animEffect transition="in" filter="wipe(left)">
                                      <p:cBhvr>
                                        <p:cTn id="425" dur="500"/>
                                        <p:tgtEl>
                                          <p:spTgt spid="185"/>
                                        </p:tgtEl>
                                      </p:cBhvr>
                                    </p:animEffect>
                                  </p:childTnLst>
                                </p:cTn>
                              </p:par>
                            </p:childTnLst>
                          </p:cTn>
                        </p:par>
                      </p:childTnLst>
                    </p:cTn>
                  </p:par>
                  <p:par>
                    <p:cTn id="426" fill="hold">
                      <p:stCondLst>
                        <p:cond delay="indefinite"/>
                      </p:stCondLst>
                      <p:childTnLst>
                        <p:par>
                          <p:cTn id="427" fill="hold">
                            <p:stCondLst>
                              <p:cond delay="0"/>
                            </p:stCondLst>
                            <p:childTnLst>
                              <p:par>
                                <p:cTn id="428" presetID="22" presetClass="entr" presetSubtype="8" fill="hold" grpId="0" nodeType="clickEffect">
                                  <p:stCondLst>
                                    <p:cond delay="0"/>
                                  </p:stCondLst>
                                  <p:childTnLst>
                                    <p:set>
                                      <p:cBhvr>
                                        <p:cTn id="429" dur="1" fill="hold">
                                          <p:stCondLst>
                                            <p:cond delay="0"/>
                                          </p:stCondLst>
                                        </p:cTn>
                                        <p:tgtEl>
                                          <p:spTgt spid="186"/>
                                        </p:tgtEl>
                                        <p:attrNameLst>
                                          <p:attrName>style.visibility</p:attrName>
                                        </p:attrNameLst>
                                      </p:cBhvr>
                                      <p:to>
                                        <p:strVal val="visible"/>
                                      </p:to>
                                    </p:set>
                                    <p:animEffect transition="in" filter="wipe(left)">
                                      <p:cBhvr>
                                        <p:cTn id="430" dur="500"/>
                                        <p:tgtEl>
                                          <p:spTgt spid="186"/>
                                        </p:tgtEl>
                                      </p:cBhvr>
                                    </p:animEffect>
                                  </p:childTnLst>
                                </p:cTn>
                              </p:par>
                            </p:childTnLst>
                          </p:cTn>
                        </p:par>
                      </p:childTnLst>
                    </p:cTn>
                  </p:par>
                  <p:par>
                    <p:cTn id="431" fill="hold">
                      <p:stCondLst>
                        <p:cond delay="indefinite"/>
                      </p:stCondLst>
                      <p:childTnLst>
                        <p:par>
                          <p:cTn id="432" fill="hold">
                            <p:stCondLst>
                              <p:cond delay="0"/>
                            </p:stCondLst>
                            <p:childTnLst>
                              <p:par>
                                <p:cTn id="433" presetID="22" presetClass="entr" presetSubtype="8" fill="hold" grpId="0" nodeType="clickEffect">
                                  <p:stCondLst>
                                    <p:cond delay="0"/>
                                  </p:stCondLst>
                                  <p:childTnLst>
                                    <p:set>
                                      <p:cBhvr>
                                        <p:cTn id="434" dur="1" fill="hold">
                                          <p:stCondLst>
                                            <p:cond delay="0"/>
                                          </p:stCondLst>
                                        </p:cTn>
                                        <p:tgtEl>
                                          <p:spTgt spid="187"/>
                                        </p:tgtEl>
                                        <p:attrNameLst>
                                          <p:attrName>style.visibility</p:attrName>
                                        </p:attrNameLst>
                                      </p:cBhvr>
                                      <p:to>
                                        <p:strVal val="visible"/>
                                      </p:to>
                                    </p:set>
                                    <p:animEffect transition="in" filter="wipe(left)">
                                      <p:cBhvr>
                                        <p:cTn id="435" dur="500"/>
                                        <p:tgtEl>
                                          <p:spTgt spid="187"/>
                                        </p:tgtEl>
                                      </p:cBhvr>
                                    </p:animEffect>
                                  </p:childTnLst>
                                </p:cTn>
                              </p:par>
                            </p:childTnLst>
                          </p:cTn>
                        </p:par>
                      </p:childTnLst>
                    </p:cTn>
                  </p:par>
                  <p:par>
                    <p:cTn id="436" fill="hold">
                      <p:stCondLst>
                        <p:cond delay="indefinite"/>
                      </p:stCondLst>
                      <p:childTnLst>
                        <p:par>
                          <p:cTn id="437" fill="hold">
                            <p:stCondLst>
                              <p:cond delay="0"/>
                            </p:stCondLst>
                            <p:childTnLst>
                              <p:par>
                                <p:cTn id="438" presetID="22" presetClass="entr" presetSubtype="8" fill="hold" grpId="0" nodeType="clickEffect">
                                  <p:stCondLst>
                                    <p:cond delay="0"/>
                                  </p:stCondLst>
                                  <p:childTnLst>
                                    <p:set>
                                      <p:cBhvr>
                                        <p:cTn id="439" dur="1" fill="hold">
                                          <p:stCondLst>
                                            <p:cond delay="0"/>
                                          </p:stCondLst>
                                        </p:cTn>
                                        <p:tgtEl>
                                          <p:spTgt spid="188"/>
                                        </p:tgtEl>
                                        <p:attrNameLst>
                                          <p:attrName>style.visibility</p:attrName>
                                        </p:attrNameLst>
                                      </p:cBhvr>
                                      <p:to>
                                        <p:strVal val="visible"/>
                                      </p:to>
                                    </p:set>
                                    <p:animEffect transition="in" filter="wipe(left)">
                                      <p:cBhvr>
                                        <p:cTn id="440" dur="500"/>
                                        <p:tgtEl>
                                          <p:spTgt spid="188"/>
                                        </p:tgtEl>
                                      </p:cBhvr>
                                    </p:animEffect>
                                  </p:childTnLst>
                                </p:cTn>
                              </p:par>
                            </p:childTnLst>
                          </p:cTn>
                        </p:par>
                      </p:childTnLst>
                    </p:cTn>
                  </p:par>
                  <p:par>
                    <p:cTn id="441" fill="hold">
                      <p:stCondLst>
                        <p:cond delay="indefinite"/>
                      </p:stCondLst>
                      <p:childTnLst>
                        <p:par>
                          <p:cTn id="442" fill="hold">
                            <p:stCondLst>
                              <p:cond delay="0"/>
                            </p:stCondLst>
                            <p:childTnLst>
                              <p:par>
                                <p:cTn id="443" presetID="22" presetClass="entr" presetSubtype="8" fill="hold" grpId="0" nodeType="clickEffect">
                                  <p:stCondLst>
                                    <p:cond delay="0"/>
                                  </p:stCondLst>
                                  <p:childTnLst>
                                    <p:set>
                                      <p:cBhvr>
                                        <p:cTn id="444" dur="1" fill="hold">
                                          <p:stCondLst>
                                            <p:cond delay="0"/>
                                          </p:stCondLst>
                                        </p:cTn>
                                        <p:tgtEl>
                                          <p:spTgt spid="192"/>
                                        </p:tgtEl>
                                        <p:attrNameLst>
                                          <p:attrName>style.visibility</p:attrName>
                                        </p:attrNameLst>
                                      </p:cBhvr>
                                      <p:to>
                                        <p:strVal val="visible"/>
                                      </p:to>
                                    </p:set>
                                    <p:animEffect transition="in" filter="wipe(left)">
                                      <p:cBhvr>
                                        <p:cTn id="445" dur="500"/>
                                        <p:tgtEl>
                                          <p:spTgt spid="192"/>
                                        </p:tgtEl>
                                      </p:cBhvr>
                                    </p:animEffect>
                                  </p:childTnLst>
                                </p:cTn>
                              </p:par>
                            </p:childTnLst>
                          </p:cTn>
                        </p:par>
                      </p:childTnLst>
                    </p:cTn>
                  </p:par>
                  <p:par>
                    <p:cTn id="446" fill="hold">
                      <p:stCondLst>
                        <p:cond delay="indefinite"/>
                      </p:stCondLst>
                      <p:childTnLst>
                        <p:par>
                          <p:cTn id="447" fill="hold">
                            <p:stCondLst>
                              <p:cond delay="0"/>
                            </p:stCondLst>
                            <p:childTnLst>
                              <p:par>
                                <p:cTn id="448" presetID="22" presetClass="entr" presetSubtype="8" fill="hold" grpId="0" nodeType="clickEffect">
                                  <p:stCondLst>
                                    <p:cond delay="0"/>
                                  </p:stCondLst>
                                  <p:childTnLst>
                                    <p:set>
                                      <p:cBhvr>
                                        <p:cTn id="449" dur="1" fill="hold">
                                          <p:stCondLst>
                                            <p:cond delay="0"/>
                                          </p:stCondLst>
                                        </p:cTn>
                                        <p:tgtEl>
                                          <p:spTgt spid="189"/>
                                        </p:tgtEl>
                                        <p:attrNameLst>
                                          <p:attrName>style.visibility</p:attrName>
                                        </p:attrNameLst>
                                      </p:cBhvr>
                                      <p:to>
                                        <p:strVal val="visible"/>
                                      </p:to>
                                    </p:set>
                                    <p:animEffect transition="in" filter="wipe(left)">
                                      <p:cBhvr>
                                        <p:cTn id="450" dur="500"/>
                                        <p:tgtEl>
                                          <p:spTgt spid="189"/>
                                        </p:tgtEl>
                                      </p:cBhvr>
                                    </p:animEffect>
                                  </p:childTnLst>
                                </p:cTn>
                              </p:par>
                            </p:childTnLst>
                          </p:cTn>
                        </p:par>
                      </p:childTnLst>
                    </p:cTn>
                  </p:par>
                  <p:par>
                    <p:cTn id="451" fill="hold">
                      <p:stCondLst>
                        <p:cond delay="indefinite"/>
                      </p:stCondLst>
                      <p:childTnLst>
                        <p:par>
                          <p:cTn id="452" fill="hold">
                            <p:stCondLst>
                              <p:cond delay="0"/>
                            </p:stCondLst>
                            <p:childTnLst>
                              <p:par>
                                <p:cTn id="453" presetID="22" presetClass="entr" presetSubtype="8" fill="hold" grpId="0" nodeType="clickEffect">
                                  <p:stCondLst>
                                    <p:cond delay="0"/>
                                  </p:stCondLst>
                                  <p:childTnLst>
                                    <p:set>
                                      <p:cBhvr>
                                        <p:cTn id="454" dur="1" fill="hold">
                                          <p:stCondLst>
                                            <p:cond delay="0"/>
                                          </p:stCondLst>
                                        </p:cTn>
                                        <p:tgtEl>
                                          <p:spTgt spid="190"/>
                                        </p:tgtEl>
                                        <p:attrNameLst>
                                          <p:attrName>style.visibility</p:attrName>
                                        </p:attrNameLst>
                                      </p:cBhvr>
                                      <p:to>
                                        <p:strVal val="visible"/>
                                      </p:to>
                                    </p:set>
                                    <p:animEffect transition="in" filter="wipe(left)">
                                      <p:cBhvr>
                                        <p:cTn id="455" dur="500"/>
                                        <p:tgtEl>
                                          <p:spTgt spid="190"/>
                                        </p:tgtEl>
                                      </p:cBhvr>
                                    </p:animEffect>
                                  </p:childTnLst>
                                </p:cTn>
                              </p:par>
                            </p:childTnLst>
                          </p:cTn>
                        </p:par>
                      </p:childTnLst>
                    </p:cTn>
                  </p:par>
                  <p:par>
                    <p:cTn id="456" fill="hold">
                      <p:stCondLst>
                        <p:cond delay="indefinite"/>
                      </p:stCondLst>
                      <p:childTnLst>
                        <p:par>
                          <p:cTn id="457" fill="hold">
                            <p:stCondLst>
                              <p:cond delay="0"/>
                            </p:stCondLst>
                            <p:childTnLst>
                              <p:par>
                                <p:cTn id="458" presetID="22" presetClass="entr" presetSubtype="8" fill="hold" grpId="0" nodeType="clickEffect">
                                  <p:stCondLst>
                                    <p:cond delay="0"/>
                                  </p:stCondLst>
                                  <p:childTnLst>
                                    <p:set>
                                      <p:cBhvr>
                                        <p:cTn id="459" dur="1" fill="hold">
                                          <p:stCondLst>
                                            <p:cond delay="0"/>
                                          </p:stCondLst>
                                        </p:cTn>
                                        <p:tgtEl>
                                          <p:spTgt spid="193"/>
                                        </p:tgtEl>
                                        <p:attrNameLst>
                                          <p:attrName>style.visibility</p:attrName>
                                        </p:attrNameLst>
                                      </p:cBhvr>
                                      <p:to>
                                        <p:strVal val="visible"/>
                                      </p:to>
                                    </p:set>
                                    <p:animEffect transition="in" filter="wipe(left)">
                                      <p:cBhvr>
                                        <p:cTn id="460" dur="500"/>
                                        <p:tgtEl>
                                          <p:spTgt spid="193"/>
                                        </p:tgtEl>
                                      </p:cBhvr>
                                    </p:animEffect>
                                  </p:childTnLst>
                                </p:cTn>
                              </p:par>
                            </p:childTnLst>
                          </p:cTn>
                        </p:par>
                      </p:childTnLst>
                    </p:cTn>
                  </p:par>
                  <p:par>
                    <p:cTn id="461" fill="hold">
                      <p:stCondLst>
                        <p:cond delay="indefinite"/>
                      </p:stCondLst>
                      <p:childTnLst>
                        <p:par>
                          <p:cTn id="462" fill="hold">
                            <p:stCondLst>
                              <p:cond delay="0"/>
                            </p:stCondLst>
                            <p:childTnLst>
                              <p:par>
                                <p:cTn id="463" presetID="22" presetClass="entr" presetSubtype="8" fill="hold" grpId="0" nodeType="clickEffect">
                                  <p:stCondLst>
                                    <p:cond delay="0"/>
                                  </p:stCondLst>
                                  <p:childTnLst>
                                    <p:set>
                                      <p:cBhvr>
                                        <p:cTn id="464" dur="1" fill="hold">
                                          <p:stCondLst>
                                            <p:cond delay="0"/>
                                          </p:stCondLst>
                                        </p:cTn>
                                        <p:tgtEl>
                                          <p:spTgt spid="194"/>
                                        </p:tgtEl>
                                        <p:attrNameLst>
                                          <p:attrName>style.visibility</p:attrName>
                                        </p:attrNameLst>
                                      </p:cBhvr>
                                      <p:to>
                                        <p:strVal val="visible"/>
                                      </p:to>
                                    </p:set>
                                    <p:animEffect transition="in" filter="wipe(left)">
                                      <p:cBhvr>
                                        <p:cTn id="465" dur="500"/>
                                        <p:tgtEl>
                                          <p:spTgt spid="194"/>
                                        </p:tgtEl>
                                      </p:cBhvr>
                                    </p:animEffect>
                                  </p:childTnLst>
                                </p:cTn>
                              </p:par>
                            </p:childTnLst>
                          </p:cTn>
                        </p:par>
                      </p:childTnLst>
                    </p:cTn>
                  </p:par>
                  <p:par>
                    <p:cTn id="466" fill="hold">
                      <p:stCondLst>
                        <p:cond delay="indefinite"/>
                      </p:stCondLst>
                      <p:childTnLst>
                        <p:par>
                          <p:cTn id="467" fill="hold">
                            <p:stCondLst>
                              <p:cond delay="0"/>
                            </p:stCondLst>
                            <p:childTnLst>
                              <p:par>
                                <p:cTn id="468" presetID="22" presetClass="entr" presetSubtype="8" fill="hold" grpId="0" nodeType="clickEffect">
                                  <p:stCondLst>
                                    <p:cond delay="0"/>
                                  </p:stCondLst>
                                  <p:childTnLst>
                                    <p:set>
                                      <p:cBhvr>
                                        <p:cTn id="469" dur="1" fill="hold">
                                          <p:stCondLst>
                                            <p:cond delay="0"/>
                                          </p:stCondLst>
                                        </p:cTn>
                                        <p:tgtEl>
                                          <p:spTgt spid="195"/>
                                        </p:tgtEl>
                                        <p:attrNameLst>
                                          <p:attrName>style.visibility</p:attrName>
                                        </p:attrNameLst>
                                      </p:cBhvr>
                                      <p:to>
                                        <p:strVal val="visible"/>
                                      </p:to>
                                    </p:set>
                                    <p:animEffect transition="in" filter="wipe(left)">
                                      <p:cBhvr>
                                        <p:cTn id="470" dur="500"/>
                                        <p:tgtEl>
                                          <p:spTgt spid="195"/>
                                        </p:tgtEl>
                                      </p:cBhvr>
                                    </p:animEffect>
                                  </p:childTnLst>
                                </p:cTn>
                              </p:par>
                            </p:childTnLst>
                          </p:cTn>
                        </p:par>
                      </p:childTnLst>
                    </p:cTn>
                  </p:par>
                  <p:par>
                    <p:cTn id="471" fill="hold">
                      <p:stCondLst>
                        <p:cond delay="indefinite"/>
                      </p:stCondLst>
                      <p:childTnLst>
                        <p:par>
                          <p:cTn id="472" fill="hold">
                            <p:stCondLst>
                              <p:cond delay="0"/>
                            </p:stCondLst>
                            <p:childTnLst>
                              <p:par>
                                <p:cTn id="473" presetID="22" presetClass="entr" presetSubtype="8" fill="hold" grpId="0" nodeType="clickEffect">
                                  <p:stCondLst>
                                    <p:cond delay="0"/>
                                  </p:stCondLst>
                                  <p:childTnLst>
                                    <p:set>
                                      <p:cBhvr>
                                        <p:cTn id="474" dur="1" fill="hold">
                                          <p:stCondLst>
                                            <p:cond delay="0"/>
                                          </p:stCondLst>
                                        </p:cTn>
                                        <p:tgtEl>
                                          <p:spTgt spid="196"/>
                                        </p:tgtEl>
                                        <p:attrNameLst>
                                          <p:attrName>style.visibility</p:attrName>
                                        </p:attrNameLst>
                                      </p:cBhvr>
                                      <p:to>
                                        <p:strVal val="visible"/>
                                      </p:to>
                                    </p:set>
                                    <p:animEffect transition="in" filter="wipe(left)">
                                      <p:cBhvr>
                                        <p:cTn id="475" dur="500"/>
                                        <p:tgtEl>
                                          <p:spTgt spid="196"/>
                                        </p:tgtEl>
                                      </p:cBhvr>
                                    </p:animEffect>
                                  </p:childTnLst>
                                </p:cTn>
                              </p:par>
                            </p:childTnLst>
                          </p:cTn>
                        </p:par>
                      </p:childTnLst>
                    </p:cTn>
                  </p:par>
                  <p:par>
                    <p:cTn id="476" fill="hold">
                      <p:stCondLst>
                        <p:cond delay="indefinite"/>
                      </p:stCondLst>
                      <p:childTnLst>
                        <p:par>
                          <p:cTn id="477" fill="hold">
                            <p:stCondLst>
                              <p:cond delay="0"/>
                            </p:stCondLst>
                            <p:childTnLst>
                              <p:par>
                                <p:cTn id="478" presetID="22" presetClass="entr" presetSubtype="8" fill="hold" grpId="0" nodeType="clickEffect">
                                  <p:stCondLst>
                                    <p:cond delay="0"/>
                                  </p:stCondLst>
                                  <p:childTnLst>
                                    <p:set>
                                      <p:cBhvr>
                                        <p:cTn id="479" dur="1" fill="hold">
                                          <p:stCondLst>
                                            <p:cond delay="0"/>
                                          </p:stCondLst>
                                        </p:cTn>
                                        <p:tgtEl>
                                          <p:spTgt spid="197"/>
                                        </p:tgtEl>
                                        <p:attrNameLst>
                                          <p:attrName>style.visibility</p:attrName>
                                        </p:attrNameLst>
                                      </p:cBhvr>
                                      <p:to>
                                        <p:strVal val="visible"/>
                                      </p:to>
                                    </p:set>
                                    <p:animEffect transition="in" filter="wipe(left)">
                                      <p:cBhvr>
                                        <p:cTn id="480" dur="500"/>
                                        <p:tgtEl>
                                          <p:spTgt spid="197"/>
                                        </p:tgtEl>
                                      </p:cBhvr>
                                    </p:animEffect>
                                  </p:childTnLst>
                                </p:cTn>
                              </p:par>
                            </p:childTnLst>
                          </p:cTn>
                        </p:par>
                      </p:childTnLst>
                    </p:cTn>
                  </p:par>
                  <p:par>
                    <p:cTn id="481" fill="hold">
                      <p:stCondLst>
                        <p:cond delay="indefinite"/>
                      </p:stCondLst>
                      <p:childTnLst>
                        <p:par>
                          <p:cTn id="482" fill="hold">
                            <p:stCondLst>
                              <p:cond delay="0"/>
                            </p:stCondLst>
                            <p:childTnLst>
                              <p:par>
                                <p:cTn id="483" presetID="22" presetClass="entr" presetSubtype="8" fill="hold" grpId="0" nodeType="clickEffect">
                                  <p:stCondLst>
                                    <p:cond delay="0"/>
                                  </p:stCondLst>
                                  <p:childTnLst>
                                    <p:set>
                                      <p:cBhvr>
                                        <p:cTn id="484" dur="1" fill="hold">
                                          <p:stCondLst>
                                            <p:cond delay="0"/>
                                          </p:stCondLst>
                                        </p:cTn>
                                        <p:tgtEl>
                                          <p:spTgt spid="198"/>
                                        </p:tgtEl>
                                        <p:attrNameLst>
                                          <p:attrName>style.visibility</p:attrName>
                                        </p:attrNameLst>
                                      </p:cBhvr>
                                      <p:to>
                                        <p:strVal val="visible"/>
                                      </p:to>
                                    </p:set>
                                    <p:animEffect transition="in" filter="wipe(left)">
                                      <p:cBhvr>
                                        <p:cTn id="485" dur="500"/>
                                        <p:tgtEl>
                                          <p:spTgt spid="198"/>
                                        </p:tgtEl>
                                      </p:cBhvr>
                                    </p:animEffect>
                                  </p:childTnLst>
                                </p:cTn>
                              </p:par>
                            </p:childTnLst>
                          </p:cTn>
                        </p:par>
                      </p:childTnLst>
                    </p:cTn>
                  </p:par>
                  <p:par>
                    <p:cTn id="486" fill="hold">
                      <p:stCondLst>
                        <p:cond delay="indefinite"/>
                      </p:stCondLst>
                      <p:childTnLst>
                        <p:par>
                          <p:cTn id="487" fill="hold">
                            <p:stCondLst>
                              <p:cond delay="0"/>
                            </p:stCondLst>
                            <p:childTnLst>
                              <p:par>
                                <p:cTn id="488" presetID="22" presetClass="entr" presetSubtype="8" fill="hold" grpId="0" nodeType="clickEffect">
                                  <p:stCondLst>
                                    <p:cond delay="0"/>
                                  </p:stCondLst>
                                  <p:childTnLst>
                                    <p:set>
                                      <p:cBhvr>
                                        <p:cTn id="489" dur="1" fill="hold">
                                          <p:stCondLst>
                                            <p:cond delay="0"/>
                                          </p:stCondLst>
                                        </p:cTn>
                                        <p:tgtEl>
                                          <p:spTgt spid="199"/>
                                        </p:tgtEl>
                                        <p:attrNameLst>
                                          <p:attrName>style.visibility</p:attrName>
                                        </p:attrNameLst>
                                      </p:cBhvr>
                                      <p:to>
                                        <p:strVal val="visible"/>
                                      </p:to>
                                    </p:set>
                                    <p:animEffect transition="in" filter="wipe(left)">
                                      <p:cBhvr>
                                        <p:cTn id="490" dur="500"/>
                                        <p:tgtEl>
                                          <p:spTgt spid="199"/>
                                        </p:tgtEl>
                                      </p:cBhvr>
                                    </p:animEffect>
                                  </p:childTnLst>
                                </p:cTn>
                              </p:par>
                            </p:childTnLst>
                          </p:cTn>
                        </p:par>
                      </p:childTnLst>
                    </p:cTn>
                  </p:par>
                  <p:par>
                    <p:cTn id="491" fill="hold">
                      <p:stCondLst>
                        <p:cond delay="indefinite"/>
                      </p:stCondLst>
                      <p:childTnLst>
                        <p:par>
                          <p:cTn id="492" fill="hold">
                            <p:stCondLst>
                              <p:cond delay="0"/>
                            </p:stCondLst>
                            <p:childTnLst>
                              <p:par>
                                <p:cTn id="493" presetID="22" presetClass="entr" presetSubtype="8" fill="hold" grpId="0" nodeType="clickEffect">
                                  <p:stCondLst>
                                    <p:cond delay="0"/>
                                  </p:stCondLst>
                                  <p:childTnLst>
                                    <p:set>
                                      <p:cBhvr>
                                        <p:cTn id="494" dur="1" fill="hold">
                                          <p:stCondLst>
                                            <p:cond delay="0"/>
                                          </p:stCondLst>
                                        </p:cTn>
                                        <p:tgtEl>
                                          <p:spTgt spid="200"/>
                                        </p:tgtEl>
                                        <p:attrNameLst>
                                          <p:attrName>style.visibility</p:attrName>
                                        </p:attrNameLst>
                                      </p:cBhvr>
                                      <p:to>
                                        <p:strVal val="visible"/>
                                      </p:to>
                                    </p:set>
                                    <p:animEffect transition="in" filter="wipe(left)">
                                      <p:cBhvr>
                                        <p:cTn id="495" dur="500"/>
                                        <p:tgtEl>
                                          <p:spTgt spid="200"/>
                                        </p:tgtEl>
                                      </p:cBhvr>
                                    </p:animEffect>
                                  </p:childTnLst>
                                </p:cTn>
                              </p:par>
                            </p:childTnLst>
                          </p:cTn>
                        </p:par>
                      </p:childTnLst>
                    </p:cTn>
                  </p:par>
                  <p:par>
                    <p:cTn id="496" fill="hold">
                      <p:stCondLst>
                        <p:cond delay="indefinite"/>
                      </p:stCondLst>
                      <p:childTnLst>
                        <p:par>
                          <p:cTn id="497" fill="hold">
                            <p:stCondLst>
                              <p:cond delay="0"/>
                            </p:stCondLst>
                            <p:childTnLst>
                              <p:par>
                                <p:cTn id="498" presetID="22" presetClass="entr" presetSubtype="8" fill="hold" grpId="0" nodeType="clickEffect">
                                  <p:stCondLst>
                                    <p:cond delay="0"/>
                                  </p:stCondLst>
                                  <p:childTnLst>
                                    <p:set>
                                      <p:cBhvr>
                                        <p:cTn id="499" dur="1" fill="hold">
                                          <p:stCondLst>
                                            <p:cond delay="0"/>
                                          </p:stCondLst>
                                        </p:cTn>
                                        <p:tgtEl>
                                          <p:spTgt spid="201"/>
                                        </p:tgtEl>
                                        <p:attrNameLst>
                                          <p:attrName>style.visibility</p:attrName>
                                        </p:attrNameLst>
                                      </p:cBhvr>
                                      <p:to>
                                        <p:strVal val="visible"/>
                                      </p:to>
                                    </p:set>
                                    <p:animEffect transition="in" filter="wipe(left)">
                                      <p:cBhvr>
                                        <p:cTn id="500" dur="500"/>
                                        <p:tgtEl>
                                          <p:spTgt spid="201"/>
                                        </p:tgtEl>
                                      </p:cBhvr>
                                    </p:animEffect>
                                  </p:childTnLst>
                                </p:cTn>
                              </p:par>
                            </p:childTnLst>
                          </p:cTn>
                        </p:par>
                      </p:childTnLst>
                    </p:cTn>
                  </p:par>
                  <p:par>
                    <p:cTn id="501" fill="hold">
                      <p:stCondLst>
                        <p:cond delay="indefinite"/>
                      </p:stCondLst>
                      <p:childTnLst>
                        <p:par>
                          <p:cTn id="502" fill="hold">
                            <p:stCondLst>
                              <p:cond delay="0"/>
                            </p:stCondLst>
                            <p:childTnLst>
                              <p:par>
                                <p:cTn id="503" presetID="22" presetClass="entr" presetSubtype="8" fill="hold" grpId="0" nodeType="clickEffect">
                                  <p:stCondLst>
                                    <p:cond delay="0"/>
                                  </p:stCondLst>
                                  <p:childTnLst>
                                    <p:set>
                                      <p:cBhvr>
                                        <p:cTn id="504" dur="1" fill="hold">
                                          <p:stCondLst>
                                            <p:cond delay="0"/>
                                          </p:stCondLst>
                                        </p:cTn>
                                        <p:tgtEl>
                                          <p:spTgt spid="202"/>
                                        </p:tgtEl>
                                        <p:attrNameLst>
                                          <p:attrName>style.visibility</p:attrName>
                                        </p:attrNameLst>
                                      </p:cBhvr>
                                      <p:to>
                                        <p:strVal val="visible"/>
                                      </p:to>
                                    </p:set>
                                    <p:animEffect transition="in" filter="wipe(left)">
                                      <p:cBhvr>
                                        <p:cTn id="505"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5" grpId="0"/>
      <p:bldP spid="16" grpId="0"/>
      <p:bldP spid="17" grpId="0"/>
      <p:bldP spid="18" grpId="0"/>
      <p:bldP spid="19" grpId="0"/>
      <p:bldP spid="20" grpId="0"/>
      <p:bldP spid="21" grpId="0"/>
      <p:bldP spid="23" grpId="0"/>
      <p:bldP spid="25" grpId="0"/>
      <p:bldP spid="29" grpId="0" animBg="1"/>
      <p:bldP spid="30" grpId="0"/>
      <p:bldP spid="36" grpId="0" animBg="1"/>
      <p:bldP spid="48" grpId="0" animBg="1"/>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5" grpId="0"/>
      <p:bldP spid="126" grpId="0"/>
      <p:bldP spid="127" grpId="0"/>
      <p:bldP spid="128" grpId="0"/>
      <p:bldP spid="129" grpId="0"/>
      <p:bldP spid="130" grpId="0"/>
      <p:bldP spid="131" grpId="0"/>
      <p:bldP spid="132" grpId="0"/>
      <p:bldP spid="133" grpId="0"/>
      <p:bldP spid="145" grpId="0"/>
      <p:bldP spid="146" grpId="0"/>
      <p:bldP spid="147" grpId="0"/>
      <p:bldP spid="148" grpId="0"/>
      <p:bldP spid="149" grpId="0"/>
      <p:bldP spid="150" grpId="0"/>
      <p:bldP spid="152" grpId="0"/>
      <p:bldP spid="153" grpId="0"/>
      <p:bldP spid="154" grpId="0"/>
      <p:bldP spid="155" grpId="0"/>
      <p:bldP spid="159" grpId="0"/>
      <p:bldP spid="160" grpId="0"/>
      <p:bldP spid="161" grpId="0"/>
      <p:bldP spid="163" grpId="0"/>
      <p:bldP spid="165" grpId="0"/>
      <p:bldP spid="166" grpId="0"/>
      <p:bldP spid="167" grpId="0"/>
      <p:bldP spid="170" grpId="0"/>
      <p:bldP spid="8" grpId="0"/>
      <p:bldP spid="171" grpId="0"/>
      <p:bldP spid="172" grpId="0"/>
      <p:bldP spid="173" grpId="0"/>
      <p:bldP spid="174" grpId="0"/>
      <p:bldP spid="175" grpId="0"/>
      <p:bldP spid="176" grpId="0"/>
      <p:bldP spid="177" grpId="0"/>
      <p:bldP spid="178" grpId="0"/>
      <p:bldP spid="180" grpId="0"/>
      <p:bldP spid="181" grpId="0"/>
      <p:bldP spid="182" grpId="0"/>
      <p:bldP spid="183" grpId="0"/>
      <p:bldP spid="184" grpId="0"/>
      <p:bldP spid="185" grpId="0"/>
      <p:bldP spid="186" grpId="0"/>
      <p:bldP spid="187" grpId="0"/>
      <p:bldP spid="188" grpId="0"/>
      <p:bldP spid="189" grpId="0"/>
      <p:bldP spid="190" grpId="0"/>
      <p:bldP spid="192" grpId="0"/>
      <p:bldP spid="193" grpId="0"/>
      <p:bldP spid="194" grpId="0"/>
      <p:bldP spid="195" grpId="0"/>
      <p:bldP spid="196" grpId="0"/>
      <p:bldP spid="197" grpId="0"/>
      <p:bldP spid="198" grpId="0"/>
      <p:bldP spid="199" grpId="0"/>
      <p:bldP spid="200" grpId="0"/>
      <p:bldP spid="201" grpId="0" animBg="1"/>
      <p:bldP spid="202" grpId="0" animBg="1"/>
      <p:bldP spid="204" grpId="0" animBg="1"/>
      <p:bldP spid="204" grpId="1" animBg="1"/>
      <p:bldP spid="204" grpId="2" animBg="1"/>
      <p:bldP spid="205" grpId="0" animBg="1"/>
      <p:bldP spid="205" grpId="1" animBg="1"/>
      <p:bldP spid="205" grpId="2" animBg="1"/>
      <p:bldP spid="206" grpId="0" animBg="1"/>
      <p:bldP spid="206" grpId="1" animBg="1"/>
      <p:bldP spid="206"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3742" y="437067"/>
            <a:ext cx="8141658" cy="763083"/>
            <a:chOff x="762088" y="54339"/>
            <a:chExt cx="8055335" cy="763083"/>
          </a:xfrm>
        </p:grpSpPr>
        <p:sp>
          <p:nvSpPr>
            <p:cNvPr id="3" name="TextBox 2"/>
            <p:cNvSpPr txBox="1">
              <a:spLocks noChangeArrowheads="1"/>
            </p:cNvSpPr>
            <p:nvPr/>
          </p:nvSpPr>
          <p:spPr bwMode="auto">
            <a:xfrm>
              <a:off x="762088" y="54339"/>
              <a:ext cx="8055335" cy="763083"/>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endParaRPr lang="en-US" dirty="0">
                <a:solidFill>
                  <a:prstClr val="black"/>
                </a:solidFill>
                <a:latin typeface="Bell MT" pitchFamily="18" charset="0"/>
              </a:endParaRPr>
            </a:p>
          </p:txBody>
        </p:sp>
        <p:sp>
          <p:nvSpPr>
            <p:cNvPr id="4" name="TextBox 3"/>
            <p:cNvSpPr txBox="1">
              <a:spLocks noChangeArrowheads="1"/>
            </p:cNvSpPr>
            <p:nvPr/>
          </p:nvSpPr>
          <p:spPr bwMode="auto">
            <a:xfrm>
              <a:off x="1101963" y="80261"/>
              <a:ext cx="7715460" cy="693712"/>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 Antiqua" panose="0204060205030503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IN" dirty="0" smtClean="0"/>
                <a:t>A </a:t>
              </a:r>
              <a:r>
                <a:rPr lang="en-IN" dirty="0"/>
                <a:t>hammer of mass 500 g, moving at 50 </a:t>
              </a:r>
              <a:r>
                <a:rPr lang="en-IN" dirty="0" smtClean="0"/>
                <a:t>ms</a:t>
              </a:r>
              <a:r>
                <a:rPr lang="en-IN" baseline="30000" dirty="0" smtClean="0"/>
                <a:t>-1</a:t>
              </a:r>
              <a:r>
                <a:rPr lang="en-IN" dirty="0"/>
                <a:t>, strikes a nail. The nail stops the hammer in a very short time of 0.01 s. What is the force of the nail on the hammer?</a:t>
              </a:r>
            </a:p>
          </p:txBody>
        </p:sp>
      </p:grpSp>
      <p:grpSp>
        <p:nvGrpSpPr>
          <p:cNvPr id="5" name="Group 4"/>
          <p:cNvGrpSpPr/>
          <p:nvPr/>
        </p:nvGrpSpPr>
        <p:grpSpPr>
          <a:xfrm>
            <a:off x="426720" y="492218"/>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5</a:t>
              </a:r>
            </a:p>
          </p:txBody>
        </p:sp>
      </p:grpSp>
      <p:sp>
        <p:nvSpPr>
          <p:cNvPr id="78" name="Cube 77"/>
          <p:cNvSpPr/>
          <p:nvPr/>
        </p:nvSpPr>
        <p:spPr>
          <a:xfrm>
            <a:off x="234899" y="3575412"/>
            <a:ext cx="8708114" cy="754947"/>
          </a:xfrm>
          <a:prstGeom prst="cube">
            <a:avLst/>
          </a:prstGeom>
          <a:solidFill>
            <a:schemeClr val="accent6">
              <a:lumMod val="60000"/>
              <a:lumOff val="40000"/>
            </a:schemeClr>
          </a:solidFill>
          <a:ln w="25400" cap="flat" cmpd="sng" algn="ctr">
            <a:noFill/>
            <a:prstDash val="solid"/>
          </a:ln>
          <a:effectLst/>
          <a:scene3d>
            <a:camera prst="orthographicFront"/>
            <a:lightRig rig="threePt" dir="t"/>
          </a:scene3d>
          <a:sp3d>
            <a:bevelT prst="angle"/>
          </a:sp3d>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76" name="Picture 7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24414" y="2553150"/>
            <a:ext cx="261586" cy="1135424"/>
          </a:xfrm>
          <a:prstGeom prst="rect">
            <a:avLst/>
          </a:prstGeom>
          <a:noFill/>
          <a:ln w="9525">
            <a:noFill/>
            <a:miter lim="800000"/>
            <a:headEnd/>
            <a:tailEnd/>
          </a:ln>
        </p:spPr>
      </p:pic>
      <p:grpSp>
        <p:nvGrpSpPr>
          <p:cNvPr id="79" name="Group 78"/>
          <p:cNvGrpSpPr/>
          <p:nvPr/>
        </p:nvGrpSpPr>
        <p:grpSpPr>
          <a:xfrm>
            <a:off x="533400" y="1230525"/>
            <a:ext cx="1953500" cy="358617"/>
            <a:chOff x="6403410" y="2213040"/>
            <a:chExt cx="1953500" cy="358617"/>
          </a:xfrm>
        </p:grpSpPr>
        <p:sp>
          <p:nvSpPr>
            <p:cNvPr id="80" name="Horizontal Scroll 11"/>
            <p:cNvSpPr/>
            <p:nvPr/>
          </p:nvSpPr>
          <p:spPr>
            <a:xfrm>
              <a:off x="6403410" y="2213040"/>
              <a:ext cx="1953500" cy="358617"/>
            </a:xfrm>
            <a:prstGeom prst="wedgeRoundRectCallout">
              <a:avLst>
                <a:gd name="adj1" fmla="val 19838"/>
                <a:gd name="adj2" fmla="val 82354"/>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81" name="Rectangle 80"/>
            <p:cNvSpPr/>
            <p:nvPr/>
          </p:nvSpPr>
          <p:spPr>
            <a:xfrm>
              <a:off x="6441256" y="2222565"/>
              <a:ext cx="1798890" cy="338554"/>
            </a:xfrm>
            <a:prstGeom prst="rect">
              <a:avLst/>
            </a:prstGeom>
          </p:spPr>
          <p:txBody>
            <a:bodyPr wrap="none">
              <a:spAutoFit/>
            </a:bodyPr>
            <a:lstStyle/>
            <a:p>
              <a:r>
                <a:rPr lang="en-US" sz="1600" b="1" dirty="0" smtClean="0">
                  <a:latin typeface="Book Antiqua" panose="02040602050305030304" pitchFamily="18" charset="0"/>
                </a:rPr>
                <a:t>Mass (m) =</a:t>
              </a:r>
              <a:r>
                <a:rPr lang="en-US" sz="1600" dirty="0">
                  <a:solidFill>
                    <a:srgbClr val="0000FF"/>
                  </a:solidFill>
                  <a:latin typeface="Book Antiqua" panose="02040602050305030304" pitchFamily="18" charset="0"/>
                </a:rPr>
                <a:t> </a:t>
              </a:r>
              <a:r>
                <a:rPr lang="en-US" sz="1600" b="1" dirty="0" smtClean="0">
                  <a:latin typeface="Book Antiqua" panose="02040602050305030304" pitchFamily="18" charset="0"/>
                </a:rPr>
                <a:t>500 g</a:t>
              </a:r>
              <a:endParaRPr lang="en-US" sz="1600" b="1" dirty="0">
                <a:latin typeface="Book Antiqua" panose="02040602050305030304" pitchFamily="18" charset="0"/>
              </a:endParaRPr>
            </a:p>
          </p:txBody>
        </p:sp>
      </p:grpSp>
      <p:grpSp>
        <p:nvGrpSpPr>
          <p:cNvPr id="82" name="Group 81"/>
          <p:cNvGrpSpPr/>
          <p:nvPr/>
        </p:nvGrpSpPr>
        <p:grpSpPr>
          <a:xfrm>
            <a:off x="234899" y="1255438"/>
            <a:ext cx="2889910" cy="358617"/>
            <a:chOff x="6403409" y="2213040"/>
            <a:chExt cx="2889910" cy="358617"/>
          </a:xfrm>
        </p:grpSpPr>
        <p:sp>
          <p:nvSpPr>
            <p:cNvPr id="83" name="Horizontal Scroll 11"/>
            <p:cNvSpPr/>
            <p:nvPr/>
          </p:nvSpPr>
          <p:spPr>
            <a:xfrm>
              <a:off x="6403409" y="2213040"/>
              <a:ext cx="2796794" cy="358617"/>
            </a:xfrm>
            <a:prstGeom prst="wedgeRoundRectCallout">
              <a:avLst>
                <a:gd name="adj1" fmla="val 7578"/>
                <a:gd name="adj2" fmla="val 107144"/>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84" name="Rectangle 83"/>
            <p:cNvSpPr/>
            <p:nvPr/>
          </p:nvSpPr>
          <p:spPr>
            <a:xfrm>
              <a:off x="6441256" y="2222565"/>
              <a:ext cx="2852063" cy="338554"/>
            </a:xfrm>
            <a:prstGeom prst="rect">
              <a:avLst/>
            </a:prstGeom>
          </p:spPr>
          <p:txBody>
            <a:bodyPr wrap="none">
              <a:spAutoFit/>
            </a:bodyPr>
            <a:lstStyle/>
            <a:p>
              <a:r>
                <a:rPr lang="en-US" sz="1600" b="1" dirty="0" smtClean="0">
                  <a:latin typeface="Book Antiqua" panose="02040602050305030304" pitchFamily="18" charset="0"/>
                </a:rPr>
                <a:t>Initial Velocity (u) =</a:t>
              </a:r>
              <a:r>
                <a:rPr lang="en-US" sz="1600" dirty="0">
                  <a:solidFill>
                    <a:srgbClr val="0000FF"/>
                  </a:solidFill>
                  <a:latin typeface="Book Antiqua" panose="02040602050305030304" pitchFamily="18" charset="0"/>
                </a:rPr>
                <a:t> </a:t>
              </a:r>
              <a:r>
                <a:rPr lang="en-US" sz="1600" b="1" dirty="0" smtClean="0">
                  <a:latin typeface="Book Antiqua" panose="02040602050305030304" pitchFamily="18" charset="0"/>
                </a:rPr>
                <a:t>50 ms</a:t>
              </a:r>
              <a:r>
                <a:rPr lang="en-US" sz="1600" b="1" baseline="30000" dirty="0" smtClean="0">
                  <a:latin typeface="Book Antiqua" panose="02040602050305030304" pitchFamily="18" charset="0"/>
                </a:rPr>
                <a:t>-1</a:t>
              </a:r>
              <a:endParaRPr lang="en-US" sz="1600" b="1" dirty="0">
                <a:latin typeface="Book Antiqua" panose="02040602050305030304" pitchFamily="18" charset="0"/>
              </a:endParaRPr>
            </a:p>
          </p:txBody>
        </p:sp>
      </p:grpSp>
      <p:grpSp>
        <p:nvGrpSpPr>
          <p:cNvPr id="85" name="Group 84"/>
          <p:cNvGrpSpPr/>
          <p:nvPr/>
        </p:nvGrpSpPr>
        <p:grpSpPr>
          <a:xfrm>
            <a:off x="2499600" y="2364533"/>
            <a:ext cx="1841671" cy="358617"/>
            <a:chOff x="6403409" y="2213040"/>
            <a:chExt cx="1841671" cy="358617"/>
          </a:xfrm>
        </p:grpSpPr>
        <p:sp>
          <p:nvSpPr>
            <p:cNvPr id="86" name="Horizontal Scroll 11"/>
            <p:cNvSpPr/>
            <p:nvPr/>
          </p:nvSpPr>
          <p:spPr>
            <a:xfrm>
              <a:off x="6403409" y="2213040"/>
              <a:ext cx="1841671" cy="358617"/>
            </a:xfrm>
            <a:prstGeom prst="wedgeRoundRectCallout">
              <a:avLst>
                <a:gd name="adj1" fmla="val -63603"/>
                <a:gd name="adj2" fmla="val 11526"/>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87" name="Rectangle 86"/>
            <p:cNvSpPr/>
            <p:nvPr/>
          </p:nvSpPr>
          <p:spPr>
            <a:xfrm>
              <a:off x="6441256" y="2222565"/>
              <a:ext cx="1662635" cy="338554"/>
            </a:xfrm>
            <a:prstGeom prst="rect">
              <a:avLst/>
            </a:prstGeom>
          </p:spPr>
          <p:txBody>
            <a:bodyPr wrap="none">
              <a:spAutoFit/>
            </a:bodyPr>
            <a:lstStyle/>
            <a:p>
              <a:r>
                <a:rPr lang="en-US" sz="1600" b="1" dirty="0" smtClean="0">
                  <a:latin typeface="Book Antiqua" panose="02040602050305030304" pitchFamily="18" charset="0"/>
                </a:rPr>
                <a:t>Time (t) =</a:t>
              </a:r>
              <a:r>
                <a:rPr lang="en-US" sz="1600" dirty="0">
                  <a:solidFill>
                    <a:srgbClr val="0000FF"/>
                  </a:solidFill>
                  <a:latin typeface="Book Antiqua" panose="02040602050305030304" pitchFamily="18" charset="0"/>
                </a:rPr>
                <a:t> </a:t>
              </a:r>
              <a:r>
                <a:rPr lang="en-US" sz="1600" b="1" dirty="0" smtClean="0">
                  <a:latin typeface="Book Antiqua" panose="02040602050305030304" pitchFamily="18" charset="0"/>
                </a:rPr>
                <a:t>0.01 s</a:t>
              </a:r>
              <a:endParaRPr lang="en-US" sz="1600" b="1" dirty="0">
                <a:latin typeface="Book Antiqua" panose="02040602050305030304" pitchFamily="18" charset="0"/>
              </a:endParaRPr>
            </a:p>
          </p:txBody>
        </p:sp>
      </p:grpSp>
      <p:pic>
        <p:nvPicPr>
          <p:cNvPr id="23554" name="Picture 2" descr="Image result for hammer clipart png"/>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6200000" flipH="1">
            <a:off x="395184" y="1917161"/>
            <a:ext cx="1741708" cy="109147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2286000" y="1978768"/>
            <a:ext cx="2614193" cy="358617"/>
            <a:chOff x="6403409" y="2213040"/>
            <a:chExt cx="2614193" cy="358617"/>
          </a:xfrm>
        </p:grpSpPr>
        <p:sp>
          <p:nvSpPr>
            <p:cNvPr id="22" name="Horizontal Scroll 11"/>
            <p:cNvSpPr/>
            <p:nvPr/>
          </p:nvSpPr>
          <p:spPr>
            <a:xfrm>
              <a:off x="6403409" y="2213040"/>
              <a:ext cx="2614193" cy="358617"/>
            </a:xfrm>
            <a:prstGeom prst="wedgeRoundRectCallout">
              <a:avLst>
                <a:gd name="adj1" fmla="val -54633"/>
                <a:gd name="adj2" fmla="val 54023"/>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3" name="Rectangle 22"/>
            <p:cNvSpPr/>
            <p:nvPr/>
          </p:nvSpPr>
          <p:spPr>
            <a:xfrm>
              <a:off x="6441256" y="2222565"/>
              <a:ext cx="2576346" cy="338554"/>
            </a:xfrm>
            <a:prstGeom prst="rect">
              <a:avLst/>
            </a:prstGeom>
          </p:spPr>
          <p:txBody>
            <a:bodyPr wrap="none">
              <a:spAutoFit/>
            </a:bodyPr>
            <a:lstStyle/>
            <a:p>
              <a:r>
                <a:rPr lang="en-US" sz="1600" b="1" dirty="0" smtClean="0">
                  <a:latin typeface="Book Antiqua" panose="02040602050305030304" pitchFamily="18" charset="0"/>
                </a:rPr>
                <a:t>Final Velocity (v) =</a:t>
              </a:r>
              <a:r>
                <a:rPr lang="en-US" sz="1600" dirty="0">
                  <a:solidFill>
                    <a:srgbClr val="0000FF"/>
                  </a:solidFill>
                  <a:latin typeface="Book Antiqua" panose="02040602050305030304" pitchFamily="18" charset="0"/>
                </a:rPr>
                <a:t> </a:t>
              </a:r>
              <a:r>
                <a:rPr lang="en-US" sz="1600" b="1" dirty="0" smtClean="0">
                  <a:latin typeface="Book Antiqua" panose="02040602050305030304" pitchFamily="18" charset="0"/>
                </a:rPr>
                <a:t>0 ms</a:t>
              </a:r>
              <a:r>
                <a:rPr lang="en-US" sz="1600" b="1" baseline="30000" dirty="0" smtClean="0">
                  <a:latin typeface="Book Antiqua" panose="02040602050305030304" pitchFamily="18" charset="0"/>
                </a:rPr>
                <a:t>-1</a:t>
              </a:r>
              <a:endParaRPr lang="en-US" sz="1600" b="1" dirty="0">
                <a:latin typeface="Book Antiqua" panose="02040602050305030304" pitchFamily="18" charset="0"/>
              </a:endParaRPr>
            </a:p>
          </p:txBody>
        </p:sp>
      </p:grpSp>
      <p:grpSp>
        <p:nvGrpSpPr>
          <p:cNvPr id="24" name="Group 23"/>
          <p:cNvGrpSpPr/>
          <p:nvPr/>
        </p:nvGrpSpPr>
        <p:grpSpPr>
          <a:xfrm>
            <a:off x="2286001" y="2022953"/>
            <a:ext cx="1346218" cy="358617"/>
            <a:chOff x="6403410" y="2213040"/>
            <a:chExt cx="1346218" cy="358617"/>
          </a:xfrm>
        </p:grpSpPr>
        <p:sp>
          <p:nvSpPr>
            <p:cNvPr id="25" name="Horizontal Scroll 11"/>
            <p:cNvSpPr/>
            <p:nvPr/>
          </p:nvSpPr>
          <p:spPr>
            <a:xfrm>
              <a:off x="6403410" y="2213040"/>
              <a:ext cx="1346218" cy="358617"/>
            </a:xfrm>
            <a:prstGeom prst="wedgeRoundRectCallout">
              <a:avLst>
                <a:gd name="adj1" fmla="val -63603"/>
                <a:gd name="adj2" fmla="val 11526"/>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6" name="Rectangle 25"/>
            <p:cNvSpPr/>
            <p:nvPr/>
          </p:nvSpPr>
          <p:spPr>
            <a:xfrm>
              <a:off x="6441256" y="2222565"/>
              <a:ext cx="1308371" cy="338554"/>
            </a:xfrm>
            <a:prstGeom prst="rect">
              <a:avLst/>
            </a:prstGeom>
          </p:spPr>
          <p:txBody>
            <a:bodyPr wrap="none">
              <a:spAutoFit/>
            </a:bodyPr>
            <a:lstStyle/>
            <a:p>
              <a:r>
                <a:rPr lang="en-US" sz="1600" b="1" dirty="0" smtClean="0">
                  <a:latin typeface="Book Antiqua" panose="02040602050305030304" pitchFamily="18" charset="0"/>
                </a:rPr>
                <a:t>Force (F) =</a:t>
              </a:r>
              <a:r>
                <a:rPr lang="en-US" sz="1600" dirty="0">
                  <a:solidFill>
                    <a:srgbClr val="0000FF"/>
                  </a:solidFill>
                  <a:latin typeface="Book Antiqua" panose="02040602050305030304" pitchFamily="18" charset="0"/>
                </a:rPr>
                <a:t> </a:t>
              </a:r>
              <a:r>
                <a:rPr lang="en-US" sz="1600" b="1" dirty="0" smtClean="0">
                  <a:latin typeface="Book Antiqua" panose="02040602050305030304" pitchFamily="18" charset="0"/>
                </a:rPr>
                <a:t>?</a:t>
              </a:r>
              <a:endParaRPr lang="en-US" sz="1600" b="1" dirty="0">
                <a:latin typeface="Book Antiqua" panose="02040602050305030304" pitchFamily="18" charset="0"/>
              </a:endParaRPr>
            </a:p>
          </p:txBody>
        </p:sp>
      </p:grpSp>
    </p:spTree>
    <p:extLst>
      <p:ext uri="{BB962C8B-B14F-4D97-AF65-F5344CB8AC3E}">
        <p14:creationId xmlns:p14="http://schemas.microsoft.com/office/powerpoint/2010/main" val="294562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23554"/>
                                        </p:tgtEl>
                                        <p:attrNameLst>
                                          <p:attrName>style.visibility</p:attrName>
                                        </p:attrNameLst>
                                      </p:cBhvr>
                                      <p:to>
                                        <p:strVal val="visible"/>
                                      </p:to>
                                    </p:set>
                                    <p:animEffect transition="in" filter="fade">
                                      <p:cBhvr>
                                        <p:cTn id="15" dur="500"/>
                                        <p:tgtEl>
                                          <p:spTgt spid="23554"/>
                                        </p:tgtEl>
                                      </p:cBhvr>
                                    </p:animEffect>
                                  </p:childTnLst>
                                </p:cTn>
                              </p:par>
                              <p:par>
                                <p:cTn id="16" presetID="10" presetClass="entr" presetSubtype="0" fill="hold"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wipe(down)">
                                      <p:cBhvr>
                                        <p:cTn id="25" dur="500"/>
                                        <p:tgtEl>
                                          <p:spTgt spid="7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79"/>
                                        </p:tgtEl>
                                      </p:cBhvr>
                                    </p:animEffect>
                                    <p:set>
                                      <p:cBhvr>
                                        <p:cTn id="30" dur="1" fill="hold">
                                          <p:stCondLst>
                                            <p:cond delay="499"/>
                                          </p:stCondLst>
                                        </p:cTn>
                                        <p:tgtEl>
                                          <p:spTgt spid="79"/>
                                        </p:tgtEl>
                                        <p:attrNameLst>
                                          <p:attrName>style.visibility</p:attrName>
                                        </p:attrNameLst>
                                      </p:cBhvr>
                                      <p:to>
                                        <p:strVal val="hidden"/>
                                      </p:to>
                                    </p:set>
                                  </p:childTnLst>
                                </p:cTn>
                              </p:par>
                              <p:par>
                                <p:cTn id="31" presetID="22" presetClass="entr" presetSubtype="4"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down)">
                                      <p:cBhvr>
                                        <p:cTn id="33" dur="500"/>
                                        <p:tgtEl>
                                          <p:spTgt spid="82"/>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mph" presetSubtype="0" fill="hold" nodeType="clickEffect">
                                  <p:stCondLst>
                                    <p:cond delay="0"/>
                                  </p:stCondLst>
                                  <p:childTnLst>
                                    <p:animRot by="3600000">
                                      <p:cBhvr>
                                        <p:cTn id="37" dur="2000" fill="hold"/>
                                        <p:tgtEl>
                                          <p:spTgt spid="23554"/>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82"/>
                                        </p:tgtEl>
                                      </p:cBhvr>
                                    </p:animEffect>
                                    <p:set>
                                      <p:cBhvr>
                                        <p:cTn id="47" dur="1" fill="hold">
                                          <p:stCondLst>
                                            <p:cond delay="499"/>
                                          </p:stCondLst>
                                        </p:cTn>
                                        <p:tgtEl>
                                          <p:spTgt spid="82"/>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1"/>
                                        </p:tgtEl>
                                      </p:cBhvr>
                                    </p:animEffect>
                                    <p:set>
                                      <p:cBhvr>
                                        <p:cTn id="50" dur="1" fill="hold">
                                          <p:stCondLst>
                                            <p:cond delay="499"/>
                                          </p:stCondLst>
                                        </p:cTn>
                                        <p:tgtEl>
                                          <p:spTgt spid="21"/>
                                        </p:tgtEl>
                                        <p:attrNameLst>
                                          <p:attrName>style.visibility</p:attrName>
                                        </p:attrNameLst>
                                      </p:cBhvr>
                                      <p:to>
                                        <p:strVal val="hidden"/>
                                      </p:to>
                                    </p:set>
                                  </p:childTnLst>
                                </p:cTn>
                              </p:par>
                              <p:par>
                                <p:cTn id="51" presetID="22" presetClass="entr" presetSubtype="4"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down)">
                                      <p:cBhvr>
                                        <p:cTn id="53" dur="500"/>
                                        <p:tgtEl>
                                          <p:spTgt spid="8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85"/>
                                        </p:tgtEl>
                                      </p:cBhvr>
                                    </p:animEffect>
                                    <p:set>
                                      <p:cBhvr>
                                        <p:cTn id="58" dur="1" fill="hold">
                                          <p:stCondLst>
                                            <p:cond delay="499"/>
                                          </p:stCondLst>
                                        </p:cTn>
                                        <p:tgtEl>
                                          <p:spTgt spid="85"/>
                                        </p:tgtEl>
                                        <p:attrNameLst>
                                          <p:attrName>style.visibility</p:attrName>
                                        </p:attrNameLst>
                                      </p:cBhvr>
                                      <p:to>
                                        <p:strVal val="hidden"/>
                                      </p:to>
                                    </p:set>
                                  </p:childTnLst>
                                </p:cTn>
                              </p:par>
                              <p:par>
                                <p:cTn id="59" presetID="0" presetClass="path" presetSubtype="0" accel="50000" decel="50000" fill="hold" nodeType="withEffect">
                                  <p:stCondLst>
                                    <p:cond delay="0"/>
                                  </p:stCondLst>
                                  <p:childTnLst>
                                    <p:animMotion origin="layout" path="M -1.94444E-6 -2.22222E-6 L 0.00018 0.07199 " pathEditMode="relative" rAng="0" ptsTypes="AA">
                                      <p:cBhvr>
                                        <p:cTn id="60" dur="2000" fill="hold"/>
                                        <p:tgtEl>
                                          <p:spTgt spid="76"/>
                                        </p:tgtEl>
                                        <p:attrNameLst>
                                          <p:attrName>ppt_x</p:attrName>
                                          <p:attrName>ppt_y</p:attrName>
                                        </p:attrNameLst>
                                      </p:cBhvr>
                                      <p:rCtr x="0" y="3588"/>
                                    </p:animMotion>
                                  </p:childTnLst>
                                </p:cTn>
                              </p:par>
                              <p:par>
                                <p:cTn id="61" presetID="22" presetClass="entr" presetSubtype="4"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73742" y="284667"/>
            <a:ext cx="8141658" cy="763083"/>
            <a:chOff x="762088" y="54339"/>
            <a:chExt cx="8055335" cy="763083"/>
          </a:xfrm>
        </p:grpSpPr>
        <p:sp>
          <p:nvSpPr>
            <p:cNvPr id="3" name="TextBox 2"/>
            <p:cNvSpPr txBox="1">
              <a:spLocks noChangeArrowheads="1"/>
            </p:cNvSpPr>
            <p:nvPr/>
          </p:nvSpPr>
          <p:spPr bwMode="auto">
            <a:xfrm>
              <a:off x="762088" y="54339"/>
              <a:ext cx="8055335" cy="763083"/>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endParaRPr lang="en-US" dirty="0">
                <a:solidFill>
                  <a:prstClr val="black"/>
                </a:solidFill>
                <a:latin typeface="Bell MT" pitchFamily="18" charset="0"/>
              </a:endParaRPr>
            </a:p>
          </p:txBody>
        </p:sp>
        <p:sp>
          <p:nvSpPr>
            <p:cNvPr id="4" name="TextBox 3"/>
            <p:cNvSpPr txBox="1">
              <a:spLocks noChangeArrowheads="1"/>
            </p:cNvSpPr>
            <p:nvPr/>
          </p:nvSpPr>
          <p:spPr bwMode="auto">
            <a:xfrm>
              <a:off x="1101963" y="80261"/>
              <a:ext cx="7715460" cy="693712"/>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 Antiqua" panose="0204060205030503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IN" dirty="0" smtClean="0"/>
                <a:t>A </a:t>
              </a:r>
              <a:r>
                <a:rPr lang="en-IN" dirty="0"/>
                <a:t>hammer of mass 500 g, moving at 50 </a:t>
              </a:r>
              <a:r>
                <a:rPr lang="en-IN" dirty="0" smtClean="0"/>
                <a:t>ms</a:t>
              </a:r>
              <a:r>
                <a:rPr lang="en-IN" baseline="30000" dirty="0" smtClean="0"/>
                <a:t>-1</a:t>
              </a:r>
              <a:r>
                <a:rPr lang="en-IN" dirty="0"/>
                <a:t>, strikes a nail. The nail stops the hammer in a very short time of 0.01 s. What is the force of the nail on the hammer?</a:t>
              </a:r>
            </a:p>
          </p:txBody>
        </p:sp>
      </p:grpSp>
      <p:grpSp>
        <p:nvGrpSpPr>
          <p:cNvPr id="5" name="Group 4"/>
          <p:cNvGrpSpPr/>
          <p:nvPr/>
        </p:nvGrpSpPr>
        <p:grpSpPr>
          <a:xfrm>
            <a:off x="426720" y="339818"/>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5</a:t>
              </a:r>
            </a:p>
          </p:txBody>
        </p:sp>
      </p:grpSp>
      <p:sp>
        <p:nvSpPr>
          <p:cNvPr id="8" name="Rounded Rectangle 7"/>
          <p:cNvSpPr/>
          <p:nvPr/>
        </p:nvSpPr>
        <p:spPr>
          <a:xfrm>
            <a:off x="522006" y="1116435"/>
            <a:ext cx="931922" cy="302763"/>
          </a:xfrm>
          <a:prstGeom prst="roundRect">
            <a:avLst/>
          </a:prstGeom>
          <a:gradFill flip="none" rotWithShape="1">
            <a:gsLst>
              <a:gs pos="49000">
                <a:srgbClr val="FFECF9"/>
              </a:gs>
              <a:gs pos="0">
                <a:srgbClr val="FFA7E2"/>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C00000"/>
                </a:solidFill>
                <a:effectLst>
                  <a:innerShdw blurRad="114300">
                    <a:prstClr val="black"/>
                  </a:innerShdw>
                </a:effectLst>
                <a:latin typeface="Book Antiqua" pitchFamily="18" charset="0"/>
              </a:rPr>
              <a:t>Given :</a:t>
            </a:r>
          </a:p>
        </p:txBody>
      </p:sp>
      <p:sp>
        <p:nvSpPr>
          <p:cNvPr id="9" name="Rectangle 8"/>
          <p:cNvSpPr>
            <a:spLocks noChangeArrowheads="1"/>
          </p:cNvSpPr>
          <p:nvPr/>
        </p:nvSpPr>
        <p:spPr bwMode="auto">
          <a:xfrm>
            <a:off x="1377950" y="1098539"/>
            <a:ext cx="463121"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m</a:t>
            </a:r>
            <a:endParaRPr lang="en-US" sz="1600" b="1" baseline="-25000" dirty="0">
              <a:solidFill>
                <a:srgbClr val="0000CC"/>
              </a:solidFill>
              <a:latin typeface="Book Antiqua" pitchFamily="18" charset="0"/>
            </a:endParaRPr>
          </a:p>
        </p:txBody>
      </p:sp>
      <p:sp>
        <p:nvSpPr>
          <p:cNvPr id="10" name="Rectangle 9"/>
          <p:cNvSpPr>
            <a:spLocks noChangeArrowheads="1"/>
          </p:cNvSpPr>
          <p:nvPr/>
        </p:nvSpPr>
        <p:spPr bwMode="auto">
          <a:xfrm>
            <a:off x="1789913" y="1098539"/>
            <a:ext cx="936475"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500 g</a:t>
            </a:r>
            <a:endParaRPr lang="en-US" sz="1600" b="1" dirty="0">
              <a:solidFill>
                <a:srgbClr val="0000CC"/>
              </a:solidFill>
              <a:latin typeface="Book Antiqua" pitchFamily="18" charset="0"/>
            </a:endParaRPr>
          </a:p>
        </p:txBody>
      </p:sp>
      <p:sp>
        <p:nvSpPr>
          <p:cNvPr id="12" name="Rectangle 11"/>
          <p:cNvSpPr>
            <a:spLocks noChangeArrowheads="1"/>
          </p:cNvSpPr>
          <p:nvPr/>
        </p:nvSpPr>
        <p:spPr bwMode="auto">
          <a:xfrm>
            <a:off x="2726388" y="1129903"/>
            <a:ext cx="30970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a:t>
            </a:r>
            <a:endParaRPr lang="en-US" sz="1600" b="1" dirty="0">
              <a:solidFill>
                <a:srgbClr val="0000CC"/>
              </a:solidFill>
              <a:latin typeface="Book Antiqua" pitchFamily="18" charset="0"/>
            </a:endParaRPr>
          </a:p>
        </p:txBody>
      </p:sp>
      <p:grpSp>
        <p:nvGrpSpPr>
          <p:cNvPr id="14" name="Group 13"/>
          <p:cNvGrpSpPr/>
          <p:nvPr/>
        </p:nvGrpSpPr>
        <p:grpSpPr>
          <a:xfrm>
            <a:off x="2953747" y="971027"/>
            <a:ext cx="618716" cy="656306"/>
            <a:chOff x="4081300" y="2614038"/>
            <a:chExt cx="618716" cy="656306"/>
          </a:xfrm>
        </p:grpSpPr>
        <p:sp>
          <p:nvSpPr>
            <p:cNvPr id="15" name="TextBox 14"/>
            <p:cNvSpPr txBox="1"/>
            <p:nvPr/>
          </p:nvSpPr>
          <p:spPr>
            <a:xfrm>
              <a:off x="4109424" y="2614038"/>
              <a:ext cx="56246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500 </a:t>
              </a:r>
              <a:endParaRPr lang="en-US" baseline="-25000" dirty="0">
                <a:solidFill>
                  <a:srgbClr val="0000CC"/>
                </a:solidFill>
              </a:endParaRPr>
            </a:p>
          </p:txBody>
        </p:sp>
        <p:sp>
          <p:nvSpPr>
            <p:cNvPr id="16" name="TextBox 15"/>
            <p:cNvSpPr txBox="1"/>
            <p:nvPr/>
          </p:nvSpPr>
          <p:spPr>
            <a:xfrm>
              <a:off x="4081300" y="2931790"/>
              <a:ext cx="618716"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1000 </a:t>
              </a:r>
              <a:endParaRPr lang="en-US" baseline="-25000" dirty="0">
                <a:solidFill>
                  <a:srgbClr val="0000CC"/>
                </a:solidFill>
              </a:endParaRPr>
            </a:p>
          </p:txBody>
        </p:sp>
        <p:cxnSp>
          <p:nvCxnSpPr>
            <p:cNvPr id="17" name="Straight Connector 16"/>
            <p:cNvCxnSpPr/>
            <p:nvPr/>
          </p:nvCxnSpPr>
          <p:spPr>
            <a:xfrm>
              <a:off x="4170045" y="2942191"/>
              <a:ext cx="441227"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a:spLocks noChangeArrowheads="1"/>
          </p:cNvSpPr>
          <p:nvPr/>
        </p:nvSpPr>
        <p:spPr bwMode="auto">
          <a:xfrm>
            <a:off x="1792266" y="1504950"/>
            <a:ext cx="1010213"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0.5 kg</a:t>
            </a:r>
            <a:endParaRPr lang="en-US" sz="1600" b="1" dirty="0">
              <a:solidFill>
                <a:srgbClr val="0000CC"/>
              </a:solidFill>
              <a:latin typeface="Book Antiqua" pitchFamily="18" charset="0"/>
            </a:endParaRPr>
          </a:p>
        </p:txBody>
      </p:sp>
      <p:sp>
        <p:nvSpPr>
          <p:cNvPr id="19" name="Rectangle 18"/>
          <p:cNvSpPr>
            <a:spLocks noChangeArrowheads="1"/>
          </p:cNvSpPr>
          <p:nvPr/>
        </p:nvSpPr>
        <p:spPr bwMode="auto">
          <a:xfrm>
            <a:off x="1384598" y="1809750"/>
            <a:ext cx="463121"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u</a:t>
            </a:r>
            <a:endParaRPr lang="en-US" sz="1600" b="1" baseline="-25000" dirty="0">
              <a:solidFill>
                <a:srgbClr val="0000CC"/>
              </a:solidFill>
              <a:latin typeface="Book Antiqua" pitchFamily="18" charset="0"/>
            </a:endParaRPr>
          </a:p>
        </p:txBody>
      </p:sp>
      <p:sp>
        <p:nvSpPr>
          <p:cNvPr id="20" name="Rectangle 19"/>
          <p:cNvSpPr>
            <a:spLocks noChangeArrowheads="1"/>
          </p:cNvSpPr>
          <p:nvPr/>
        </p:nvSpPr>
        <p:spPr bwMode="auto">
          <a:xfrm>
            <a:off x="1796561" y="1809750"/>
            <a:ext cx="1132041"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50 ms</a:t>
            </a:r>
            <a:r>
              <a:rPr lang="en-US" sz="1600" b="1" baseline="30000" dirty="0" smtClean="0">
                <a:solidFill>
                  <a:srgbClr val="0000CC"/>
                </a:solidFill>
                <a:latin typeface="Book Antiqua" pitchFamily="18" charset="0"/>
              </a:rPr>
              <a:t>–1</a:t>
            </a:r>
            <a:endParaRPr lang="en-US" sz="1600" b="1" baseline="30000" dirty="0">
              <a:solidFill>
                <a:srgbClr val="0000CC"/>
              </a:solidFill>
              <a:latin typeface="Book Antiqua" pitchFamily="18" charset="0"/>
            </a:endParaRPr>
          </a:p>
        </p:txBody>
      </p:sp>
      <p:sp>
        <p:nvSpPr>
          <p:cNvPr id="21" name="Rectangle 20"/>
          <p:cNvSpPr>
            <a:spLocks noChangeArrowheads="1"/>
          </p:cNvSpPr>
          <p:nvPr/>
        </p:nvSpPr>
        <p:spPr bwMode="auto">
          <a:xfrm>
            <a:off x="1371600" y="2114550"/>
            <a:ext cx="463121"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t</a:t>
            </a:r>
            <a:endParaRPr lang="en-US" sz="1600" b="1" baseline="-25000" dirty="0">
              <a:solidFill>
                <a:srgbClr val="0000CC"/>
              </a:solidFill>
              <a:latin typeface="Book Antiqua" pitchFamily="18" charset="0"/>
            </a:endParaRPr>
          </a:p>
        </p:txBody>
      </p:sp>
      <p:sp>
        <p:nvSpPr>
          <p:cNvPr id="22" name="Rectangle 21"/>
          <p:cNvSpPr>
            <a:spLocks noChangeArrowheads="1"/>
          </p:cNvSpPr>
          <p:nvPr/>
        </p:nvSpPr>
        <p:spPr bwMode="auto">
          <a:xfrm>
            <a:off x="1783563" y="2114550"/>
            <a:ext cx="965329"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0.01 s</a:t>
            </a:r>
            <a:endParaRPr lang="en-US" sz="1600" b="1" baseline="30000" dirty="0">
              <a:solidFill>
                <a:srgbClr val="0000CC"/>
              </a:solidFill>
              <a:latin typeface="Book Antiqua" pitchFamily="18" charset="0"/>
            </a:endParaRPr>
          </a:p>
        </p:txBody>
      </p:sp>
      <p:sp>
        <p:nvSpPr>
          <p:cNvPr id="23" name="Rectangle 22"/>
          <p:cNvSpPr>
            <a:spLocks noChangeArrowheads="1"/>
          </p:cNvSpPr>
          <p:nvPr/>
        </p:nvSpPr>
        <p:spPr bwMode="auto">
          <a:xfrm>
            <a:off x="1379265" y="2419350"/>
            <a:ext cx="463121"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v</a:t>
            </a:r>
            <a:endParaRPr lang="en-US" sz="1600" b="1" baseline="-25000" dirty="0">
              <a:solidFill>
                <a:srgbClr val="0000CC"/>
              </a:solidFill>
              <a:latin typeface="Book Antiqua" pitchFamily="18" charset="0"/>
            </a:endParaRPr>
          </a:p>
        </p:txBody>
      </p:sp>
      <p:sp>
        <p:nvSpPr>
          <p:cNvPr id="24" name="Rectangle 23"/>
          <p:cNvSpPr>
            <a:spLocks noChangeArrowheads="1"/>
          </p:cNvSpPr>
          <p:nvPr/>
        </p:nvSpPr>
        <p:spPr bwMode="auto">
          <a:xfrm>
            <a:off x="1791228" y="2419350"/>
            <a:ext cx="1029449"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0 ms</a:t>
            </a:r>
            <a:r>
              <a:rPr lang="en-US" sz="1600" b="1" baseline="30000" dirty="0" smtClean="0">
                <a:solidFill>
                  <a:srgbClr val="0000CC"/>
                </a:solidFill>
                <a:latin typeface="Book Antiqua" pitchFamily="18" charset="0"/>
              </a:rPr>
              <a:t>–1</a:t>
            </a:r>
            <a:endParaRPr lang="en-US" sz="1600" b="1" baseline="30000" dirty="0">
              <a:solidFill>
                <a:srgbClr val="0000CC"/>
              </a:solidFill>
              <a:latin typeface="Book Antiqua" pitchFamily="18" charset="0"/>
            </a:endParaRPr>
          </a:p>
        </p:txBody>
      </p:sp>
      <p:sp>
        <p:nvSpPr>
          <p:cNvPr id="25" name="Rounded Rectangle 24"/>
          <p:cNvSpPr/>
          <p:nvPr/>
        </p:nvSpPr>
        <p:spPr>
          <a:xfrm>
            <a:off x="493431" y="2818247"/>
            <a:ext cx="1145882" cy="253368"/>
          </a:xfrm>
          <a:prstGeom prst="roundRect">
            <a:avLst/>
          </a:prstGeom>
          <a:gradFill flip="none" rotWithShape="1">
            <a:gsLst>
              <a:gs pos="0">
                <a:srgbClr val="FFCC66"/>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C00000"/>
                </a:solidFill>
                <a:effectLst>
                  <a:innerShdw blurRad="114300">
                    <a:prstClr val="black"/>
                  </a:innerShdw>
                </a:effectLst>
                <a:latin typeface="Book Antiqua" pitchFamily="18" charset="0"/>
              </a:rPr>
              <a:t>To F</a:t>
            </a:r>
            <a:r>
              <a:rPr lang="en-US" sz="1600" b="1" dirty="0" smtClean="0">
                <a:solidFill>
                  <a:srgbClr val="C00000"/>
                </a:solidFill>
                <a:effectLst>
                  <a:innerShdw blurRad="114300">
                    <a:prstClr val="black"/>
                  </a:innerShdw>
                </a:effectLst>
                <a:latin typeface="Book Antiqua" pitchFamily="18" charset="0"/>
              </a:rPr>
              <a:t>ind </a:t>
            </a:r>
            <a:r>
              <a:rPr lang="en-US" sz="1600" b="1" dirty="0">
                <a:solidFill>
                  <a:srgbClr val="C00000"/>
                </a:solidFill>
                <a:effectLst>
                  <a:innerShdw blurRad="114300">
                    <a:prstClr val="black"/>
                  </a:innerShdw>
                </a:effectLst>
                <a:latin typeface="Book Antiqua" pitchFamily="18" charset="0"/>
              </a:rPr>
              <a:t>:</a:t>
            </a:r>
          </a:p>
        </p:txBody>
      </p:sp>
      <p:sp>
        <p:nvSpPr>
          <p:cNvPr id="26" name="Rectangle 25"/>
          <p:cNvSpPr>
            <a:spLocks noChangeArrowheads="1"/>
          </p:cNvSpPr>
          <p:nvPr/>
        </p:nvSpPr>
        <p:spPr bwMode="auto">
          <a:xfrm>
            <a:off x="1482367" y="2800350"/>
            <a:ext cx="365415" cy="338554"/>
          </a:xfrm>
          <a:prstGeom prst="rect">
            <a:avLst/>
          </a:prstGeom>
          <a:noFill/>
          <a:ln w="9525">
            <a:noFill/>
            <a:miter lim="800000"/>
            <a:headEnd/>
            <a:tailEnd/>
          </a:ln>
        </p:spPr>
        <p:txBody>
          <a:bodyPr wrap="square">
            <a:spAutoFit/>
          </a:bodyPr>
          <a:lstStyle/>
          <a:p>
            <a:pPr algn="r"/>
            <a:r>
              <a:rPr lang="en-IN" sz="1600" b="1" dirty="0" smtClean="0">
                <a:solidFill>
                  <a:srgbClr val="0000CC"/>
                </a:solidFill>
                <a:latin typeface="Book Antiqua" pitchFamily="18" charset="0"/>
              </a:rPr>
              <a:t>F</a:t>
            </a:r>
            <a:endParaRPr lang="en-US" sz="1600" b="1" baseline="-25000" dirty="0" smtClean="0">
              <a:solidFill>
                <a:srgbClr val="0000CC"/>
              </a:solidFill>
              <a:latin typeface="Book Antiqua" pitchFamily="18" charset="0"/>
            </a:endParaRPr>
          </a:p>
        </p:txBody>
      </p:sp>
      <p:sp>
        <p:nvSpPr>
          <p:cNvPr id="27" name="Rectangle 26"/>
          <p:cNvSpPr>
            <a:spLocks noChangeArrowheads="1"/>
          </p:cNvSpPr>
          <p:nvPr/>
        </p:nvSpPr>
        <p:spPr bwMode="auto">
          <a:xfrm>
            <a:off x="1796624" y="2800350"/>
            <a:ext cx="55496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a:t>
            </a:r>
            <a:endParaRPr lang="en-US" sz="1600" b="1" baseline="-25000" dirty="0" smtClean="0">
              <a:solidFill>
                <a:srgbClr val="0000CC"/>
              </a:solidFill>
              <a:latin typeface="Book Antiqua" pitchFamily="18" charset="0"/>
            </a:endParaRPr>
          </a:p>
        </p:txBody>
      </p:sp>
      <p:sp>
        <p:nvSpPr>
          <p:cNvPr id="28" name="TextBox 27"/>
          <p:cNvSpPr txBox="1"/>
          <p:nvPr/>
        </p:nvSpPr>
        <p:spPr>
          <a:xfrm>
            <a:off x="1904113" y="3187826"/>
            <a:ext cx="534156"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r>
              <a:rPr lang="en-US" dirty="0" smtClean="0">
                <a:solidFill>
                  <a:srgbClr val="C00000"/>
                </a:solidFill>
              </a:rPr>
              <a:t>a  =</a:t>
            </a:r>
            <a:endParaRPr lang="en-US" dirty="0">
              <a:solidFill>
                <a:srgbClr val="C00000"/>
              </a:solidFill>
            </a:endParaRPr>
          </a:p>
        </p:txBody>
      </p:sp>
      <p:sp>
        <p:nvSpPr>
          <p:cNvPr id="29" name="TextBox 28"/>
          <p:cNvSpPr txBox="1"/>
          <p:nvPr/>
        </p:nvSpPr>
        <p:spPr>
          <a:xfrm>
            <a:off x="1573916" y="3187826"/>
            <a:ext cx="40131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C00000"/>
                </a:solidFill>
              </a:rPr>
              <a:t>(i)</a:t>
            </a:r>
            <a:endParaRPr lang="en-US" dirty="0">
              <a:solidFill>
                <a:srgbClr val="C00000"/>
              </a:solidFill>
            </a:endParaRPr>
          </a:p>
        </p:txBody>
      </p:sp>
      <p:sp>
        <p:nvSpPr>
          <p:cNvPr id="30" name="TextBox 29"/>
          <p:cNvSpPr txBox="1"/>
          <p:nvPr/>
        </p:nvSpPr>
        <p:spPr>
          <a:xfrm>
            <a:off x="1507487" y="3603687"/>
            <a:ext cx="534178"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C00000"/>
                </a:solidFill>
              </a:rPr>
              <a:t>(ii)</a:t>
            </a:r>
            <a:endParaRPr lang="en-US" dirty="0">
              <a:solidFill>
                <a:srgbClr val="C00000"/>
              </a:solidFill>
            </a:endParaRPr>
          </a:p>
        </p:txBody>
      </p:sp>
      <p:grpSp>
        <p:nvGrpSpPr>
          <p:cNvPr id="31" name="Group 30"/>
          <p:cNvGrpSpPr/>
          <p:nvPr/>
        </p:nvGrpSpPr>
        <p:grpSpPr>
          <a:xfrm>
            <a:off x="2376977" y="3028950"/>
            <a:ext cx="618716" cy="656306"/>
            <a:chOff x="4081300" y="2614038"/>
            <a:chExt cx="618716" cy="656306"/>
          </a:xfrm>
        </p:grpSpPr>
        <p:sp>
          <p:nvSpPr>
            <p:cNvPr id="32" name="TextBox 31"/>
            <p:cNvSpPr txBox="1"/>
            <p:nvPr/>
          </p:nvSpPr>
          <p:spPr>
            <a:xfrm>
              <a:off x="4081300" y="2614038"/>
              <a:ext cx="618716"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C00000"/>
                  </a:solidFill>
                </a:rPr>
                <a:t>v - u</a:t>
              </a:r>
              <a:endParaRPr lang="en-US" dirty="0">
                <a:solidFill>
                  <a:srgbClr val="C00000"/>
                </a:solidFill>
              </a:endParaRPr>
            </a:p>
          </p:txBody>
        </p:sp>
        <p:sp>
          <p:nvSpPr>
            <p:cNvPr id="33" name="TextBox 32"/>
            <p:cNvSpPr txBox="1"/>
            <p:nvPr/>
          </p:nvSpPr>
          <p:spPr>
            <a:xfrm>
              <a:off x="4246341" y="2931790"/>
              <a:ext cx="288635"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C00000"/>
                  </a:solidFill>
                </a:rPr>
                <a:t>t</a:t>
              </a:r>
              <a:endParaRPr lang="en-US" dirty="0">
                <a:solidFill>
                  <a:srgbClr val="C00000"/>
                </a:solidFill>
              </a:endParaRPr>
            </a:p>
          </p:txBody>
        </p:sp>
        <p:cxnSp>
          <p:nvCxnSpPr>
            <p:cNvPr id="34" name="Straight Connector 33"/>
            <p:cNvCxnSpPr/>
            <p:nvPr/>
          </p:nvCxnSpPr>
          <p:spPr>
            <a:xfrm>
              <a:off x="4170045" y="2942191"/>
              <a:ext cx="44122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5" name="Rounded Rectangle 34"/>
          <p:cNvSpPr/>
          <p:nvPr/>
        </p:nvSpPr>
        <p:spPr>
          <a:xfrm>
            <a:off x="457200" y="3205722"/>
            <a:ext cx="1207874" cy="320658"/>
          </a:xfrm>
          <a:prstGeom prst="roundRect">
            <a:avLst/>
          </a:prstGeom>
          <a:gradFill flip="none" rotWithShape="1">
            <a:gsLst>
              <a:gs pos="0">
                <a:srgbClr val="97FDFF"/>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smtClean="0">
                <a:solidFill>
                  <a:srgbClr val="C00000"/>
                </a:solidFill>
                <a:effectLst>
                  <a:innerShdw blurRad="114300">
                    <a:prstClr val="black"/>
                  </a:innerShdw>
                </a:effectLst>
                <a:latin typeface="Book Antiqua" pitchFamily="18" charset="0"/>
              </a:rPr>
              <a:t>Formulae </a:t>
            </a:r>
            <a:r>
              <a:rPr lang="en-US" sz="1600" b="1" dirty="0">
                <a:solidFill>
                  <a:srgbClr val="C00000"/>
                </a:solidFill>
                <a:effectLst>
                  <a:innerShdw blurRad="114300">
                    <a:prstClr val="black"/>
                  </a:innerShdw>
                </a:effectLst>
                <a:latin typeface="Book Antiqua" pitchFamily="18" charset="0"/>
              </a:rPr>
              <a:t>: </a:t>
            </a:r>
          </a:p>
        </p:txBody>
      </p:sp>
      <p:sp>
        <p:nvSpPr>
          <p:cNvPr id="36" name="Rectangle 35"/>
          <p:cNvSpPr>
            <a:spLocks noChangeArrowheads="1"/>
          </p:cNvSpPr>
          <p:nvPr/>
        </p:nvSpPr>
        <p:spPr bwMode="auto">
          <a:xfrm>
            <a:off x="1825930" y="3603687"/>
            <a:ext cx="365415" cy="338554"/>
          </a:xfrm>
          <a:prstGeom prst="rect">
            <a:avLst/>
          </a:prstGeom>
          <a:noFill/>
          <a:ln w="9525">
            <a:noFill/>
            <a:miter lim="800000"/>
            <a:headEnd/>
            <a:tailEnd/>
          </a:ln>
        </p:spPr>
        <p:txBody>
          <a:bodyPr wrap="square">
            <a:spAutoFit/>
          </a:bodyPr>
          <a:lstStyle/>
          <a:p>
            <a:pPr algn="r"/>
            <a:r>
              <a:rPr lang="en-IN" sz="1600" b="1" dirty="0" smtClean="0">
                <a:solidFill>
                  <a:srgbClr val="C00000"/>
                </a:solidFill>
                <a:latin typeface="Book Antiqua" pitchFamily="18" charset="0"/>
              </a:rPr>
              <a:t>F</a:t>
            </a:r>
            <a:endParaRPr lang="en-US" sz="1600" b="1" baseline="-25000" dirty="0" smtClean="0">
              <a:solidFill>
                <a:srgbClr val="C00000"/>
              </a:solidFill>
              <a:latin typeface="Book Antiqua" pitchFamily="18" charset="0"/>
            </a:endParaRPr>
          </a:p>
        </p:txBody>
      </p:sp>
      <p:sp>
        <p:nvSpPr>
          <p:cNvPr id="37" name="Rectangle 36"/>
          <p:cNvSpPr>
            <a:spLocks noChangeArrowheads="1"/>
          </p:cNvSpPr>
          <p:nvPr/>
        </p:nvSpPr>
        <p:spPr bwMode="auto">
          <a:xfrm>
            <a:off x="2140187" y="3603687"/>
            <a:ext cx="748923" cy="338554"/>
          </a:xfrm>
          <a:prstGeom prst="rect">
            <a:avLst/>
          </a:prstGeom>
          <a:noFill/>
          <a:ln w="9525">
            <a:noFill/>
            <a:miter lim="800000"/>
            <a:headEnd/>
            <a:tailEnd/>
          </a:ln>
        </p:spPr>
        <p:txBody>
          <a:bodyPr wrap="none">
            <a:spAutoFit/>
          </a:bodyPr>
          <a:lstStyle/>
          <a:p>
            <a:r>
              <a:rPr lang="en-US" sz="1600" b="1" dirty="0" smtClean="0">
                <a:solidFill>
                  <a:srgbClr val="C00000"/>
                </a:solidFill>
                <a:latin typeface="Book Antiqua" pitchFamily="18" charset="0"/>
              </a:rPr>
              <a:t>=   ma</a:t>
            </a:r>
            <a:endParaRPr lang="en-US" sz="1600" b="1" baseline="-25000" dirty="0" smtClean="0">
              <a:solidFill>
                <a:srgbClr val="C00000"/>
              </a:solidFill>
              <a:latin typeface="Book Antiqua" pitchFamily="18" charset="0"/>
            </a:endParaRPr>
          </a:p>
        </p:txBody>
      </p:sp>
      <p:sp>
        <p:nvSpPr>
          <p:cNvPr id="53" name="Rounded Rectangle 52"/>
          <p:cNvSpPr/>
          <p:nvPr/>
        </p:nvSpPr>
        <p:spPr>
          <a:xfrm>
            <a:off x="498028" y="4181096"/>
            <a:ext cx="1126217" cy="302763"/>
          </a:xfrm>
          <a:prstGeom prst="roundRect">
            <a:avLst/>
          </a:prstGeom>
          <a:gradFill flip="none" rotWithShape="1">
            <a:gsLst>
              <a:gs pos="0">
                <a:srgbClr val="66FF66"/>
              </a:gs>
              <a:gs pos="62000">
                <a:srgbClr val="ECFFEC"/>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C00000"/>
                </a:solidFill>
                <a:effectLst>
                  <a:innerShdw blurRad="114300">
                    <a:prstClr val="black"/>
                  </a:innerShdw>
                </a:effectLst>
                <a:latin typeface="Book Antiqua" pitchFamily="18" charset="0"/>
              </a:rPr>
              <a:t>Solution : </a:t>
            </a:r>
          </a:p>
        </p:txBody>
      </p:sp>
      <p:sp>
        <p:nvSpPr>
          <p:cNvPr id="54" name="TextBox 53"/>
          <p:cNvSpPr txBox="1"/>
          <p:nvPr/>
        </p:nvSpPr>
        <p:spPr>
          <a:xfrm>
            <a:off x="1584940" y="4181096"/>
            <a:ext cx="534156"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CC"/>
                </a:solidFill>
              </a:rPr>
              <a:t>a  =</a:t>
            </a:r>
            <a:endParaRPr lang="en-US" dirty="0">
              <a:solidFill>
                <a:srgbClr val="0000CC"/>
              </a:solidFill>
            </a:endParaRPr>
          </a:p>
        </p:txBody>
      </p:sp>
      <p:grpSp>
        <p:nvGrpSpPr>
          <p:cNvPr id="55" name="Group 54"/>
          <p:cNvGrpSpPr/>
          <p:nvPr/>
        </p:nvGrpSpPr>
        <p:grpSpPr>
          <a:xfrm>
            <a:off x="2055020" y="4029840"/>
            <a:ext cx="618716" cy="656306"/>
            <a:chOff x="4081300" y="2614038"/>
            <a:chExt cx="618716" cy="656306"/>
          </a:xfrm>
        </p:grpSpPr>
        <p:sp>
          <p:nvSpPr>
            <p:cNvPr id="56" name="TextBox 55"/>
            <p:cNvSpPr txBox="1"/>
            <p:nvPr/>
          </p:nvSpPr>
          <p:spPr>
            <a:xfrm>
              <a:off x="4081300" y="2614038"/>
              <a:ext cx="618716"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v - u</a:t>
              </a:r>
              <a:endParaRPr lang="en-US" dirty="0">
                <a:solidFill>
                  <a:srgbClr val="0000CC"/>
                </a:solidFill>
              </a:endParaRPr>
            </a:p>
          </p:txBody>
        </p:sp>
        <p:sp>
          <p:nvSpPr>
            <p:cNvPr id="57" name="TextBox 56"/>
            <p:cNvSpPr txBox="1"/>
            <p:nvPr/>
          </p:nvSpPr>
          <p:spPr>
            <a:xfrm>
              <a:off x="4246341" y="2931790"/>
              <a:ext cx="288635"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t</a:t>
              </a:r>
              <a:endParaRPr lang="en-US" dirty="0">
                <a:solidFill>
                  <a:srgbClr val="0000CC"/>
                </a:solidFill>
              </a:endParaRPr>
            </a:p>
          </p:txBody>
        </p:sp>
        <p:cxnSp>
          <p:nvCxnSpPr>
            <p:cNvPr id="58" name="Straight Connector 57"/>
            <p:cNvCxnSpPr/>
            <p:nvPr/>
          </p:nvCxnSpPr>
          <p:spPr>
            <a:xfrm>
              <a:off x="4170045" y="2942191"/>
              <a:ext cx="441226"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2641980" y="4181096"/>
            <a:ext cx="292633"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r>
              <a:rPr lang="en-US" dirty="0" smtClean="0">
                <a:solidFill>
                  <a:srgbClr val="0000CC"/>
                </a:solidFill>
              </a:rPr>
              <a:t>=</a:t>
            </a:r>
            <a:endParaRPr lang="en-US" dirty="0">
              <a:solidFill>
                <a:srgbClr val="0000CC"/>
              </a:solidFill>
            </a:endParaRPr>
          </a:p>
        </p:txBody>
      </p:sp>
      <p:grpSp>
        <p:nvGrpSpPr>
          <p:cNvPr id="60" name="Group 59"/>
          <p:cNvGrpSpPr/>
          <p:nvPr/>
        </p:nvGrpSpPr>
        <p:grpSpPr>
          <a:xfrm>
            <a:off x="2889327" y="4029840"/>
            <a:ext cx="747555" cy="656306"/>
            <a:chOff x="4642711" y="2614038"/>
            <a:chExt cx="747555" cy="656306"/>
          </a:xfrm>
        </p:grpSpPr>
        <p:sp>
          <p:nvSpPr>
            <p:cNvPr id="61" name="TextBox 60"/>
            <p:cNvSpPr txBox="1"/>
            <p:nvPr/>
          </p:nvSpPr>
          <p:spPr>
            <a:xfrm>
              <a:off x="4642711" y="2614038"/>
              <a:ext cx="747555"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0 – 50</a:t>
              </a:r>
              <a:endParaRPr lang="en-US" baseline="30000" dirty="0">
                <a:solidFill>
                  <a:srgbClr val="0000CC"/>
                </a:solidFill>
              </a:endParaRPr>
            </a:p>
          </p:txBody>
        </p:sp>
        <p:sp>
          <p:nvSpPr>
            <p:cNvPr id="62" name="TextBox 61"/>
            <p:cNvSpPr txBox="1"/>
            <p:nvPr/>
          </p:nvSpPr>
          <p:spPr>
            <a:xfrm>
              <a:off x="4742974" y="2931790"/>
              <a:ext cx="54702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0.01</a:t>
              </a:r>
              <a:endParaRPr lang="en-US" dirty="0">
                <a:solidFill>
                  <a:srgbClr val="0000CC"/>
                </a:solidFill>
              </a:endParaRPr>
            </a:p>
          </p:txBody>
        </p:sp>
        <p:cxnSp>
          <p:nvCxnSpPr>
            <p:cNvPr id="63" name="Straight Connector 62"/>
            <p:cNvCxnSpPr/>
            <p:nvPr/>
          </p:nvCxnSpPr>
          <p:spPr>
            <a:xfrm>
              <a:off x="4764176" y="2942191"/>
              <a:ext cx="504625"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64" name="Rectangle 63"/>
          <p:cNvSpPr/>
          <p:nvPr/>
        </p:nvSpPr>
        <p:spPr>
          <a:xfrm>
            <a:off x="4949906" y="1547553"/>
            <a:ext cx="308098" cy="338241"/>
          </a:xfrm>
          <a:prstGeom prst="rect">
            <a:avLst/>
          </a:prstGeom>
        </p:spPr>
        <p:txBody>
          <a:bodyPr wrap="none">
            <a:spAutoFit/>
          </a:bodyPr>
          <a:lstStyle/>
          <a:p>
            <a:pPr marL="457200" indent="-457200">
              <a:tabLst>
                <a:tab pos="115888" algn="l"/>
                <a:tab pos="4340225" algn="l"/>
                <a:tab pos="4803775" algn="l"/>
              </a:tabLst>
            </a:pPr>
            <a:r>
              <a:rPr lang="en-US" sz="1600" b="1" dirty="0" smtClean="0">
                <a:solidFill>
                  <a:srgbClr val="0000CC"/>
                </a:solidFill>
                <a:latin typeface="Book Antiqua" pitchFamily="18" charset="0"/>
              </a:rPr>
              <a:t>=</a:t>
            </a:r>
            <a:endParaRPr lang="en-US" sz="1600" b="1" dirty="0">
              <a:solidFill>
                <a:srgbClr val="0000CC"/>
              </a:solidFill>
              <a:latin typeface="Book Antiqua" pitchFamily="18" charset="0"/>
            </a:endParaRPr>
          </a:p>
        </p:txBody>
      </p:sp>
      <p:sp>
        <p:nvSpPr>
          <p:cNvPr id="65" name="TextBox 64"/>
          <p:cNvSpPr txBox="1"/>
          <p:nvPr/>
        </p:nvSpPr>
        <p:spPr>
          <a:xfrm>
            <a:off x="4419600" y="1547396"/>
            <a:ext cx="299669" cy="338554"/>
          </a:xfrm>
          <a:prstGeom prst="rect">
            <a:avLst/>
          </a:prstGeom>
          <a:noFill/>
          <a:ln w="9525">
            <a:noFill/>
            <a:miter lim="800000"/>
            <a:headEnd/>
            <a:tailEnd/>
          </a:ln>
        </p:spPr>
        <p:txBody>
          <a:bodyPr wrap="non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latin typeface="Symbol" pitchFamily="18" charset="2"/>
              </a:rPr>
              <a:t>\</a:t>
            </a:r>
            <a:endParaRPr lang="en-US" dirty="0">
              <a:solidFill>
                <a:srgbClr val="0000CC"/>
              </a:solidFill>
              <a:latin typeface="Symbol" pitchFamily="18" charset="2"/>
            </a:endParaRPr>
          </a:p>
        </p:txBody>
      </p:sp>
      <p:sp>
        <p:nvSpPr>
          <p:cNvPr id="66" name="TextBox 65"/>
          <p:cNvSpPr txBox="1"/>
          <p:nvPr/>
        </p:nvSpPr>
        <p:spPr>
          <a:xfrm>
            <a:off x="4753948" y="1547396"/>
            <a:ext cx="287258" cy="338554"/>
          </a:xfrm>
          <a:prstGeom prst="rect">
            <a:avLst/>
          </a:prstGeom>
          <a:noFill/>
          <a:ln w="9525">
            <a:noFill/>
            <a:miter lim="800000"/>
            <a:headEnd/>
            <a:tailEnd/>
          </a:ln>
        </p:spPr>
        <p:txBody>
          <a:bodyPr wrap="non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CC"/>
                </a:solidFill>
              </a:rPr>
              <a:t>a</a:t>
            </a:r>
            <a:endParaRPr lang="en-US" baseline="-25000" dirty="0">
              <a:solidFill>
                <a:srgbClr val="0000CC"/>
              </a:solidFill>
            </a:endParaRPr>
          </a:p>
        </p:txBody>
      </p:sp>
      <p:sp>
        <p:nvSpPr>
          <p:cNvPr id="67" name="Rectangle 66"/>
          <p:cNvSpPr/>
          <p:nvPr/>
        </p:nvSpPr>
        <p:spPr>
          <a:xfrm>
            <a:off x="5242764" y="1547396"/>
            <a:ext cx="1229824" cy="338554"/>
          </a:xfrm>
          <a:prstGeom prst="rect">
            <a:avLst/>
          </a:prstGeom>
        </p:spPr>
        <p:txBody>
          <a:bodyPr wrap="none">
            <a:spAutoFit/>
          </a:bodyPr>
          <a:lstStyle/>
          <a:p>
            <a:pPr marL="457200" indent="-457200">
              <a:tabLst>
                <a:tab pos="115888" algn="l"/>
                <a:tab pos="4340225" algn="l"/>
                <a:tab pos="4803775" algn="l"/>
              </a:tabLst>
            </a:pPr>
            <a:r>
              <a:rPr lang="en-US" sz="1600" b="1" dirty="0" smtClean="0">
                <a:solidFill>
                  <a:srgbClr val="0000CC"/>
                </a:solidFill>
                <a:latin typeface="Book Antiqua" pitchFamily="18" charset="0"/>
              </a:rPr>
              <a:t>- 5000 m s</a:t>
            </a:r>
            <a:r>
              <a:rPr lang="en-US" sz="1600" b="1" baseline="30000" dirty="0" smtClean="0">
                <a:solidFill>
                  <a:srgbClr val="0000CC"/>
                </a:solidFill>
                <a:latin typeface="Book Antiqua" pitchFamily="18" charset="0"/>
              </a:rPr>
              <a:t>–2</a:t>
            </a:r>
            <a:endParaRPr lang="en-US" sz="1600" b="1" baseline="30000" dirty="0">
              <a:solidFill>
                <a:srgbClr val="0000CC"/>
              </a:solidFill>
              <a:latin typeface="Book Antiqua" pitchFamily="18" charset="0"/>
            </a:endParaRPr>
          </a:p>
        </p:txBody>
      </p:sp>
      <p:sp>
        <p:nvSpPr>
          <p:cNvPr id="68" name="TextBox 67"/>
          <p:cNvSpPr txBox="1"/>
          <p:nvPr/>
        </p:nvSpPr>
        <p:spPr>
          <a:xfrm>
            <a:off x="4943129" y="1097060"/>
            <a:ext cx="292633"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r>
              <a:rPr lang="en-US" dirty="0" smtClean="0">
                <a:solidFill>
                  <a:srgbClr val="0000CC"/>
                </a:solidFill>
              </a:rPr>
              <a:t>=</a:t>
            </a:r>
            <a:endParaRPr lang="en-US" dirty="0">
              <a:solidFill>
                <a:srgbClr val="0000CC"/>
              </a:solidFill>
            </a:endParaRPr>
          </a:p>
        </p:txBody>
      </p:sp>
      <p:grpSp>
        <p:nvGrpSpPr>
          <p:cNvPr id="69" name="Group 68"/>
          <p:cNvGrpSpPr/>
          <p:nvPr/>
        </p:nvGrpSpPr>
        <p:grpSpPr>
          <a:xfrm>
            <a:off x="5283429" y="945804"/>
            <a:ext cx="561649" cy="656306"/>
            <a:chOff x="4735664" y="2614038"/>
            <a:chExt cx="561649" cy="656306"/>
          </a:xfrm>
        </p:grpSpPr>
        <p:sp>
          <p:nvSpPr>
            <p:cNvPr id="70" name="TextBox 69"/>
            <p:cNvSpPr txBox="1"/>
            <p:nvPr/>
          </p:nvSpPr>
          <p:spPr>
            <a:xfrm>
              <a:off x="4735664" y="2614038"/>
              <a:ext cx="56164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 50</a:t>
              </a:r>
              <a:endParaRPr lang="en-US" baseline="30000" dirty="0">
                <a:solidFill>
                  <a:srgbClr val="0000CC"/>
                </a:solidFill>
              </a:endParaRPr>
            </a:p>
          </p:txBody>
        </p:sp>
        <p:sp>
          <p:nvSpPr>
            <p:cNvPr id="71" name="TextBox 70"/>
            <p:cNvSpPr txBox="1"/>
            <p:nvPr/>
          </p:nvSpPr>
          <p:spPr>
            <a:xfrm>
              <a:off x="4742974" y="2931790"/>
              <a:ext cx="54702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0.01</a:t>
              </a:r>
              <a:endParaRPr lang="en-US" dirty="0">
                <a:solidFill>
                  <a:srgbClr val="0000CC"/>
                </a:solidFill>
              </a:endParaRPr>
            </a:p>
          </p:txBody>
        </p:sp>
        <p:cxnSp>
          <p:nvCxnSpPr>
            <p:cNvPr id="72" name="Straight Connector 71"/>
            <p:cNvCxnSpPr/>
            <p:nvPr/>
          </p:nvCxnSpPr>
          <p:spPr>
            <a:xfrm>
              <a:off x="4807966" y="2942191"/>
              <a:ext cx="417045"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cxnSp>
        <p:nvCxnSpPr>
          <p:cNvPr id="88" name="Straight Connector 87"/>
          <p:cNvCxnSpPr/>
          <p:nvPr/>
        </p:nvCxnSpPr>
        <p:spPr>
          <a:xfrm flipV="1">
            <a:off x="3700733" y="1008543"/>
            <a:ext cx="0" cy="3925407"/>
          </a:xfrm>
          <a:prstGeom prst="line">
            <a:avLst/>
          </a:prstGeom>
          <a:ln w="19050"/>
        </p:spPr>
        <p:style>
          <a:lnRef idx="3">
            <a:schemeClr val="dk1"/>
          </a:lnRef>
          <a:fillRef idx="0">
            <a:schemeClr val="dk1"/>
          </a:fillRef>
          <a:effectRef idx="2">
            <a:schemeClr val="dk1"/>
          </a:effectRef>
          <a:fontRef idx="minor">
            <a:schemeClr val="tx1"/>
          </a:fontRef>
        </p:style>
      </p:cxnSp>
      <p:sp>
        <p:nvSpPr>
          <p:cNvPr id="73" name="Rectangle 72"/>
          <p:cNvSpPr/>
          <p:nvPr/>
        </p:nvSpPr>
        <p:spPr>
          <a:xfrm>
            <a:off x="2966702" y="399832"/>
            <a:ext cx="576598"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4503231" y="347865"/>
            <a:ext cx="705076" cy="27913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097623" y="599952"/>
            <a:ext cx="538962" cy="27913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4422108" y="1090196"/>
            <a:ext cx="299669" cy="338554"/>
          </a:xfrm>
          <a:prstGeom prst="rect">
            <a:avLst/>
          </a:prstGeom>
          <a:noFill/>
          <a:ln w="9525">
            <a:noFill/>
            <a:miter lim="800000"/>
            <a:headEnd/>
            <a:tailEnd/>
          </a:ln>
        </p:spPr>
        <p:txBody>
          <a:bodyPr wrap="non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latin typeface="Symbol" pitchFamily="18" charset="2"/>
              </a:rPr>
              <a:t>\</a:t>
            </a:r>
            <a:endParaRPr lang="en-US" dirty="0">
              <a:solidFill>
                <a:srgbClr val="0000CC"/>
              </a:solidFill>
              <a:latin typeface="Symbol" pitchFamily="18" charset="2"/>
            </a:endParaRPr>
          </a:p>
        </p:txBody>
      </p:sp>
      <p:sp>
        <p:nvSpPr>
          <p:cNvPr id="77" name="TextBox 76"/>
          <p:cNvSpPr txBox="1"/>
          <p:nvPr/>
        </p:nvSpPr>
        <p:spPr>
          <a:xfrm>
            <a:off x="4756456" y="1090196"/>
            <a:ext cx="287258" cy="338554"/>
          </a:xfrm>
          <a:prstGeom prst="rect">
            <a:avLst/>
          </a:prstGeom>
          <a:noFill/>
          <a:ln w="9525">
            <a:noFill/>
            <a:miter lim="800000"/>
            <a:headEnd/>
            <a:tailEnd/>
          </a:ln>
        </p:spPr>
        <p:txBody>
          <a:bodyPr wrap="non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CC"/>
                </a:solidFill>
              </a:rPr>
              <a:t>a</a:t>
            </a:r>
            <a:endParaRPr lang="en-US" baseline="-25000" dirty="0">
              <a:solidFill>
                <a:srgbClr val="0000CC"/>
              </a:solidFill>
            </a:endParaRPr>
          </a:p>
        </p:txBody>
      </p:sp>
      <p:sp>
        <p:nvSpPr>
          <p:cNvPr id="78" name="TextBox 77"/>
          <p:cNvSpPr txBox="1"/>
          <p:nvPr/>
        </p:nvSpPr>
        <p:spPr>
          <a:xfrm>
            <a:off x="3755674" y="2876550"/>
            <a:ext cx="685453"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err="1" smtClean="0"/>
              <a:t>Ans</a:t>
            </a:r>
            <a:r>
              <a:rPr lang="en-US" dirty="0" smtClean="0"/>
              <a:t>: </a:t>
            </a:r>
            <a:endParaRPr lang="en-US" dirty="0"/>
          </a:p>
        </p:txBody>
      </p:sp>
      <p:sp>
        <p:nvSpPr>
          <p:cNvPr id="79" name="TextBox 78"/>
          <p:cNvSpPr txBox="1"/>
          <p:nvPr/>
        </p:nvSpPr>
        <p:spPr>
          <a:xfrm>
            <a:off x="3734572" y="3231480"/>
            <a:ext cx="3990558" cy="785151"/>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r>
              <a:rPr lang="en-US" sz="1550" dirty="0" smtClean="0">
                <a:solidFill>
                  <a:prstClr val="black"/>
                </a:solidFill>
              </a:rPr>
              <a:t> The force acting on the nail is -2500N</a:t>
            </a:r>
            <a:r>
              <a:rPr lang="en-US" sz="1550" dirty="0">
                <a:solidFill>
                  <a:prstClr val="black"/>
                </a:solidFill>
              </a:rPr>
              <a:t>. </a:t>
            </a:r>
            <a:r>
              <a:rPr lang="en-US" sz="1550" dirty="0" smtClean="0">
                <a:solidFill>
                  <a:prstClr val="black"/>
                </a:solidFill>
              </a:rPr>
              <a:t>The negative sign shows </a:t>
            </a:r>
            <a:r>
              <a:rPr lang="en-US" sz="1550" dirty="0">
                <a:solidFill>
                  <a:prstClr val="black"/>
                </a:solidFill>
              </a:rPr>
              <a:t>that </a:t>
            </a:r>
            <a:r>
              <a:rPr lang="en-US" sz="1550" dirty="0" smtClean="0">
                <a:solidFill>
                  <a:prstClr val="black"/>
                </a:solidFill>
              </a:rPr>
              <a:t>friction force being exerted.</a:t>
            </a:r>
            <a:endParaRPr lang="en-US" sz="1550" dirty="0">
              <a:solidFill>
                <a:prstClr val="black"/>
              </a:solidFill>
            </a:endParaRPr>
          </a:p>
        </p:txBody>
      </p:sp>
      <p:sp>
        <p:nvSpPr>
          <p:cNvPr id="80" name="Rounded Rectangular Callout 79"/>
          <p:cNvSpPr/>
          <p:nvPr/>
        </p:nvSpPr>
        <p:spPr>
          <a:xfrm>
            <a:off x="5381131" y="1975560"/>
            <a:ext cx="3122738" cy="646986"/>
          </a:xfrm>
          <a:prstGeom prst="wedgeRoundRectCallout">
            <a:avLst>
              <a:gd name="adj1" fmla="val -32688"/>
              <a:gd name="adj2" fmla="val -62477"/>
              <a:gd name="adj3" fmla="val 16667"/>
            </a:avLst>
          </a:prstGeom>
          <a:solidFill>
            <a:schemeClr val="bg2"/>
          </a:solidFill>
          <a:ln>
            <a:solidFill>
              <a:srgbClr val="12065A"/>
            </a:solidFill>
          </a:ln>
        </p:spPr>
        <p:txBody>
          <a:bodyPr>
            <a:spAutoFit/>
          </a:bodyPr>
          <a:lstStyle/>
          <a:p>
            <a:pPr algn="ctr"/>
            <a:r>
              <a:rPr lang="en-US" sz="1600" b="1" dirty="0">
                <a:solidFill>
                  <a:prstClr val="black"/>
                </a:solidFill>
                <a:latin typeface="Book Antiqua" panose="02040602050305030304" pitchFamily="18" charset="0"/>
              </a:rPr>
              <a:t>The –</a:t>
            </a:r>
            <a:r>
              <a:rPr lang="en-US" sz="1600" b="1" dirty="0" err="1">
                <a:solidFill>
                  <a:prstClr val="black"/>
                </a:solidFill>
                <a:latin typeface="Book Antiqua" panose="02040602050305030304" pitchFamily="18" charset="0"/>
              </a:rPr>
              <a:t>ve</a:t>
            </a:r>
            <a:r>
              <a:rPr lang="en-US" sz="1600" b="1" dirty="0">
                <a:solidFill>
                  <a:prstClr val="black"/>
                </a:solidFill>
                <a:latin typeface="Book Antiqua" panose="02040602050305030304" pitchFamily="18" charset="0"/>
              </a:rPr>
              <a:t> sign shows that the </a:t>
            </a:r>
            <a:r>
              <a:rPr lang="en-US" sz="1600" b="1" dirty="0" smtClean="0">
                <a:solidFill>
                  <a:prstClr val="black"/>
                </a:solidFill>
                <a:latin typeface="Book Antiqua" panose="02040602050305030304" pitchFamily="18" charset="0"/>
              </a:rPr>
              <a:t>body is retarding</a:t>
            </a:r>
            <a:endParaRPr lang="en-US" sz="1600" b="1" dirty="0">
              <a:solidFill>
                <a:prstClr val="black"/>
              </a:solidFill>
              <a:latin typeface="Book Antiqua" panose="02040602050305030304" pitchFamily="18" charset="0"/>
            </a:endParaRPr>
          </a:p>
        </p:txBody>
      </p:sp>
      <p:sp>
        <p:nvSpPr>
          <p:cNvPr id="81" name="Rectangle 80"/>
          <p:cNvSpPr>
            <a:spLocks noChangeArrowheads="1"/>
          </p:cNvSpPr>
          <p:nvPr/>
        </p:nvSpPr>
        <p:spPr bwMode="auto">
          <a:xfrm>
            <a:off x="4648200" y="1928396"/>
            <a:ext cx="365415" cy="338554"/>
          </a:xfrm>
          <a:prstGeom prst="rect">
            <a:avLst/>
          </a:prstGeom>
          <a:noFill/>
          <a:ln w="9525">
            <a:noFill/>
            <a:miter lim="800000"/>
            <a:headEnd/>
            <a:tailEnd/>
          </a:ln>
        </p:spPr>
        <p:txBody>
          <a:bodyPr wrap="square">
            <a:spAutoFit/>
          </a:bodyPr>
          <a:lstStyle/>
          <a:p>
            <a:pPr algn="r"/>
            <a:r>
              <a:rPr lang="en-IN" sz="1600" b="1" dirty="0" smtClean="0">
                <a:solidFill>
                  <a:srgbClr val="0000FF"/>
                </a:solidFill>
                <a:latin typeface="Book Antiqua" pitchFamily="18" charset="0"/>
              </a:rPr>
              <a:t>F</a:t>
            </a:r>
            <a:endParaRPr lang="en-US" sz="1600" b="1" baseline="-25000" dirty="0" smtClean="0">
              <a:solidFill>
                <a:srgbClr val="0000FF"/>
              </a:solidFill>
              <a:latin typeface="Book Antiqua" pitchFamily="18" charset="0"/>
            </a:endParaRPr>
          </a:p>
        </p:txBody>
      </p:sp>
      <p:sp>
        <p:nvSpPr>
          <p:cNvPr id="82" name="Rectangle 81"/>
          <p:cNvSpPr>
            <a:spLocks noChangeArrowheads="1"/>
          </p:cNvSpPr>
          <p:nvPr/>
        </p:nvSpPr>
        <p:spPr bwMode="auto">
          <a:xfrm>
            <a:off x="4962457" y="1928396"/>
            <a:ext cx="748923" cy="338554"/>
          </a:xfrm>
          <a:prstGeom prst="rect">
            <a:avLst/>
          </a:prstGeom>
          <a:noFill/>
          <a:ln w="9525">
            <a:noFill/>
            <a:miter lim="800000"/>
            <a:headEnd/>
            <a:tailEnd/>
          </a:ln>
        </p:spPr>
        <p:txBody>
          <a:bodyPr wrap="none">
            <a:spAutoFit/>
          </a:bodyPr>
          <a:lstStyle/>
          <a:p>
            <a:r>
              <a:rPr lang="en-US" sz="1600" b="1" dirty="0" smtClean="0">
                <a:solidFill>
                  <a:srgbClr val="0000FF"/>
                </a:solidFill>
                <a:latin typeface="Book Antiqua" pitchFamily="18" charset="0"/>
              </a:rPr>
              <a:t>=   ma</a:t>
            </a:r>
            <a:endParaRPr lang="en-US" sz="1600" b="1" baseline="-25000" dirty="0" smtClean="0">
              <a:solidFill>
                <a:srgbClr val="0000FF"/>
              </a:solidFill>
              <a:latin typeface="Book Antiqua" pitchFamily="18" charset="0"/>
            </a:endParaRPr>
          </a:p>
        </p:txBody>
      </p:sp>
      <p:sp>
        <p:nvSpPr>
          <p:cNvPr id="83" name="TextBox 82"/>
          <p:cNvSpPr txBox="1"/>
          <p:nvPr/>
        </p:nvSpPr>
        <p:spPr>
          <a:xfrm>
            <a:off x="4388134" y="2233196"/>
            <a:ext cx="362600" cy="338554"/>
          </a:xfrm>
          <a:prstGeom prst="rect">
            <a:avLst/>
          </a:prstGeom>
          <a:noFill/>
          <a:ln w="9525">
            <a:noFill/>
            <a:miter lim="800000"/>
            <a:headEnd/>
            <a:tailEnd/>
          </a:ln>
        </p:spPr>
        <p:txBody>
          <a:bodyPr wrap="non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FF"/>
                </a:solidFill>
                <a:latin typeface="Symbol" pitchFamily="18" charset="2"/>
              </a:rPr>
              <a:t>\</a:t>
            </a:r>
            <a:endParaRPr lang="en-US" dirty="0">
              <a:solidFill>
                <a:srgbClr val="0000FF"/>
              </a:solidFill>
              <a:latin typeface="Symbol" pitchFamily="18" charset="2"/>
            </a:endParaRPr>
          </a:p>
        </p:txBody>
      </p:sp>
      <p:sp>
        <p:nvSpPr>
          <p:cNvPr id="84" name="Rectangle 83"/>
          <p:cNvSpPr>
            <a:spLocks noChangeArrowheads="1"/>
          </p:cNvSpPr>
          <p:nvPr/>
        </p:nvSpPr>
        <p:spPr bwMode="auto">
          <a:xfrm>
            <a:off x="4648200" y="2233196"/>
            <a:ext cx="365415" cy="338554"/>
          </a:xfrm>
          <a:prstGeom prst="rect">
            <a:avLst/>
          </a:prstGeom>
          <a:noFill/>
          <a:ln w="9525">
            <a:noFill/>
            <a:miter lim="800000"/>
            <a:headEnd/>
            <a:tailEnd/>
          </a:ln>
        </p:spPr>
        <p:txBody>
          <a:bodyPr wrap="square">
            <a:spAutoFit/>
          </a:bodyPr>
          <a:lstStyle/>
          <a:p>
            <a:pPr algn="r"/>
            <a:r>
              <a:rPr lang="en-IN" sz="1600" b="1" dirty="0" smtClean="0">
                <a:solidFill>
                  <a:srgbClr val="0000FF"/>
                </a:solidFill>
                <a:latin typeface="Book Antiqua" pitchFamily="18" charset="0"/>
              </a:rPr>
              <a:t>F</a:t>
            </a:r>
            <a:endParaRPr lang="en-US" sz="1600" b="1" baseline="-25000" dirty="0" smtClean="0">
              <a:solidFill>
                <a:srgbClr val="0000FF"/>
              </a:solidFill>
              <a:latin typeface="Book Antiqua" pitchFamily="18" charset="0"/>
            </a:endParaRPr>
          </a:p>
        </p:txBody>
      </p:sp>
      <p:sp>
        <p:nvSpPr>
          <p:cNvPr id="85" name="Rectangle 84"/>
          <p:cNvSpPr>
            <a:spLocks noChangeArrowheads="1"/>
          </p:cNvSpPr>
          <p:nvPr/>
        </p:nvSpPr>
        <p:spPr bwMode="auto">
          <a:xfrm>
            <a:off x="4962457" y="2233196"/>
            <a:ext cx="1465466" cy="338554"/>
          </a:xfrm>
          <a:prstGeom prst="rect">
            <a:avLst/>
          </a:prstGeom>
          <a:noFill/>
          <a:ln w="9525">
            <a:noFill/>
            <a:miter lim="800000"/>
            <a:headEnd/>
            <a:tailEnd/>
          </a:ln>
        </p:spPr>
        <p:txBody>
          <a:bodyPr wrap="none">
            <a:spAutoFit/>
          </a:bodyPr>
          <a:lstStyle/>
          <a:p>
            <a:r>
              <a:rPr lang="en-US" sz="1600" b="1" dirty="0" smtClean="0">
                <a:solidFill>
                  <a:srgbClr val="0000FF"/>
                </a:solidFill>
                <a:latin typeface="Book Antiqua" pitchFamily="18" charset="0"/>
              </a:rPr>
              <a:t>=   0.5 </a:t>
            </a:r>
            <a:r>
              <a:rPr lang="en-US" sz="1600" b="1" dirty="0" smtClean="0">
                <a:solidFill>
                  <a:srgbClr val="0000FF"/>
                </a:solidFill>
                <a:latin typeface="Book Antiqua" pitchFamily="18" charset="0"/>
                <a:sym typeface="Symbol"/>
              </a:rPr>
              <a:t> - 5000</a:t>
            </a:r>
            <a:endParaRPr lang="en-US" sz="1600" b="1" baseline="-25000" dirty="0" smtClean="0">
              <a:solidFill>
                <a:srgbClr val="0000FF"/>
              </a:solidFill>
              <a:latin typeface="Book Antiqua" pitchFamily="18" charset="0"/>
            </a:endParaRPr>
          </a:p>
        </p:txBody>
      </p:sp>
      <p:sp>
        <p:nvSpPr>
          <p:cNvPr id="86" name="TextBox 85"/>
          <p:cNvSpPr txBox="1"/>
          <p:nvPr/>
        </p:nvSpPr>
        <p:spPr>
          <a:xfrm>
            <a:off x="4388135" y="2461796"/>
            <a:ext cx="362600" cy="338554"/>
          </a:xfrm>
          <a:prstGeom prst="rect">
            <a:avLst/>
          </a:prstGeom>
          <a:noFill/>
          <a:ln w="9525">
            <a:noFill/>
            <a:miter lim="800000"/>
            <a:headEnd/>
            <a:tailEnd/>
          </a:ln>
        </p:spPr>
        <p:txBody>
          <a:bodyPr wrap="non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FF"/>
                </a:solidFill>
                <a:latin typeface="Symbol" pitchFamily="18" charset="2"/>
              </a:rPr>
              <a:t>\</a:t>
            </a:r>
            <a:endParaRPr lang="en-US" dirty="0">
              <a:solidFill>
                <a:srgbClr val="0000FF"/>
              </a:solidFill>
              <a:latin typeface="Symbol" pitchFamily="18" charset="2"/>
            </a:endParaRPr>
          </a:p>
        </p:txBody>
      </p:sp>
      <p:sp>
        <p:nvSpPr>
          <p:cNvPr id="87" name="Rectangle 86"/>
          <p:cNvSpPr>
            <a:spLocks noChangeArrowheads="1"/>
          </p:cNvSpPr>
          <p:nvPr/>
        </p:nvSpPr>
        <p:spPr bwMode="auto">
          <a:xfrm>
            <a:off x="4648201" y="2461796"/>
            <a:ext cx="365415" cy="338554"/>
          </a:xfrm>
          <a:prstGeom prst="rect">
            <a:avLst/>
          </a:prstGeom>
          <a:noFill/>
          <a:ln w="9525">
            <a:noFill/>
            <a:miter lim="800000"/>
            <a:headEnd/>
            <a:tailEnd/>
          </a:ln>
        </p:spPr>
        <p:txBody>
          <a:bodyPr wrap="square">
            <a:spAutoFit/>
          </a:bodyPr>
          <a:lstStyle/>
          <a:p>
            <a:pPr algn="r"/>
            <a:r>
              <a:rPr lang="en-IN" sz="1600" b="1" dirty="0" smtClean="0">
                <a:solidFill>
                  <a:srgbClr val="0000FF"/>
                </a:solidFill>
                <a:latin typeface="Book Antiqua" pitchFamily="18" charset="0"/>
              </a:rPr>
              <a:t>F</a:t>
            </a:r>
            <a:endParaRPr lang="en-US" sz="1600" b="1" baseline="-25000" dirty="0" smtClean="0">
              <a:solidFill>
                <a:srgbClr val="0000FF"/>
              </a:solidFill>
              <a:latin typeface="Book Antiqua" pitchFamily="18" charset="0"/>
            </a:endParaRPr>
          </a:p>
        </p:txBody>
      </p:sp>
      <p:sp>
        <p:nvSpPr>
          <p:cNvPr id="89" name="Rectangle 88"/>
          <p:cNvSpPr>
            <a:spLocks noChangeArrowheads="1"/>
          </p:cNvSpPr>
          <p:nvPr/>
        </p:nvSpPr>
        <p:spPr bwMode="auto">
          <a:xfrm>
            <a:off x="4962458" y="2461796"/>
            <a:ext cx="1165704" cy="338554"/>
          </a:xfrm>
          <a:prstGeom prst="rect">
            <a:avLst/>
          </a:prstGeom>
          <a:noFill/>
          <a:ln w="9525">
            <a:noFill/>
            <a:miter lim="800000"/>
            <a:headEnd/>
            <a:tailEnd/>
          </a:ln>
        </p:spPr>
        <p:txBody>
          <a:bodyPr wrap="none">
            <a:spAutoFit/>
          </a:bodyPr>
          <a:lstStyle/>
          <a:p>
            <a:r>
              <a:rPr lang="en-US" sz="1600" b="1" dirty="0" smtClean="0">
                <a:solidFill>
                  <a:srgbClr val="0000FF"/>
                </a:solidFill>
                <a:latin typeface="Book Antiqua" pitchFamily="18" charset="0"/>
              </a:rPr>
              <a:t>=   - 2500N</a:t>
            </a:r>
            <a:endParaRPr lang="en-US" sz="1600" b="1" baseline="-25000" dirty="0" smtClean="0">
              <a:solidFill>
                <a:srgbClr val="0000FF"/>
              </a:solidFill>
              <a:latin typeface="Book Antiqua" pitchFamily="18" charset="0"/>
            </a:endParaRPr>
          </a:p>
        </p:txBody>
      </p:sp>
    </p:spTree>
    <p:extLst>
      <p:ext uri="{BB962C8B-B14F-4D97-AF65-F5344CB8AC3E}">
        <p14:creationId xmlns:p14="http://schemas.microsoft.com/office/powerpoint/2010/main" val="1825660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500"/>
                                        <p:tgtEl>
                                          <p:spTgt spid="73"/>
                                        </p:tgtEl>
                                      </p:cBhvr>
                                    </p:animEffect>
                                  </p:childTnLst>
                                </p:cTn>
                              </p:par>
                              <p:par>
                                <p:cTn id="21" presetID="26" presetClass="emph" presetSubtype="0" fill="hold" grpId="1" nodeType="withEffect">
                                  <p:stCondLst>
                                    <p:cond delay="0"/>
                                  </p:stCondLst>
                                  <p:childTnLst>
                                    <p:animEffect transition="out" filter="fade">
                                      <p:cBhvr>
                                        <p:cTn id="22" dur="500" tmFilter="0, 0; .2, .5; .8, .5; 1, 0"/>
                                        <p:tgtEl>
                                          <p:spTgt spid="73"/>
                                        </p:tgtEl>
                                      </p:cBhvr>
                                    </p:animEffect>
                                    <p:animScale>
                                      <p:cBhvr>
                                        <p:cTn id="23" dur="250" autoRev="1" fill="hold"/>
                                        <p:tgtEl>
                                          <p:spTgt spid="73"/>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73"/>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500"/>
                                        <p:tgtEl>
                                          <p:spTgt spid="74"/>
                                        </p:tgtEl>
                                      </p:cBhvr>
                                    </p:animEffect>
                                  </p:childTnLst>
                                </p:cTn>
                              </p:par>
                              <p:par>
                                <p:cTn id="54" presetID="26" presetClass="emph" presetSubtype="0" fill="hold" grpId="1" nodeType="withEffect">
                                  <p:stCondLst>
                                    <p:cond delay="0"/>
                                  </p:stCondLst>
                                  <p:childTnLst>
                                    <p:animEffect transition="out" filter="fade">
                                      <p:cBhvr>
                                        <p:cTn id="55" dur="500" tmFilter="0, 0; .2, .5; .8, .5; 1, 0"/>
                                        <p:tgtEl>
                                          <p:spTgt spid="74"/>
                                        </p:tgtEl>
                                      </p:cBhvr>
                                    </p:animEffect>
                                    <p:animScale>
                                      <p:cBhvr>
                                        <p:cTn id="56" dur="250" autoRev="1" fill="hold"/>
                                        <p:tgtEl>
                                          <p:spTgt spid="74"/>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2" nodeType="clickEffect">
                                  <p:stCondLst>
                                    <p:cond delay="0"/>
                                  </p:stCondLst>
                                  <p:childTnLst>
                                    <p:set>
                                      <p:cBhvr>
                                        <p:cTn id="60" dur="1" fill="hold">
                                          <p:stCondLst>
                                            <p:cond delay="0"/>
                                          </p:stCondLst>
                                        </p:cTn>
                                        <p:tgtEl>
                                          <p:spTgt spid="74"/>
                                        </p:tgtEl>
                                        <p:attrNameLst>
                                          <p:attrName>style.visibility</p:attrName>
                                        </p:attrNameLst>
                                      </p:cBhvr>
                                      <p:to>
                                        <p:strVal val="hidden"/>
                                      </p:to>
                                    </p:set>
                                  </p:childTnLst>
                                </p:cTn>
                              </p:par>
                              <p:par>
                                <p:cTn id="61" presetID="2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fade">
                                      <p:cBhvr>
                                        <p:cTn id="71" dur="500"/>
                                        <p:tgtEl>
                                          <p:spTgt spid="75"/>
                                        </p:tgtEl>
                                      </p:cBhvr>
                                    </p:animEffect>
                                  </p:childTnLst>
                                </p:cTn>
                              </p:par>
                              <p:par>
                                <p:cTn id="72" presetID="26" presetClass="emph" presetSubtype="0" fill="hold" grpId="1" nodeType="withEffect">
                                  <p:stCondLst>
                                    <p:cond delay="0"/>
                                  </p:stCondLst>
                                  <p:childTnLst>
                                    <p:animEffect transition="out" filter="fade">
                                      <p:cBhvr>
                                        <p:cTn id="73" dur="500" tmFilter="0, 0; .2, .5; .8, .5; 1, 0"/>
                                        <p:tgtEl>
                                          <p:spTgt spid="75"/>
                                        </p:tgtEl>
                                      </p:cBhvr>
                                    </p:animEffect>
                                    <p:animScale>
                                      <p:cBhvr>
                                        <p:cTn id="74" dur="250" autoRev="1" fill="hold"/>
                                        <p:tgtEl>
                                          <p:spTgt spid="75"/>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7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left)">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500"/>
                                        <p:tgtEl>
                                          <p:spTgt spid="2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left)">
                                      <p:cBhvr>
                                        <p:cTn id="103" dur="500"/>
                                        <p:tgtEl>
                                          <p:spTgt spid="2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wipe(left)">
                                      <p:cBhvr>
                                        <p:cTn id="108" dur="500"/>
                                        <p:tgtEl>
                                          <p:spTgt spid="3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wipe(left)">
                                      <p:cBhvr>
                                        <p:cTn id="113" dur="500"/>
                                        <p:tgtEl>
                                          <p:spTgt spid="2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wipe(left)">
                                      <p:cBhvr>
                                        <p:cTn id="118" dur="500"/>
                                        <p:tgtEl>
                                          <p:spTgt spid="28"/>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wipe(left)">
                                      <p:cBhvr>
                                        <p:cTn id="123" dur="500"/>
                                        <p:tgtEl>
                                          <p:spTgt spid="3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wipe(left)">
                                      <p:cBhvr>
                                        <p:cTn id="128" dur="500"/>
                                        <p:tgtEl>
                                          <p:spTgt spid="3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36"/>
                                        </p:tgtEl>
                                        <p:attrNameLst>
                                          <p:attrName>style.visibility</p:attrName>
                                        </p:attrNameLst>
                                      </p:cBhvr>
                                      <p:to>
                                        <p:strVal val="visible"/>
                                      </p:to>
                                    </p:set>
                                    <p:animEffect transition="in" filter="wipe(left)">
                                      <p:cBhvr>
                                        <p:cTn id="133" dur="500"/>
                                        <p:tgtEl>
                                          <p:spTgt spid="36"/>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37"/>
                                        </p:tgtEl>
                                        <p:attrNameLst>
                                          <p:attrName>style.visibility</p:attrName>
                                        </p:attrNameLst>
                                      </p:cBhvr>
                                      <p:to>
                                        <p:strVal val="visible"/>
                                      </p:to>
                                    </p:set>
                                    <p:animEffect transition="in" filter="wipe(left)">
                                      <p:cBhvr>
                                        <p:cTn id="138" dur="500"/>
                                        <p:tgtEl>
                                          <p:spTgt spid="3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53"/>
                                        </p:tgtEl>
                                        <p:attrNameLst>
                                          <p:attrName>style.visibility</p:attrName>
                                        </p:attrNameLst>
                                      </p:cBhvr>
                                      <p:to>
                                        <p:strVal val="visible"/>
                                      </p:to>
                                    </p:set>
                                    <p:animEffect transition="in" filter="wipe(left)">
                                      <p:cBhvr>
                                        <p:cTn id="143" dur="500"/>
                                        <p:tgtEl>
                                          <p:spTgt spid="53"/>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wipe(left)">
                                      <p:cBhvr>
                                        <p:cTn id="148" dur="500"/>
                                        <p:tgtEl>
                                          <p:spTgt spid="54"/>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wipe(left)">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59"/>
                                        </p:tgtEl>
                                        <p:attrNameLst>
                                          <p:attrName>style.visibility</p:attrName>
                                        </p:attrNameLst>
                                      </p:cBhvr>
                                      <p:to>
                                        <p:strVal val="visible"/>
                                      </p:to>
                                    </p:set>
                                    <p:animEffect transition="in" filter="wipe(left)">
                                      <p:cBhvr>
                                        <p:cTn id="158" dur="500"/>
                                        <p:tgtEl>
                                          <p:spTgt spid="59"/>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wipe(left)">
                                      <p:cBhvr>
                                        <p:cTn id="163" dur="500"/>
                                        <p:tgtEl>
                                          <p:spTgt spid="60"/>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1" fill="hold" nodeType="clickEffect">
                                  <p:stCondLst>
                                    <p:cond delay="0"/>
                                  </p:stCondLst>
                                  <p:childTnLst>
                                    <p:set>
                                      <p:cBhvr>
                                        <p:cTn id="167" dur="1" fill="hold">
                                          <p:stCondLst>
                                            <p:cond delay="0"/>
                                          </p:stCondLst>
                                        </p:cTn>
                                        <p:tgtEl>
                                          <p:spTgt spid="88"/>
                                        </p:tgtEl>
                                        <p:attrNameLst>
                                          <p:attrName>style.visibility</p:attrName>
                                        </p:attrNameLst>
                                      </p:cBhvr>
                                      <p:to>
                                        <p:strVal val="visible"/>
                                      </p:to>
                                    </p:set>
                                    <p:animEffect transition="in" filter="wipe(up)">
                                      <p:cBhvr>
                                        <p:cTn id="168" dur="500"/>
                                        <p:tgtEl>
                                          <p:spTgt spid="88"/>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76"/>
                                        </p:tgtEl>
                                        <p:attrNameLst>
                                          <p:attrName>style.visibility</p:attrName>
                                        </p:attrNameLst>
                                      </p:cBhvr>
                                      <p:to>
                                        <p:strVal val="visible"/>
                                      </p:to>
                                    </p:set>
                                    <p:animEffect transition="in" filter="wipe(left)">
                                      <p:cBhvr>
                                        <p:cTn id="173" dur="500"/>
                                        <p:tgtEl>
                                          <p:spTgt spid="76"/>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77"/>
                                        </p:tgtEl>
                                        <p:attrNameLst>
                                          <p:attrName>style.visibility</p:attrName>
                                        </p:attrNameLst>
                                      </p:cBhvr>
                                      <p:to>
                                        <p:strVal val="visible"/>
                                      </p:to>
                                    </p:set>
                                    <p:animEffect transition="in" filter="wipe(left)">
                                      <p:cBhvr>
                                        <p:cTn id="178" dur="500"/>
                                        <p:tgtEl>
                                          <p:spTgt spid="77"/>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68"/>
                                        </p:tgtEl>
                                        <p:attrNameLst>
                                          <p:attrName>style.visibility</p:attrName>
                                        </p:attrNameLst>
                                      </p:cBhvr>
                                      <p:to>
                                        <p:strVal val="visible"/>
                                      </p:to>
                                    </p:set>
                                    <p:animEffect transition="in" filter="wipe(left)">
                                      <p:cBhvr>
                                        <p:cTn id="183" dur="500"/>
                                        <p:tgtEl>
                                          <p:spTgt spid="68"/>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nodeType="clickEffect">
                                  <p:stCondLst>
                                    <p:cond delay="0"/>
                                  </p:stCondLst>
                                  <p:childTnLst>
                                    <p:set>
                                      <p:cBhvr>
                                        <p:cTn id="187" dur="1" fill="hold">
                                          <p:stCondLst>
                                            <p:cond delay="0"/>
                                          </p:stCondLst>
                                        </p:cTn>
                                        <p:tgtEl>
                                          <p:spTgt spid="69"/>
                                        </p:tgtEl>
                                        <p:attrNameLst>
                                          <p:attrName>style.visibility</p:attrName>
                                        </p:attrNameLst>
                                      </p:cBhvr>
                                      <p:to>
                                        <p:strVal val="visible"/>
                                      </p:to>
                                    </p:set>
                                    <p:animEffect transition="in" filter="wipe(left)">
                                      <p:cBhvr>
                                        <p:cTn id="188" dur="500"/>
                                        <p:tgtEl>
                                          <p:spTgt spid="69"/>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lef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66"/>
                                        </p:tgtEl>
                                        <p:attrNameLst>
                                          <p:attrName>style.visibility</p:attrName>
                                        </p:attrNameLst>
                                      </p:cBhvr>
                                      <p:to>
                                        <p:strVal val="visible"/>
                                      </p:to>
                                    </p:set>
                                    <p:animEffect transition="in" filter="wipe(left)">
                                      <p:cBhvr>
                                        <p:cTn id="198" dur="500"/>
                                        <p:tgtEl>
                                          <p:spTgt spid="66"/>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wipe(left)">
                                      <p:cBhvr>
                                        <p:cTn id="203" dur="500"/>
                                        <p:tgtEl>
                                          <p:spTgt spid="64"/>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67"/>
                                        </p:tgtEl>
                                        <p:attrNameLst>
                                          <p:attrName>style.visibility</p:attrName>
                                        </p:attrNameLst>
                                      </p:cBhvr>
                                      <p:to>
                                        <p:strVal val="visible"/>
                                      </p:to>
                                    </p:set>
                                    <p:animEffect transition="in" filter="wipe(left)">
                                      <p:cBhvr>
                                        <p:cTn id="208" dur="500"/>
                                        <p:tgtEl>
                                          <p:spTgt spid="67"/>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4" fill="hold" grpId="0" nodeType="clickEffect">
                                  <p:stCondLst>
                                    <p:cond delay="0"/>
                                  </p:stCondLst>
                                  <p:childTnLst>
                                    <p:set>
                                      <p:cBhvr>
                                        <p:cTn id="212" dur="1" fill="hold">
                                          <p:stCondLst>
                                            <p:cond delay="0"/>
                                          </p:stCondLst>
                                        </p:cTn>
                                        <p:tgtEl>
                                          <p:spTgt spid="80"/>
                                        </p:tgtEl>
                                        <p:attrNameLst>
                                          <p:attrName>style.visibility</p:attrName>
                                        </p:attrNameLst>
                                      </p:cBhvr>
                                      <p:to>
                                        <p:strVal val="visible"/>
                                      </p:to>
                                    </p:set>
                                    <p:animEffect transition="in" filter="wipe(down)">
                                      <p:cBhvr>
                                        <p:cTn id="213" dur="500"/>
                                        <p:tgtEl>
                                          <p:spTgt spid="80"/>
                                        </p:tgtEl>
                                      </p:cBhvr>
                                    </p:animEffect>
                                  </p:childTnLst>
                                </p:cTn>
                              </p:par>
                            </p:childTnLst>
                          </p:cTn>
                        </p:par>
                      </p:childTnLst>
                    </p:cTn>
                  </p:par>
                  <p:par>
                    <p:cTn id="214" fill="hold">
                      <p:stCondLst>
                        <p:cond delay="indefinite"/>
                      </p:stCondLst>
                      <p:childTnLst>
                        <p:par>
                          <p:cTn id="215" fill="hold">
                            <p:stCondLst>
                              <p:cond delay="0"/>
                            </p:stCondLst>
                            <p:childTnLst>
                              <p:par>
                                <p:cTn id="216" presetID="1" presetClass="exit" presetSubtype="0" fill="hold" grpId="1" nodeType="clickEffect">
                                  <p:stCondLst>
                                    <p:cond delay="0"/>
                                  </p:stCondLst>
                                  <p:childTnLst>
                                    <p:set>
                                      <p:cBhvr>
                                        <p:cTn id="217" dur="1" fill="hold">
                                          <p:stCondLst>
                                            <p:cond delay="0"/>
                                          </p:stCondLst>
                                        </p:cTn>
                                        <p:tgtEl>
                                          <p:spTgt spid="80"/>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81"/>
                                        </p:tgtEl>
                                        <p:attrNameLst>
                                          <p:attrName>style.visibility</p:attrName>
                                        </p:attrNameLst>
                                      </p:cBhvr>
                                      <p:to>
                                        <p:strVal val="visible"/>
                                      </p:to>
                                    </p:set>
                                    <p:animEffect transition="in" filter="wipe(left)">
                                      <p:cBhvr>
                                        <p:cTn id="222" dur="500"/>
                                        <p:tgtEl>
                                          <p:spTgt spid="81"/>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82"/>
                                        </p:tgtEl>
                                        <p:attrNameLst>
                                          <p:attrName>style.visibility</p:attrName>
                                        </p:attrNameLst>
                                      </p:cBhvr>
                                      <p:to>
                                        <p:strVal val="visible"/>
                                      </p:to>
                                    </p:set>
                                    <p:animEffect transition="in" filter="wipe(left)">
                                      <p:cBhvr>
                                        <p:cTn id="227" dur="500"/>
                                        <p:tgtEl>
                                          <p:spTgt spid="82"/>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83"/>
                                        </p:tgtEl>
                                        <p:attrNameLst>
                                          <p:attrName>style.visibility</p:attrName>
                                        </p:attrNameLst>
                                      </p:cBhvr>
                                      <p:to>
                                        <p:strVal val="visible"/>
                                      </p:to>
                                    </p:set>
                                    <p:animEffect transition="in" filter="wipe(left)">
                                      <p:cBhvr>
                                        <p:cTn id="232" dur="500"/>
                                        <p:tgtEl>
                                          <p:spTgt spid="83"/>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84"/>
                                        </p:tgtEl>
                                        <p:attrNameLst>
                                          <p:attrName>style.visibility</p:attrName>
                                        </p:attrNameLst>
                                      </p:cBhvr>
                                      <p:to>
                                        <p:strVal val="visible"/>
                                      </p:to>
                                    </p:set>
                                    <p:animEffect transition="in" filter="wipe(left)">
                                      <p:cBhvr>
                                        <p:cTn id="237" dur="500"/>
                                        <p:tgtEl>
                                          <p:spTgt spid="84"/>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85"/>
                                        </p:tgtEl>
                                        <p:attrNameLst>
                                          <p:attrName>style.visibility</p:attrName>
                                        </p:attrNameLst>
                                      </p:cBhvr>
                                      <p:to>
                                        <p:strVal val="visible"/>
                                      </p:to>
                                    </p:set>
                                    <p:animEffect transition="in" filter="wipe(left)">
                                      <p:cBhvr>
                                        <p:cTn id="242" dur="500"/>
                                        <p:tgtEl>
                                          <p:spTgt spid="85"/>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8" fill="hold" grpId="0" nodeType="clickEffect">
                                  <p:stCondLst>
                                    <p:cond delay="0"/>
                                  </p:stCondLst>
                                  <p:childTnLst>
                                    <p:set>
                                      <p:cBhvr>
                                        <p:cTn id="246" dur="1" fill="hold">
                                          <p:stCondLst>
                                            <p:cond delay="0"/>
                                          </p:stCondLst>
                                        </p:cTn>
                                        <p:tgtEl>
                                          <p:spTgt spid="86"/>
                                        </p:tgtEl>
                                        <p:attrNameLst>
                                          <p:attrName>style.visibility</p:attrName>
                                        </p:attrNameLst>
                                      </p:cBhvr>
                                      <p:to>
                                        <p:strVal val="visible"/>
                                      </p:to>
                                    </p:set>
                                    <p:animEffect transition="in" filter="wipe(left)">
                                      <p:cBhvr>
                                        <p:cTn id="247" dur="500"/>
                                        <p:tgtEl>
                                          <p:spTgt spid="86"/>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87"/>
                                        </p:tgtEl>
                                        <p:attrNameLst>
                                          <p:attrName>style.visibility</p:attrName>
                                        </p:attrNameLst>
                                      </p:cBhvr>
                                      <p:to>
                                        <p:strVal val="visible"/>
                                      </p:to>
                                    </p:set>
                                    <p:animEffect transition="in" filter="wipe(left)">
                                      <p:cBhvr>
                                        <p:cTn id="252" dur="500"/>
                                        <p:tgtEl>
                                          <p:spTgt spid="87"/>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8" fill="hold" grpId="0" nodeType="clickEffect">
                                  <p:stCondLst>
                                    <p:cond delay="0"/>
                                  </p:stCondLst>
                                  <p:childTnLst>
                                    <p:set>
                                      <p:cBhvr>
                                        <p:cTn id="256" dur="1" fill="hold">
                                          <p:stCondLst>
                                            <p:cond delay="0"/>
                                          </p:stCondLst>
                                        </p:cTn>
                                        <p:tgtEl>
                                          <p:spTgt spid="89"/>
                                        </p:tgtEl>
                                        <p:attrNameLst>
                                          <p:attrName>style.visibility</p:attrName>
                                        </p:attrNameLst>
                                      </p:cBhvr>
                                      <p:to>
                                        <p:strVal val="visible"/>
                                      </p:to>
                                    </p:set>
                                    <p:animEffect transition="in" filter="wipe(left)">
                                      <p:cBhvr>
                                        <p:cTn id="257" dur="500"/>
                                        <p:tgtEl>
                                          <p:spTgt spid="89"/>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grpId="0" nodeType="clickEffect">
                                  <p:stCondLst>
                                    <p:cond delay="0"/>
                                  </p:stCondLst>
                                  <p:childTnLst>
                                    <p:set>
                                      <p:cBhvr>
                                        <p:cTn id="261" dur="1" fill="hold">
                                          <p:stCondLst>
                                            <p:cond delay="0"/>
                                          </p:stCondLst>
                                        </p:cTn>
                                        <p:tgtEl>
                                          <p:spTgt spid="78"/>
                                        </p:tgtEl>
                                        <p:attrNameLst>
                                          <p:attrName>style.visibility</p:attrName>
                                        </p:attrNameLst>
                                      </p:cBhvr>
                                      <p:to>
                                        <p:strVal val="visible"/>
                                      </p:to>
                                    </p:set>
                                    <p:animEffect transition="in" filter="wipe(left)">
                                      <p:cBhvr>
                                        <p:cTn id="262" dur="500"/>
                                        <p:tgtEl>
                                          <p:spTgt spid="78"/>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grpId="0" nodeType="clickEffect">
                                  <p:stCondLst>
                                    <p:cond delay="0"/>
                                  </p:stCondLst>
                                  <p:childTnLst>
                                    <p:set>
                                      <p:cBhvr>
                                        <p:cTn id="266" dur="1" fill="hold">
                                          <p:stCondLst>
                                            <p:cond delay="0"/>
                                          </p:stCondLst>
                                        </p:cTn>
                                        <p:tgtEl>
                                          <p:spTgt spid="79"/>
                                        </p:tgtEl>
                                        <p:attrNameLst>
                                          <p:attrName>style.visibility</p:attrName>
                                        </p:attrNameLst>
                                      </p:cBhvr>
                                      <p:to>
                                        <p:strVal val="visible"/>
                                      </p:to>
                                    </p:set>
                                    <p:animEffect transition="in" filter="wipe(left)">
                                      <p:cBhvr>
                                        <p:cTn id="26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2" grpId="0"/>
      <p:bldP spid="18" grpId="0"/>
      <p:bldP spid="19" grpId="0"/>
      <p:bldP spid="20" grpId="0"/>
      <p:bldP spid="21" grpId="0"/>
      <p:bldP spid="22" grpId="0"/>
      <p:bldP spid="23" grpId="0"/>
      <p:bldP spid="24" grpId="0"/>
      <p:bldP spid="25" grpId="0" animBg="1"/>
      <p:bldP spid="26" grpId="0"/>
      <p:bldP spid="27" grpId="0"/>
      <p:bldP spid="28" grpId="0"/>
      <p:bldP spid="29" grpId="0"/>
      <p:bldP spid="30" grpId="0"/>
      <p:bldP spid="35" grpId="0" animBg="1"/>
      <p:bldP spid="36" grpId="0"/>
      <p:bldP spid="37" grpId="0"/>
      <p:bldP spid="53" grpId="0" animBg="1"/>
      <p:bldP spid="54" grpId="0"/>
      <p:bldP spid="59" grpId="0"/>
      <p:bldP spid="64" grpId="0"/>
      <p:bldP spid="65" grpId="0"/>
      <p:bldP spid="66" grpId="0"/>
      <p:bldP spid="67" grpId="0"/>
      <p:bldP spid="68" grpId="0"/>
      <p:bldP spid="73" grpId="0" animBg="1"/>
      <p:bldP spid="73" grpId="1" animBg="1"/>
      <p:bldP spid="73" grpId="2" animBg="1"/>
      <p:bldP spid="74" grpId="0" animBg="1"/>
      <p:bldP spid="74" grpId="1" animBg="1"/>
      <p:bldP spid="74" grpId="2" animBg="1"/>
      <p:bldP spid="75" grpId="0" animBg="1"/>
      <p:bldP spid="75" grpId="1" animBg="1"/>
      <p:bldP spid="75" grpId="2" animBg="1"/>
      <p:bldP spid="76" grpId="0"/>
      <p:bldP spid="77" grpId="0"/>
      <p:bldP spid="78" grpId="0" animBg="1"/>
      <p:bldP spid="79" grpId="0" animBg="1"/>
      <p:bldP spid="80" grpId="0" animBg="1"/>
      <p:bldP spid="80" grpId="1" animBg="1"/>
      <p:bldP spid="81" grpId="0"/>
      <p:bldP spid="82" grpId="0"/>
      <p:bldP spid="83" grpId="0"/>
      <p:bldP spid="84" grpId="0"/>
      <p:bldP spid="85" grpId="0"/>
      <p:bldP spid="86" grpId="0"/>
      <p:bldP spid="87" grpId="0"/>
      <p:bldP spid="8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A - Numerical</a:t>
            </a:r>
          </a:p>
        </p:txBody>
      </p:sp>
    </p:spTree>
    <p:extLst>
      <p:ext uri="{BB962C8B-B14F-4D97-AF65-F5344CB8AC3E}">
        <p14:creationId xmlns:p14="http://schemas.microsoft.com/office/powerpoint/2010/main" val="2291457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 drive\MJ WORK\Pooja mam (physics)\State board\10th State\Gravitation\Raw\glare_light_light_background_36832_2560x1600.jp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2286"/>
            <a:ext cx="9144000" cy="51435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19" name="Group 18"/>
          <p:cNvGrpSpPr/>
          <p:nvPr/>
        </p:nvGrpSpPr>
        <p:grpSpPr>
          <a:xfrm>
            <a:off x="0" y="2999009"/>
            <a:ext cx="18440398" cy="5706841"/>
            <a:chOff x="4533901" y="2970434"/>
            <a:chExt cx="18440398" cy="5706841"/>
          </a:xfrm>
        </p:grpSpPr>
        <p:grpSp>
          <p:nvGrpSpPr>
            <p:cNvPr id="20" name="Group 19"/>
            <p:cNvGrpSpPr/>
            <p:nvPr/>
          </p:nvGrpSpPr>
          <p:grpSpPr>
            <a:xfrm>
              <a:off x="4533901" y="2970434"/>
              <a:ext cx="9220199" cy="5702078"/>
              <a:chOff x="4533901" y="2970434"/>
              <a:chExt cx="9220199" cy="5702078"/>
            </a:xfrm>
          </p:grpSpPr>
          <p:pic>
            <p:nvPicPr>
              <p:cNvPr id="24"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a:off x="4533901" y="2970434"/>
                <a:ext cx="4610100" cy="56973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flipH="1">
                <a:off x="9144000" y="2975196"/>
                <a:ext cx="4610100" cy="5697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3754100" y="2975196"/>
              <a:ext cx="9220199" cy="5702079"/>
              <a:chOff x="4533901" y="2965671"/>
              <a:chExt cx="9220199" cy="5702079"/>
            </a:xfrm>
          </p:grpSpPr>
          <p:pic>
            <p:nvPicPr>
              <p:cNvPr id="22"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a:off x="4533901" y="2965671"/>
                <a:ext cx="4610100" cy="569731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flipH="1">
                <a:off x="9144000" y="2970434"/>
                <a:ext cx="4610100" cy="5697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Rectangle 3"/>
          <p:cNvSpPr/>
          <p:nvPr/>
        </p:nvSpPr>
        <p:spPr>
          <a:xfrm>
            <a:off x="381000" y="266416"/>
            <a:ext cx="6381875" cy="646331"/>
          </a:xfrm>
          <a:prstGeom prst="rect">
            <a:avLst/>
          </a:prstGeom>
        </p:spPr>
        <p:txBody>
          <a:bodyPr wrap="none">
            <a:spAutoFit/>
          </a:bodyPr>
          <a:lstStyle/>
          <a:p>
            <a:r>
              <a:rPr lang="en-US" sz="3600" b="1" dirty="0">
                <a:solidFill>
                  <a:prstClr val="black"/>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Galileo's Analysis on Motion</a:t>
            </a:r>
            <a:endParaRPr lang="en-US" sz="3600" dirty="0">
              <a:solidFill>
                <a:prstClr val="black"/>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
        <p:nvSpPr>
          <p:cNvPr id="7" name="Rectangle 6"/>
          <p:cNvSpPr/>
          <p:nvPr/>
        </p:nvSpPr>
        <p:spPr>
          <a:xfrm>
            <a:off x="350039" y="260575"/>
            <a:ext cx="6381875" cy="646331"/>
          </a:xfrm>
          <a:prstGeom prst="rect">
            <a:avLst/>
          </a:prstGeom>
        </p:spPr>
        <p:txBody>
          <a:bodyPr wrap="none">
            <a:spAutoFit/>
          </a:bodyPr>
          <a:lstStyle/>
          <a:p>
            <a:r>
              <a:rPr lang="en-US" sz="3600" b="1" dirty="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Galileo's Analysis on Motion</a:t>
            </a:r>
          </a:p>
        </p:txBody>
      </p:sp>
      <p:sp>
        <p:nvSpPr>
          <p:cNvPr id="9" name="Rectangle 8"/>
          <p:cNvSpPr/>
          <p:nvPr/>
        </p:nvSpPr>
        <p:spPr>
          <a:xfrm>
            <a:off x="396240" y="912747"/>
            <a:ext cx="6309360" cy="58803"/>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16200000">
            <a:off x="6168661" y="36194"/>
            <a:ext cx="616678" cy="4876800"/>
          </a:xfrm>
          <a:prstGeom prst="rect">
            <a:avLst/>
          </a:prstGeom>
          <a:solidFill>
            <a:schemeClr val="accent6">
              <a:lumMod val="75000"/>
            </a:schemeClr>
          </a:solidFill>
          <a:ln>
            <a:solidFill>
              <a:schemeClr val="tx1"/>
            </a:solidFill>
          </a:ln>
          <a:scene3d>
            <a:camera prst="perspectiveContrastingRightFacing" fov="1200000">
              <a:rot lat="19966240" lon="18818714" rev="1750374"/>
            </a:camera>
            <a:lightRig rig="threePt" dir="t"/>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2321562" y="1344930"/>
            <a:ext cx="777240" cy="2651760"/>
          </a:xfrm>
          <a:prstGeom prst="rect">
            <a:avLst/>
          </a:prstGeom>
          <a:solidFill>
            <a:schemeClr val="accent6">
              <a:lumMod val="75000"/>
            </a:schemeClr>
          </a:solidFill>
          <a:ln>
            <a:solidFill>
              <a:schemeClr val="tx1"/>
            </a:solidFill>
          </a:ln>
          <a:scene3d>
            <a:camera prst="perspectiveContrastingRightFacing">
              <a:rot lat="142706" lon="18197604" rev="3127424"/>
            </a:camera>
            <a:lightRig rig="threePt" dir="t"/>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123" name="Picture 3" descr="D:\d drive\MJ WORK\Pooja mam (physics)\State board\10\metal-ball-clipart-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1065" y="1836884"/>
            <a:ext cx="485895" cy="48530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19585" y="1116330"/>
            <a:ext cx="1865377" cy="1554480"/>
            <a:chOff x="6858001" y="715108"/>
            <a:chExt cx="1865377" cy="1554480"/>
          </a:xfrm>
        </p:grpSpPr>
        <p:pic>
          <p:nvPicPr>
            <p:cNvPr id="5122" name="Picture 2" descr="D:\d drive\MJ WORK\Pooja mam (physics)\CBSE (IX)\GRAVITATION\galile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1" y="715108"/>
              <a:ext cx="1865377" cy="1554480"/>
            </a:xfrm>
            <a:prstGeom prst="ellipse">
              <a:avLst/>
            </a:prstGeom>
            <a:ln w="190500" cap="rnd">
              <a:solidFill>
                <a:schemeClr val="bg1">
                  <a:lumMod val="95000"/>
                </a:schemeClr>
              </a:solidFill>
              <a:prstDash val="solid"/>
            </a:ln>
            <a:effectLst>
              <a:outerShdw blurRad="50800" dist="38100" dir="5400000" algn="t" rotWithShape="0">
                <a:prstClr val="black">
                  <a:alpha val="40000"/>
                </a:prstClr>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7" name="Rectangle 16"/>
            <p:cNvSpPr/>
            <p:nvPr/>
          </p:nvSpPr>
          <p:spPr>
            <a:xfrm>
              <a:off x="7353300" y="1811215"/>
              <a:ext cx="883575" cy="338554"/>
            </a:xfrm>
            <a:prstGeom prst="rect">
              <a:avLst/>
            </a:prstGeom>
            <a:noFill/>
          </p:spPr>
          <p:txBody>
            <a:bodyPr wrap="none" rtlCol="0">
              <a:spAutoFit/>
            </a:bodyPr>
            <a:lstStyle/>
            <a:p>
              <a:r>
                <a:rPr lang="en-US" sz="1600" dirty="0" smtClean="0">
                  <a:solidFill>
                    <a:prstClr val="white"/>
                  </a:solidFill>
                  <a:effectLst>
                    <a:outerShdw blurRad="50800" dist="50800" dir="5400000" algn="t" rotWithShape="0">
                      <a:prstClr val="black">
                        <a:alpha val="82000"/>
                      </a:prstClr>
                    </a:outerShdw>
                  </a:effectLst>
                  <a:latin typeface="Aharoni" panose="02010803020104030203" pitchFamily="2" charset="-79"/>
                  <a:cs typeface="Aharoni" panose="02010803020104030203" pitchFamily="2" charset="-79"/>
                </a:rPr>
                <a:t>Galileo</a:t>
              </a:r>
              <a:endParaRPr lang="en-US" sz="1600" dirty="0">
                <a:solidFill>
                  <a:prstClr val="white"/>
                </a:solidFill>
                <a:effectLst>
                  <a:outerShdw blurRad="50800" dist="50800" dir="5400000" algn="t" rotWithShape="0">
                    <a:prstClr val="black">
                      <a:alpha val="82000"/>
                    </a:prstClr>
                  </a:outerShdw>
                </a:effectLst>
                <a:latin typeface="Aharoni" panose="02010803020104030203" pitchFamily="2" charset="-79"/>
                <a:cs typeface="Aharoni" panose="02010803020104030203" pitchFamily="2" charset="-79"/>
              </a:endParaRPr>
            </a:p>
          </p:txBody>
        </p:sp>
      </p:grpSp>
      <p:cxnSp>
        <p:nvCxnSpPr>
          <p:cNvPr id="25" name="Straight Connector 24"/>
          <p:cNvCxnSpPr/>
          <p:nvPr/>
        </p:nvCxnSpPr>
        <p:spPr>
          <a:xfrm>
            <a:off x="762000" y="2022386"/>
            <a:ext cx="7543800" cy="0"/>
          </a:xfrm>
          <a:prstGeom prst="line">
            <a:avLst/>
          </a:prstGeom>
          <a:ln w="57150">
            <a:solidFill>
              <a:schemeClr val="bg1"/>
            </a:solidFill>
            <a:prstDash val="dash"/>
            <a:headEnd type="none" w="med" len="med"/>
            <a:tailEnd type="none" w="med" len="med"/>
          </a:ln>
          <a:effectLst>
            <a:glow rad="63500">
              <a:srgbClr val="FF0000">
                <a:alpha val="55000"/>
              </a:srgbClr>
            </a:glow>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975360" y="2815590"/>
            <a:ext cx="1554480" cy="0"/>
          </a:xfrm>
          <a:prstGeom prst="straightConnector1">
            <a:avLst/>
          </a:prstGeom>
          <a:ln w="38100">
            <a:solidFill>
              <a:schemeClr val="tx1"/>
            </a:solidFill>
            <a:prstDash val="solid"/>
            <a:headEnd type="triangle" w="med" len="med"/>
            <a:tailEnd type="triangle" w="med" len="med"/>
          </a:ln>
          <a:effectLst>
            <a:glow rad="63500">
              <a:srgbClr val="FFFF00">
                <a:alpha val="55000"/>
              </a:srgbClr>
            </a:glow>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6537960" y="2828544"/>
            <a:ext cx="1554480" cy="0"/>
          </a:xfrm>
          <a:prstGeom prst="straightConnector1">
            <a:avLst/>
          </a:prstGeom>
          <a:ln w="38100">
            <a:solidFill>
              <a:schemeClr val="tx1"/>
            </a:solidFill>
            <a:prstDash val="solid"/>
            <a:headEnd type="triangle" w="med" len="med"/>
            <a:tailEnd type="triangle" w="med" len="med"/>
          </a:ln>
          <a:effectLst>
            <a:glow rad="63500">
              <a:srgbClr val="FFFF00">
                <a:alpha val="55000"/>
              </a:srgbClr>
            </a:glow>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10941" y="2319968"/>
            <a:ext cx="1141659" cy="461665"/>
          </a:xfrm>
          <a:prstGeom prst="rect">
            <a:avLst/>
          </a:prstGeom>
        </p:spPr>
        <p:txBody>
          <a:bodyPr wrap="none">
            <a:spAutoFit/>
          </a:bodyPr>
          <a:lstStyle/>
          <a:p>
            <a:r>
              <a:rPr lang="en-US" sz="2400" b="1" dirty="0" smtClean="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Height</a:t>
            </a:r>
            <a:endParaRPr lang="en-US" sz="2400" b="1" dirty="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
        <p:nvSpPr>
          <p:cNvPr id="44" name="Rectangle 43"/>
          <p:cNvSpPr/>
          <p:nvPr/>
        </p:nvSpPr>
        <p:spPr>
          <a:xfrm>
            <a:off x="7315200" y="2319968"/>
            <a:ext cx="1141659" cy="461665"/>
          </a:xfrm>
          <a:prstGeom prst="rect">
            <a:avLst/>
          </a:prstGeom>
        </p:spPr>
        <p:txBody>
          <a:bodyPr wrap="none">
            <a:spAutoFit/>
          </a:bodyPr>
          <a:lstStyle/>
          <a:p>
            <a:r>
              <a:rPr lang="en-US" sz="2400" b="1" dirty="0" smtClean="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Height</a:t>
            </a:r>
            <a:endParaRPr lang="en-US" sz="2400" b="1" dirty="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
        <p:nvSpPr>
          <p:cNvPr id="30" name="Rectangle 29"/>
          <p:cNvSpPr/>
          <p:nvPr/>
        </p:nvSpPr>
        <p:spPr>
          <a:xfrm>
            <a:off x="228600" y="3852862"/>
            <a:ext cx="7458120" cy="1049864"/>
          </a:xfrm>
          <a:prstGeom prst="rect">
            <a:avLst/>
          </a:prstGeom>
          <a:noFill/>
          <a:ln w="3810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p:cNvSpPr/>
          <p:nvPr/>
        </p:nvSpPr>
        <p:spPr>
          <a:xfrm>
            <a:off x="228600" y="3869963"/>
            <a:ext cx="7077120" cy="1015663"/>
          </a:xfrm>
          <a:prstGeom prst="rect">
            <a:avLst/>
          </a:prstGeom>
        </p:spPr>
        <p:txBody>
          <a:bodyPr wrap="square">
            <a:spAutoFit/>
          </a:bodyPr>
          <a:lstStyle/>
          <a:p>
            <a:pPr>
              <a:spcBef>
                <a:spcPct val="50000"/>
              </a:spcBef>
            </a:pPr>
            <a:r>
              <a:rPr lang="en-US" sz="200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When the marble is released from left, it would roll down the slope and go up on the opposite side to the same height from which it was released. </a:t>
            </a:r>
          </a:p>
        </p:txBody>
      </p:sp>
    </p:spTree>
    <p:extLst>
      <p:ext uri="{BB962C8B-B14F-4D97-AF65-F5344CB8AC3E}">
        <p14:creationId xmlns:p14="http://schemas.microsoft.com/office/powerpoint/2010/main" val="6654299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7"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1"/>
                                              </p:val>
                                            </p:tav>
                                            <p:tav tm="100000">
                                              <p:val>
                                                <p:strVal val="#ppt_y"/>
                                              </p:val>
                                            </p:tav>
                                          </p:tavLst>
                                        </p:anim>
                                      </p:childTnLst>
                                    </p:cTn>
                                  </p:par>
                                  <p:par>
                                    <p:cTn id="21" presetID="16" presetClass="entr" presetSubtype="37" fill="hold" grpId="0" nodeType="with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barn(outVertical)">
                                          <p:cBhvr>
                                            <p:cTn id="23" dur="2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1000"/>
                                            <p:tgtEl>
                                              <p:spTgt spid="2"/>
                                            </p:tgtEl>
                                          </p:cBhvr>
                                        </p:animEffect>
                                        <p:anim calcmode="lin" valueType="num">
                                          <p:cBhvr>
                                            <p:cTn id="28" dur="1000"/>
                                            <p:tgtEl>
                                              <p:spTgt spid="2"/>
                                            </p:tgtEl>
                                            <p:attrNameLst>
                                              <p:attrName>ppt_x</p:attrName>
                                            </p:attrNameLst>
                                          </p:cBhvr>
                                          <p:tavLst>
                                            <p:tav tm="0">
                                              <p:val>
                                                <p:strVal val="ppt_x"/>
                                              </p:val>
                                            </p:tav>
                                            <p:tav tm="100000">
                                              <p:val>
                                                <p:strVal val="ppt_x"/>
                                              </p:val>
                                            </p:tav>
                                          </p:tavLst>
                                        </p:anim>
                                        <p:anim calcmode="lin" valueType="num">
                                          <p:cBhvr>
                                            <p:cTn id="29" dur="1000"/>
                                            <p:tgtEl>
                                              <p:spTgt spid="2"/>
                                            </p:tgtEl>
                                            <p:attrNameLst>
                                              <p:attrName>ppt_y</p:attrName>
                                            </p:attrNameLst>
                                          </p:cBhvr>
                                          <p:tavLst>
                                            <p:tav tm="0">
                                              <p:val>
                                                <p:strVal val="ppt_y"/>
                                              </p:val>
                                            </p:tav>
                                            <p:tav tm="100000">
                                              <p:val>
                                                <p:strVal val="ppt_y-.1"/>
                                              </p:val>
                                            </p:tav>
                                          </p:tavLst>
                                        </p:anim>
                                        <p:set>
                                          <p:cBhvr>
                                            <p:cTn id="30" dur="1" fill="hold">
                                              <p:stCondLst>
                                                <p:cond delay="999"/>
                                              </p:stCondLst>
                                            </p:cTn>
                                            <p:tgtEl>
                                              <p:spTgt spid="2"/>
                                            </p:tgtEl>
                                            <p:attrNameLst>
                                              <p:attrName>style.visibility</p:attrName>
                                            </p:attrNameLst>
                                          </p:cBhvr>
                                          <p:to>
                                            <p:strVal val="hidden"/>
                                          </p:to>
                                        </p:set>
                                      </p:childTnLst>
                                    </p:cTn>
                                  </p:par>
                                  <p:par>
                                    <p:cTn id="31" presetID="47" presetClass="entr" presetSubtype="0" fill="hold" nodeType="withEffect">
                                      <p:stCondLst>
                                        <p:cond delay="0"/>
                                      </p:stCondLst>
                                      <p:childTnLst>
                                        <p:set>
                                          <p:cBhvr>
                                            <p:cTn id="32" dur="1" fill="hold">
                                              <p:stCondLst>
                                                <p:cond delay="0"/>
                                              </p:stCondLst>
                                            </p:cTn>
                                            <p:tgtEl>
                                              <p:spTgt spid="5123"/>
                                            </p:tgtEl>
                                            <p:attrNameLst>
                                              <p:attrName>style.visibility</p:attrName>
                                            </p:attrNameLst>
                                          </p:cBhvr>
                                          <p:to>
                                            <p:strVal val="visible"/>
                                          </p:to>
                                        </p:set>
                                        <p:animEffect transition="in" filter="fade">
                                          <p:cBhvr>
                                            <p:cTn id="33" dur="1000"/>
                                            <p:tgtEl>
                                              <p:spTgt spid="5123"/>
                                            </p:tgtEl>
                                          </p:cBhvr>
                                        </p:animEffect>
                                        <p:anim calcmode="lin" valueType="num">
                                          <p:cBhvr>
                                            <p:cTn id="34" dur="1000" fill="hold"/>
                                            <p:tgtEl>
                                              <p:spTgt spid="5123"/>
                                            </p:tgtEl>
                                            <p:attrNameLst>
                                              <p:attrName>ppt_x</p:attrName>
                                            </p:attrNameLst>
                                          </p:cBhvr>
                                          <p:tavLst>
                                            <p:tav tm="0">
                                              <p:val>
                                                <p:strVal val="#ppt_x"/>
                                              </p:val>
                                            </p:tav>
                                            <p:tav tm="100000">
                                              <p:val>
                                                <p:strVal val="#ppt_x"/>
                                              </p:val>
                                            </p:tav>
                                          </p:tavLst>
                                        </p:anim>
                                        <p:anim calcmode="lin" valueType="num">
                                          <p:cBhvr>
                                            <p:cTn id="35"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0" presetClass="path" presetSubtype="0" repeatCount="3000" accel="50000" decel="50000" autoRev="1" fill="hold" nodeType="clickEffect">
                                      <p:stCondLst>
                                        <p:cond delay="0"/>
                                      </p:stCondLst>
                                      <p:childTnLst>
                                        <p:animMotion origin="layout" path="M 3.88889E-6 -2.49614E-6 L 0.17465 0.26537 L 0.2684 0.26537 L 0.54774 -0.01143 " pathEditMode="relative" ptsTypes="AAAA">
                                          <p:cBhvr>
                                            <p:cTn id="39" dur="2000" fill="hold"/>
                                            <p:tgtEl>
                                              <p:spTgt spid="5123"/>
                                            </p:tgtEl>
                                            <p:attrNameLst>
                                              <p:attrName>ppt_x</p:attrName>
                                              <p:attrName>ppt_y</p:attrName>
                                            </p:attrNameLst>
                                          </p:cBhvr>
                                        </p:animMotion>
                                      </p:childTnLst>
                                    </p:cTn>
                                  </p:par>
                                  <p:par>
                                    <p:cTn id="40" presetID="16" presetClass="entr" presetSubtype="37" fill="hold" nodeType="withEffect">
                                      <p:stCondLst>
                                        <p:cond delay="2000"/>
                                      </p:stCondLst>
                                      <p:childTnLst>
                                        <p:set>
                                          <p:cBhvr>
                                            <p:cTn id="41" dur="1" fill="hold">
                                              <p:stCondLst>
                                                <p:cond delay="0"/>
                                              </p:stCondLst>
                                            </p:cTn>
                                            <p:tgtEl>
                                              <p:spTgt spid="25"/>
                                            </p:tgtEl>
                                            <p:attrNameLst>
                                              <p:attrName>style.visibility</p:attrName>
                                            </p:attrNameLst>
                                          </p:cBhvr>
                                          <p:to>
                                            <p:strVal val="visible"/>
                                          </p:to>
                                        </p:set>
                                        <p:animEffect transition="in" filter="barn(outVertical)">
                                          <p:cBhvr>
                                            <p:cTn id="42" dur="1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up)">
                                          <p:cBhvr>
                                            <p:cTn id="47" dur="500"/>
                                            <p:tgtEl>
                                              <p:spTgt spid="32"/>
                                            </p:tgtEl>
                                          </p:cBhvr>
                                        </p:animEffect>
                                      </p:childTnLst>
                                    </p:cTn>
                                  </p:par>
                                  <p:par>
                                    <p:cTn id="48" presetID="22" presetClass="entr" presetSubtype="1"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up)">
                                          <p:cBhvr>
                                            <p:cTn id="50" dur="500"/>
                                            <p:tgtEl>
                                              <p:spTgt spid="40"/>
                                            </p:tgtEl>
                                          </p:cBhvr>
                                        </p:animEffect>
                                      </p:childTnLst>
                                    </p:cTn>
                                  </p:par>
                                  <p:par>
                                    <p:cTn id="51" presetID="2" presetClass="entr" presetSubtype="8" fill="hold" grpId="0" nodeType="withEffect">
                                      <p:stCondLst>
                                        <p:cond delay="25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0-#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1+#ppt_w/2"/>
                                              </p:val>
                                            </p:tav>
                                            <p:tav tm="100000">
                                              <p:val>
                                                <p:strVal val="#ppt_x"/>
                                              </p:val>
                                            </p:tav>
                                          </p:tavLst>
                                        </p:anim>
                                        <p:anim calcmode="lin" valueType="num">
                                          <p:cBhvr additive="base">
                                            <p:cTn id="5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par>
                                    <p:cTn id="64" presetID="2" presetClass="entr" presetSubtype="2" fill="hold" grpId="0" nodeType="withEffect" p14:presetBounceEnd="58000">
                                      <p:stCondLst>
                                        <p:cond delay="500"/>
                                      </p:stCondLst>
                                      <p:childTnLst>
                                        <p:set>
                                          <p:cBhvr>
                                            <p:cTn id="65" dur="1" fill="hold">
                                              <p:stCondLst>
                                                <p:cond delay="0"/>
                                              </p:stCondLst>
                                            </p:cTn>
                                            <p:tgtEl>
                                              <p:spTgt spid="33"/>
                                            </p:tgtEl>
                                            <p:attrNameLst>
                                              <p:attrName>style.visibility</p:attrName>
                                            </p:attrNameLst>
                                          </p:cBhvr>
                                          <p:to>
                                            <p:strVal val="visible"/>
                                          </p:to>
                                        </p:set>
                                        <p:anim calcmode="lin" valueType="num" p14:bounceEnd="58000">
                                          <p:cBhvr additive="base">
                                            <p:cTn id="66" dur="500" fill="hold"/>
                                            <p:tgtEl>
                                              <p:spTgt spid="33"/>
                                            </p:tgtEl>
                                            <p:attrNameLst>
                                              <p:attrName>ppt_x</p:attrName>
                                            </p:attrNameLst>
                                          </p:cBhvr>
                                          <p:tavLst>
                                            <p:tav tm="0">
                                              <p:val>
                                                <p:strVal val="1+#ppt_w/2"/>
                                              </p:val>
                                            </p:tav>
                                            <p:tav tm="100000">
                                              <p:val>
                                                <p:strVal val="#ppt_x"/>
                                              </p:val>
                                            </p:tav>
                                          </p:tavLst>
                                        </p:anim>
                                        <p:anim calcmode="lin" valueType="num" p14:bounceEnd="58000">
                                          <p:cBhvr additive="base">
                                            <p:cTn id="67"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P spid="7" grpId="0"/>
          <p:bldP spid="9" grpId="0" animBg="1"/>
          <p:bldP spid="41" grpId="0"/>
          <p:bldP spid="44" grpId="0"/>
          <p:bldP spid="30" grpId="0" animBg="1"/>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47"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1"/>
                                              </p:val>
                                            </p:tav>
                                            <p:tav tm="100000">
                                              <p:val>
                                                <p:strVal val="#ppt_y"/>
                                              </p:val>
                                            </p:tav>
                                          </p:tavLst>
                                        </p:anim>
                                      </p:childTnLst>
                                    </p:cTn>
                                  </p:par>
                                  <p:par>
                                    <p:cTn id="21" presetID="16" presetClass="entr" presetSubtype="37" fill="hold" grpId="0" nodeType="with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barn(outVertical)">
                                          <p:cBhvr>
                                            <p:cTn id="23" dur="2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47" presetClass="exit" presetSubtype="0" fill="hold" nodeType="clickEffect">
                                      <p:stCondLst>
                                        <p:cond delay="0"/>
                                      </p:stCondLst>
                                      <p:childTnLst>
                                        <p:animEffect transition="out" filter="fade">
                                          <p:cBhvr>
                                            <p:cTn id="27" dur="1000"/>
                                            <p:tgtEl>
                                              <p:spTgt spid="2"/>
                                            </p:tgtEl>
                                          </p:cBhvr>
                                        </p:animEffect>
                                        <p:anim calcmode="lin" valueType="num">
                                          <p:cBhvr>
                                            <p:cTn id="28" dur="1000"/>
                                            <p:tgtEl>
                                              <p:spTgt spid="2"/>
                                            </p:tgtEl>
                                            <p:attrNameLst>
                                              <p:attrName>ppt_x</p:attrName>
                                            </p:attrNameLst>
                                          </p:cBhvr>
                                          <p:tavLst>
                                            <p:tav tm="0">
                                              <p:val>
                                                <p:strVal val="ppt_x"/>
                                              </p:val>
                                            </p:tav>
                                            <p:tav tm="100000">
                                              <p:val>
                                                <p:strVal val="ppt_x"/>
                                              </p:val>
                                            </p:tav>
                                          </p:tavLst>
                                        </p:anim>
                                        <p:anim calcmode="lin" valueType="num">
                                          <p:cBhvr>
                                            <p:cTn id="29" dur="1000"/>
                                            <p:tgtEl>
                                              <p:spTgt spid="2"/>
                                            </p:tgtEl>
                                            <p:attrNameLst>
                                              <p:attrName>ppt_y</p:attrName>
                                            </p:attrNameLst>
                                          </p:cBhvr>
                                          <p:tavLst>
                                            <p:tav tm="0">
                                              <p:val>
                                                <p:strVal val="ppt_y"/>
                                              </p:val>
                                            </p:tav>
                                            <p:tav tm="100000">
                                              <p:val>
                                                <p:strVal val="ppt_y-.1"/>
                                              </p:val>
                                            </p:tav>
                                          </p:tavLst>
                                        </p:anim>
                                        <p:set>
                                          <p:cBhvr>
                                            <p:cTn id="30" dur="1" fill="hold">
                                              <p:stCondLst>
                                                <p:cond delay="999"/>
                                              </p:stCondLst>
                                            </p:cTn>
                                            <p:tgtEl>
                                              <p:spTgt spid="2"/>
                                            </p:tgtEl>
                                            <p:attrNameLst>
                                              <p:attrName>style.visibility</p:attrName>
                                            </p:attrNameLst>
                                          </p:cBhvr>
                                          <p:to>
                                            <p:strVal val="hidden"/>
                                          </p:to>
                                        </p:set>
                                      </p:childTnLst>
                                    </p:cTn>
                                  </p:par>
                                  <p:par>
                                    <p:cTn id="31" presetID="47" presetClass="entr" presetSubtype="0" fill="hold" nodeType="withEffect">
                                      <p:stCondLst>
                                        <p:cond delay="0"/>
                                      </p:stCondLst>
                                      <p:childTnLst>
                                        <p:set>
                                          <p:cBhvr>
                                            <p:cTn id="32" dur="1" fill="hold">
                                              <p:stCondLst>
                                                <p:cond delay="0"/>
                                              </p:stCondLst>
                                            </p:cTn>
                                            <p:tgtEl>
                                              <p:spTgt spid="5123"/>
                                            </p:tgtEl>
                                            <p:attrNameLst>
                                              <p:attrName>style.visibility</p:attrName>
                                            </p:attrNameLst>
                                          </p:cBhvr>
                                          <p:to>
                                            <p:strVal val="visible"/>
                                          </p:to>
                                        </p:set>
                                        <p:animEffect transition="in" filter="fade">
                                          <p:cBhvr>
                                            <p:cTn id="33" dur="1000"/>
                                            <p:tgtEl>
                                              <p:spTgt spid="5123"/>
                                            </p:tgtEl>
                                          </p:cBhvr>
                                        </p:animEffect>
                                        <p:anim calcmode="lin" valueType="num">
                                          <p:cBhvr>
                                            <p:cTn id="34" dur="1000" fill="hold"/>
                                            <p:tgtEl>
                                              <p:spTgt spid="5123"/>
                                            </p:tgtEl>
                                            <p:attrNameLst>
                                              <p:attrName>ppt_x</p:attrName>
                                            </p:attrNameLst>
                                          </p:cBhvr>
                                          <p:tavLst>
                                            <p:tav tm="0">
                                              <p:val>
                                                <p:strVal val="#ppt_x"/>
                                              </p:val>
                                            </p:tav>
                                            <p:tav tm="100000">
                                              <p:val>
                                                <p:strVal val="#ppt_x"/>
                                              </p:val>
                                            </p:tav>
                                          </p:tavLst>
                                        </p:anim>
                                        <p:anim calcmode="lin" valueType="num">
                                          <p:cBhvr>
                                            <p:cTn id="35"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0" presetClass="path" presetSubtype="0" repeatCount="3000" accel="50000" decel="50000" autoRev="1" fill="hold" nodeType="clickEffect">
                                      <p:stCondLst>
                                        <p:cond delay="0"/>
                                      </p:stCondLst>
                                      <p:childTnLst>
                                        <p:animMotion origin="layout" path="M 3.88889E-6 -2.49614E-6 L 0.17465 0.26537 L 0.2684 0.26537 L 0.54774 -0.01143 " pathEditMode="relative" ptsTypes="AAAA">
                                          <p:cBhvr>
                                            <p:cTn id="39" dur="2000" fill="hold"/>
                                            <p:tgtEl>
                                              <p:spTgt spid="5123"/>
                                            </p:tgtEl>
                                            <p:attrNameLst>
                                              <p:attrName>ppt_x</p:attrName>
                                              <p:attrName>ppt_y</p:attrName>
                                            </p:attrNameLst>
                                          </p:cBhvr>
                                        </p:animMotion>
                                      </p:childTnLst>
                                    </p:cTn>
                                  </p:par>
                                  <p:par>
                                    <p:cTn id="40" presetID="16" presetClass="entr" presetSubtype="37" fill="hold" nodeType="withEffect">
                                      <p:stCondLst>
                                        <p:cond delay="2000"/>
                                      </p:stCondLst>
                                      <p:childTnLst>
                                        <p:set>
                                          <p:cBhvr>
                                            <p:cTn id="41" dur="1" fill="hold">
                                              <p:stCondLst>
                                                <p:cond delay="0"/>
                                              </p:stCondLst>
                                            </p:cTn>
                                            <p:tgtEl>
                                              <p:spTgt spid="25"/>
                                            </p:tgtEl>
                                            <p:attrNameLst>
                                              <p:attrName>style.visibility</p:attrName>
                                            </p:attrNameLst>
                                          </p:cBhvr>
                                          <p:to>
                                            <p:strVal val="visible"/>
                                          </p:to>
                                        </p:set>
                                        <p:animEffect transition="in" filter="barn(outVertical)">
                                          <p:cBhvr>
                                            <p:cTn id="42" dur="1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up)">
                                          <p:cBhvr>
                                            <p:cTn id="47" dur="500"/>
                                            <p:tgtEl>
                                              <p:spTgt spid="32"/>
                                            </p:tgtEl>
                                          </p:cBhvr>
                                        </p:animEffect>
                                      </p:childTnLst>
                                    </p:cTn>
                                  </p:par>
                                  <p:par>
                                    <p:cTn id="48" presetID="22" presetClass="entr" presetSubtype="1"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up)">
                                          <p:cBhvr>
                                            <p:cTn id="50" dur="500"/>
                                            <p:tgtEl>
                                              <p:spTgt spid="40"/>
                                            </p:tgtEl>
                                          </p:cBhvr>
                                        </p:animEffect>
                                      </p:childTnLst>
                                    </p:cTn>
                                  </p:par>
                                  <p:par>
                                    <p:cTn id="51" presetID="2" presetClass="entr" presetSubtype="8" fill="hold" grpId="0" nodeType="withEffect">
                                      <p:stCondLst>
                                        <p:cond delay="25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0-#ppt_w/2"/>
                                              </p:val>
                                            </p:tav>
                                            <p:tav tm="100000">
                                              <p:val>
                                                <p:strVal val="#ppt_x"/>
                                              </p:val>
                                            </p:tav>
                                          </p:tavLst>
                                        </p:anim>
                                        <p:anim calcmode="lin" valueType="num">
                                          <p:cBhvr additive="base">
                                            <p:cTn id="54" dur="500" fill="hold"/>
                                            <p:tgtEl>
                                              <p:spTgt spid="41"/>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2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500" fill="hold"/>
                                            <p:tgtEl>
                                              <p:spTgt spid="44"/>
                                            </p:tgtEl>
                                            <p:attrNameLst>
                                              <p:attrName>ppt_x</p:attrName>
                                            </p:attrNameLst>
                                          </p:cBhvr>
                                          <p:tavLst>
                                            <p:tav tm="0">
                                              <p:val>
                                                <p:strVal val="1+#ppt_w/2"/>
                                              </p:val>
                                            </p:tav>
                                            <p:tav tm="100000">
                                              <p:val>
                                                <p:strVal val="#ppt_x"/>
                                              </p:val>
                                            </p:tav>
                                          </p:tavLst>
                                        </p:anim>
                                        <p:anim calcmode="lin" valueType="num">
                                          <p:cBhvr additive="base">
                                            <p:cTn id="5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500"/>
                                            <p:tgtEl>
                                              <p:spTgt spid="30"/>
                                            </p:tgtEl>
                                          </p:cBhvr>
                                        </p:animEffect>
                                      </p:childTnLst>
                                    </p:cTn>
                                  </p:par>
                                  <p:par>
                                    <p:cTn id="64" presetID="2" presetClass="entr" presetSubtype="2" fill="hold" grpId="0" nodeType="withEffect">
                                      <p:stCondLst>
                                        <p:cond delay="500"/>
                                      </p:stCondLst>
                                      <p:childTnLst>
                                        <p:set>
                                          <p:cBhvr>
                                            <p:cTn id="65" dur="1" fill="hold">
                                              <p:stCondLst>
                                                <p:cond delay="0"/>
                                              </p:stCondLst>
                                            </p:cTn>
                                            <p:tgtEl>
                                              <p:spTgt spid="33"/>
                                            </p:tgtEl>
                                            <p:attrNameLst>
                                              <p:attrName>style.visibility</p:attrName>
                                            </p:attrNameLst>
                                          </p:cBhvr>
                                          <p:to>
                                            <p:strVal val="visible"/>
                                          </p:to>
                                        </p:set>
                                        <p:anim calcmode="lin" valueType="num">
                                          <p:cBhvr additive="base">
                                            <p:cTn id="66" dur="500" fill="hold"/>
                                            <p:tgtEl>
                                              <p:spTgt spid="33"/>
                                            </p:tgtEl>
                                            <p:attrNameLst>
                                              <p:attrName>ppt_x</p:attrName>
                                            </p:attrNameLst>
                                          </p:cBhvr>
                                          <p:tavLst>
                                            <p:tav tm="0">
                                              <p:val>
                                                <p:strVal val="1+#ppt_w/2"/>
                                              </p:val>
                                            </p:tav>
                                            <p:tav tm="100000">
                                              <p:val>
                                                <p:strVal val="#ppt_x"/>
                                              </p:val>
                                            </p:tav>
                                          </p:tavLst>
                                        </p:anim>
                                        <p:anim calcmode="lin" valueType="num">
                                          <p:cBhvr additive="base">
                                            <p:cTn id="67"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P spid="7" grpId="0"/>
          <p:bldP spid="9" grpId="0" animBg="1"/>
          <p:bldP spid="41" grpId="0"/>
          <p:bldP spid="44" grpId="0"/>
          <p:bldP spid="30" grpId="0" animBg="1"/>
          <p:bldP spid="33" grpId="0"/>
        </p:bldLst>
      </p:timing>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3" descr="F:\20-06-2014\winter-snow-dock-frozen-lake-thomas-r-fletcher.jpg" hidden="1"/>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40311" t="27683" b="17394"/>
          <a:stretch/>
        </p:blipFill>
        <p:spPr bwMode="auto">
          <a:xfrm flipH="1">
            <a:off x="169510" y="1224039"/>
            <a:ext cx="8814832" cy="3764256"/>
          </a:xfrm>
          <a:prstGeom prst="rect">
            <a:avLst/>
          </a:prstGeom>
          <a:noFill/>
          <a:ln>
            <a:solidFill>
              <a:schemeClr val="tx1"/>
            </a:solidFill>
            <a:prstDash val="lgDashDot"/>
          </a:ln>
          <a:extLst>
            <a:ext uri="{909E8E84-426E-40DD-AFC4-6F175D3DCCD1}">
              <a14:hiddenFill xmlns:a14="http://schemas.microsoft.com/office/drawing/2010/main">
                <a:solidFill>
                  <a:srgbClr val="FFFFFF"/>
                </a:solidFill>
              </a14:hiddenFill>
            </a:ext>
          </a:extLst>
        </p:spPr>
      </p:pic>
      <p:sp>
        <p:nvSpPr>
          <p:cNvPr id="109" name="Cloud Callout 108" hidden="1"/>
          <p:cNvSpPr/>
          <p:nvPr/>
        </p:nvSpPr>
        <p:spPr>
          <a:xfrm>
            <a:off x="5781932" y="1863064"/>
            <a:ext cx="2634951" cy="909825"/>
          </a:xfrm>
          <a:prstGeom prst="cloudCallout">
            <a:avLst>
              <a:gd name="adj1" fmla="val 29776"/>
              <a:gd name="adj2" fmla="val 10127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latin typeface="Bookman Old Style" pitchFamily="18" charset="0"/>
              </a:rPr>
              <a:t>The mass of the stone 1 kg.</a:t>
            </a:r>
            <a:endParaRPr lang="en-US" sz="1600" dirty="0">
              <a:latin typeface="Bookman Old Style" pitchFamily="18" charset="0"/>
            </a:endParaRPr>
          </a:p>
        </p:txBody>
      </p:sp>
      <p:sp>
        <p:nvSpPr>
          <p:cNvPr id="110" name="Cloud Callout 109" hidden="1"/>
          <p:cNvSpPr/>
          <p:nvPr/>
        </p:nvSpPr>
        <p:spPr>
          <a:xfrm>
            <a:off x="4437769" y="1645819"/>
            <a:ext cx="2634951" cy="1206288"/>
          </a:xfrm>
          <a:prstGeom prst="cloudCallout">
            <a:avLst>
              <a:gd name="adj1" fmla="val 9051"/>
              <a:gd name="adj2" fmla="val 13474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latin typeface="Bookman Old Style" pitchFamily="18" charset="0"/>
              </a:rPr>
              <a:t>The stone moves with the velocity of 20ms</a:t>
            </a:r>
            <a:r>
              <a:rPr lang="en-US" sz="1600" baseline="30000" dirty="0" smtClean="0">
                <a:latin typeface="Bookman Old Style" pitchFamily="18" charset="0"/>
              </a:rPr>
              <a:t>-1</a:t>
            </a:r>
            <a:endParaRPr lang="en-US" sz="1600" baseline="30000" dirty="0">
              <a:latin typeface="Bookman Old Style" pitchFamily="18" charset="0"/>
            </a:endParaRPr>
          </a:p>
        </p:txBody>
      </p:sp>
      <p:sp>
        <p:nvSpPr>
          <p:cNvPr id="115" name="Cloud Callout 114" hidden="1"/>
          <p:cNvSpPr/>
          <p:nvPr/>
        </p:nvSpPr>
        <p:spPr>
          <a:xfrm>
            <a:off x="2459956" y="189972"/>
            <a:ext cx="3035771" cy="1420670"/>
          </a:xfrm>
          <a:prstGeom prst="cloudCallout">
            <a:avLst>
              <a:gd name="adj1" fmla="val -15000"/>
              <a:gd name="adj2" fmla="val 64803"/>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latin typeface="Bookman Old Style" pitchFamily="18" charset="0"/>
              </a:rPr>
              <a:t>When the stone hits the surface of ice the stone comes to a rest</a:t>
            </a:r>
            <a:r>
              <a:rPr lang="en-US" sz="1600" dirty="0">
                <a:latin typeface="Bookman Old Style" pitchFamily="18" charset="0"/>
              </a:rPr>
              <a:t>.</a:t>
            </a:r>
          </a:p>
        </p:txBody>
      </p:sp>
      <p:sp>
        <p:nvSpPr>
          <p:cNvPr id="128" name="Cloud Callout 127" hidden="1"/>
          <p:cNvSpPr/>
          <p:nvPr/>
        </p:nvSpPr>
        <p:spPr>
          <a:xfrm>
            <a:off x="4371216" y="470706"/>
            <a:ext cx="3938439" cy="1632990"/>
          </a:xfrm>
          <a:prstGeom prst="cloudCallout">
            <a:avLst>
              <a:gd name="adj1" fmla="val 16548"/>
              <a:gd name="adj2" fmla="val 152805"/>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latin typeface="Bookman Old Style" pitchFamily="18" charset="0"/>
              </a:rPr>
              <a:t>The negative sign shows that the force is acting in the direction opposite to that of the motion.</a:t>
            </a:r>
            <a:endParaRPr lang="en-US" sz="1600" baseline="30000" dirty="0">
              <a:latin typeface="Bookman Old Style" pitchFamily="18" charset="0"/>
            </a:endParaRPr>
          </a:p>
        </p:txBody>
      </p:sp>
      <p:grpSp>
        <p:nvGrpSpPr>
          <p:cNvPr id="129" name="Group 128"/>
          <p:cNvGrpSpPr/>
          <p:nvPr/>
        </p:nvGrpSpPr>
        <p:grpSpPr>
          <a:xfrm>
            <a:off x="863223" y="279130"/>
            <a:ext cx="7747377" cy="1039706"/>
            <a:chOff x="783846" y="578414"/>
            <a:chExt cx="7747377" cy="1039706"/>
          </a:xfrm>
        </p:grpSpPr>
        <p:sp>
          <p:nvSpPr>
            <p:cNvPr id="130" name="TextBox 129"/>
            <p:cNvSpPr txBox="1">
              <a:spLocks noChangeArrowheads="1"/>
            </p:cNvSpPr>
            <p:nvPr/>
          </p:nvSpPr>
          <p:spPr bwMode="auto">
            <a:xfrm>
              <a:off x="783846" y="578414"/>
              <a:ext cx="7594977" cy="1039706"/>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131" name="TextBox 130"/>
            <p:cNvSpPr txBox="1">
              <a:spLocks noChangeArrowheads="1"/>
            </p:cNvSpPr>
            <p:nvPr/>
          </p:nvSpPr>
          <p:spPr bwMode="auto">
            <a:xfrm>
              <a:off x="1187981" y="637177"/>
              <a:ext cx="7343242" cy="93878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A stone of 1 kg is thrown with a velocity of </a:t>
              </a:r>
              <a:r>
                <a:rPr lang="en-US" sz="1600" dirty="0" smtClean="0">
                  <a:solidFill>
                    <a:srgbClr val="0000FF"/>
                  </a:solidFill>
                  <a:latin typeface="Book Antiqua" panose="02040602050305030304" pitchFamily="18" charset="0"/>
                </a:rPr>
                <a:t>20ms</a:t>
              </a:r>
              <a:r>
                <a:rPr lang="en-US" sz="1600" baseline="30000" dirty="0" smtClean="0">
                  <a:solidFill>
                    <a:srgbClr val="0000FF"/>
                  </a:solidFill>
                  <a:latin typeface="Book Antiqua" panose="02040602050305030304" pitchFamily="18" charset="0"/>
                </a:rPr>
                <a:t>-1 </a:t>
              </a:r>
              <a:r>
                <a:rPr lang="en-US" sz="1600" dirty="0" smtClean="0">
                  <a:solidFill>
                    <a:srgbClr val="0000FF"/>
                  </a:solidFill>
                  <a:latin typeface="Book Antiqua" panose="02040602050305030304" pitchFamily="18" charset="0"/>
                </a:rPr>
                <a:t>across </a:t>
              </a:r>
              <a:r>
                <a:rPr lang="en-US" sz="1600" dirty="0">
                  <a:solidFill>
                    <a:srgbClr val="0000FF"/>
                  </a:solidFill>
                  <a:latin typeface="Book Antiqua" panose="02040602050305030304" pitchFamily="18" charset="0"/>
                </a:rPr>
                <a:t>the frozen surface of a lake and comes to </a:t>
              </a:r>
              <a:r>
                <a:rPr lang="en-US" sz="1600" dirty="0" smtClean="0">
                  <a:solidFill>
                    <a:srgbClr val="0000FF"/>
                  </a:solidFill>
                  <a:latin typeface="Book Antiqua" panose="02040602050305030304" pitchFamily="18" charset="0"/>
                </a:rPr>
                <a:t>rest after </a:t>
              </a:r>
              <a:r>
                <a:rPr lang="en-US" sz="1600" dirty="0">
                  <a:solidFill>
                    <a:srgbClr val="0000FF"/>
                  </a:solidFill>
                  <a:latin typeface="Book Antiqua" panose="02040602050305030304" pitchFamily="18" charset="0"/>
                </a:rPr>
                <a:t>travelling  a distance of 50 </a:t>
              </a:r>
              <a:r>
                <a:rPr lang="en-US" sz="1600" dirty="0" smtClean="0">
                  <a:solidFill>
                    <a:srgbClr val="0000FF"/>
                  </a:solidFill>
                  <a:latin typeface="Book Antiqua" panose="02040602050305030304" pitchFamily="18" charset="0"/>
                </a:rPr>
                <a:t>m. </a:t>
              </a:r>
              <a:r>
                <a:rPr lang="en-US" sz="1600" dirty="0">
                  <a:solidFill>
                    <a:srgbClr val="0000FF"/>
                  </a:solidFill>
                  <a:latin typeface="Book Antiqua" panose="02040602050305030304" pitchFamily="18" charset="0"/>
                </a:rPr>
                <a:t>What is the </a:t>
              </a:r>
              <a:r>
                <a:rPr lang="en-US" sz="1600" dirty="0" smtClean="0">
                  <a:solidFill>
                    <a:srgbClr val="0000FF"/>
                  </a:solidFill>
                  <a:latin typeface="Book Antiqua" panose="02040602050305030304" pitchFamily="18" charset="0"/>
                </a:rPr>
                <a:t>force of </a:t>
              </a:r>
              <a:r>
                <a:rPr lang="en-US" sz="1600" dirty="0">
                  <a:solidFill>
                    <a:srgbClr val="0000FF"/>
                  </a:solidFill>
                  <a:latin typeface="Book Antiqua" panose="02040602050305030304" pitchFamily="18" charset="0"/>
                </a:rPr>
                <a:t>friction between the stone and the ice?</a:t>
              </a:r>
            </a:p>
          </p:txBody>
        </p:sp>
      </p:grpSp>
      <p:grpSp>
        <p:nvGrpSpPr>
          <p:cNvPr id="132" name="Group 131"/>
          <p:cNvGrpSpPr/>
          <p:nvPr/>
        </p:nvGrpSpPr>
        <p:grpSpPr>
          <a:xfrm>
            <a:off x="426720" y="400050"/>
            <a:ext cx="640080" cy="640080"/>
            <a:chOff x="4953000" y="3718491"/>
            <a:chExt cx="640080" cy="640080"/>
          </a:xfrm>
        </p:grpSpPr>
        <p:sp>
          <p:nvSpPr>
            <p:cNvPr id="133" name="Oval 132"/>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6</a:t>
              </a:r>
            </a:p>
          </p:txBody>
        </p:sp>
      </p:grpSp>
    </p:spTree>
    <p:extLst>
      <p:ext uri="{BB962C8B-B14F-4D97-AF65-F5344CB8AC3E}">
        <p14:creationId xmlns:p14="http://schemas.microsoft.com/office/powerpoint/2010/main" val="3890740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 calcmode="lin" valueType="num">
                                      <p:cBhvr>
                                        <p:cTn id="12" dur="500" fill="hold"/>
                                        <p:tgtEl>
                                          <p:spTgt spid="109"/>
                                        </p:tgtEl>
                                        <p:attrNameLst>
                                          <p:attrName>ppt_w</p:attrName>
                                        </p:attrNameLst>
                                      </p:cBhvr>
                                      <p:tavLst>
                                        <p:tav tm="0">
                                          <p:val>
                                            <p:fltVal val="0"/>
                                          </p:val>
                                        </p:tav>
                                        <p:tav tm="100000">
                                          <p:val>
                                            <p:strVal val="#ppt_w"/>
                                          </p:val>
                                        </p:tav>
                                      </p:tavLst>
                                    </p:anim>
                                    <p:anim calcmode="lin" valueType="num">
                                      <p:cBhvr>
                                        <p:cTn id="13" dur="500" fill="hold"/>
                                        <p:tgtEl>
                                          <p:spTgt spid="109"/>
                                        </p:tgtEl>
                                        <p:attrNameLst>
                                          <p:attrName>ppt_h</p:attrName>
                                        </p:attrNameLst>
                                      </p:cBhvr>
                                      <p:tavLst>
                                        <p:tav tm="0">
                                          <p:val>
                                            <p:fltVal val="0"/>
                                          </p:val>
                                        </p:tav>
                                        <p:tav tm="100000">
                                          <p:val>
                                            <p:strVal val="#ppt_h"/>
                                          </p:val>
                                        </p:tav>
                                      </p:tavLst>
                                    </p:anim>
                                    <p:animEffect transition="in" filter="fade">
                                      <p:cBhvr>
                                        <p:cTn id="14" dur="500"/>
                                        <p:tgtEl>
                                          <p:spTgt spid="109"/>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10"/>
                                        </p:tgtEl>
                                        <p:attrNameLst>
                                          <p:attrName>style.visibility</p:attrName>
                                        </p:attrNameLst>
                                      </p:cBhvr>
                                      <p:to>
                                        <p:strVal val="visible"/>
                                      </p:to>
                                    </p:set>
                                    <p:anim calcmode="lin" valueType="num">
                                      <p:cBhvr>
                                        <p:cTn id="17" dur="500" fill="hold"/>
                                        <p:tgtEl>
                                          <p:spTgt spid="110"/>
                                        </p:tgtEl>
                                        <p:attrNameLst>
                                          <p:attrName>ppt_w</p:attrName>
                                        </p:attrNameLst>
                                      </p:cBhvr>
                                      <p:tavLst>
                                        <p:tav tm="0">
                                          <p:val>
                                            <p:fltVal val="0"/>
                                          </p:val>
                                        </p:tav>
                                        <p:tav tm="100000">
                                          <p:val>
                                            <p:strVal val="#ppt_w"/>
                                          </p:val>
                                        </p:tav>
                                      </p:tavLst>
                                    </p:anim>
                                    <p:anim calcmode="lin" valueType="num">
                                      <p:cBhvr>
                                        <p:cTn id="18" dur="500" fill="hold"/>
                                        <p:tgtEl>
                                          <p:spTgt spid="110"/>
                                        </p:tgtEl>
                                        <p:attrNameLst>
                                          <p:attrName>ppt_h</p:attrName>
                                        </p:attrNameLst>
                                      </p:cBhvr>
                                      <p:tavLst>
                                        <p:tav tm="0">
                                          <p:val>
                                            <p:fltVal val="0"/>
                                          </p:val>
                                        </p:tav>
                                        <p:tav tm="100000">
                                          <p:val>
                                            <p:strVal val="#ppt_h"/>
                                          </p:val>
                                        </p:tav>
                                      </p:tavLst>
                                    </p:anim>
                                    <p:animEffect transition="in" filter="fade">
                                      <p:cBhvr>
                                        <p:cTn id="19" dur="500"/>
                                        <p:tgtEl>
                                          <p:spTgt spid="110"/>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109"/>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9"/>
                                        </p:tgtEl>
                                      </p:cBhvr>
                                    </p:animEffect>
                                    <p:set>
                                      <p:cBhvr>
                                        <p:cTn id="28" dur="1" fill="hold">
                                          <p:stCondLst>
                                            <p:cond delay="499"/>
                                          </p:stCondLst>
                                        </p:cTn>
                                        <p:tgtEl>
                                          <p:spTgt spid="9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132"/>
                                        </p:tgtEl>
                                        <p:attrNameLst>
                                          <p:attrName>style.visibility</p:attrName>
                                        </p:attrNameLst>
                                      </p:cBhvr>
                                      <p:to>
                                        <p:strVal val="visible"/>
                                      </p:to>
                                    </p:set>
                                    <p:anim calcmode="lin" valueType="num">
                                      <p:cBhvr additive="base">
                                        <p:cTn id="33" dur="500" fill="hold"/>
                                        <p:tgtEl>
                                          <p:spTgt spid="132"/>
                                        </p:tgtEl>
                                        <p:attrNameLst>
                                          <p:attrName>ppt_x</p:attrName>
                                        </p:attrNameLst>
                                      </p:cBhvr>
                                      <p:tavLst>
                                        <p:tav tm="0">
                                          <p:val>
                                            <p:strVal val="#ppt_x"/>
                                          </p:val>
                                        </p:tav>
                                        <p:tav tm="100000">
                                          <p:val>
                                            <p:strVal val="#ppt_x"/>
                                          </p:val>
                                        </p:tav>
                                      </p:tavLst>
                                    </p:anim>
                                    <p:anim calcmode="lin" valueType="num">
                                      <p:cBhvr additive="base">
                                        <p:cTn id="34" dur="500" fill="hold"/>
                                        <p:tgtEl>
                                          <p:spTgt spid="132"/>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29"/>
                                        </p:tgtEl>
                                        <p:attrNameLst>
                                          <p:attrName>style.visibility</p:attrName>
                                        </p:attrNameLst>
                                      </p:cBhvr>
                                      <p:to>
                                        <p:strVal val="visible"/>
                                      </p:to>
                                    </p:set>
                                    <p:animEffect transition="in" filter="wipe(left)">
                                      <p:cBhvr>
                                        <p:cTn id="38" dur="500"/>
                                        <p:tgtEl>
                                          <p:spTgt spid="129"/>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5"/>
                                        </p:tgtEl>
                                        <p:attrNameLst>
                                          <p:attrName>style.visibility</p:attrName>
                                        </p:attrNameLst>
                                      </p:cBhvr>
                                      <p:to>
                                        <p:strVal val="visible"/>
                                      </p:to>
                                    </p:set>
                                    <p:anim calcmode="lin" valueType="num">
                                      <p:cBhvr>
                                        <p:cTn id="42" dur="500" fill="hold"/>
                                        <p:tgtEl>
                                          <p:spTgt spid="115"/>
                                        </p:tgtEl>
                                        <p:attrNameLst>
                                          <p:attrName>ppt_w</p:attrName>
                                        </p:attrNameLst>
                                      </p:cBhvr>
                                      <p:tavLst>
                                        <p:tav tm="0">
                                          <p:val>
                                            <p:fltVal val="0"/>
                                          </p:val>
                                        </p:tav>
                                        <p:tav tm="100000">
                                          <p:val>
                                            <p:strVal val="#ppt_w"/>
                                          </p:val>
                                        </p:tav>
                                      </p:tavLst>
                                    </p:anim>
                                    <p:anim calcmode="lin" valueType="num">
                                      <p:cBhvr>
                                        <p:cTn id="43" dur="500" fill="hold"/>
                                        <p:tgtEl>
                                          <p:spTgt spid="115"/>
                                        </p:tgtEl>
                                        <p:attrNameLst>
                                          <p:attrName>ppt_h</p:attrName>
                                        </p:attrNameLst>
                                      </p:cBhvr>
                                      <p:tavLst>
                                        <p:tav tm="0">
                                          <p:val>
                                            <p:fltVal val="0"/>
                                          </p:val>
                                        </p:tav>
                                        <p:tav tm="100000">
                                          <p:val>
                                            <p:strVal val="#ppt_h"/>
                                          </p:val>
                                        </p:tav>
                                      </p:tavLst>
                                    </p:anim>
                                    <p:animEffect transition="in" filter="fade">
                                      <p:cBhvr>
                                        <p:cTn id="44" dur="500"/>
                                        <p:tgtEl>
                                          <p:spTgt spid="11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
                                        </p:tgtEl>
                                        <p:attrNameLst>
                                          <p:attrName>style.visibility</p:attrName>
                                        </p:attrNameLst>
                                      </p:cBhvr>
                                      <p:to>
                                        <p:strVal val="hidden"/>
                                      </p:to>
                                    </p:set>
                                  </p:childTnLst>
                                </p:cTn>
                              </p:par>
                              <p:par>
                                <p:cTn id="49" presetID="53" presetClass="entr" presetSubtype="16" fill="hold" grpId="0" nodeType="withEffect">
                                  <p:stCondLst>
                                    <p:cond delay="200"/>
                                  </p:stCondLst>
                                  <p:childTnLst>
                                    <p:set>
                                      <p:cBhvr>
                                        <p:cTn id="50" dur="1" fill="hold">
                                          <p:stCondLst>
                                            <p:cond delay="0"/>
                                          </p:stCondLst>
                                        </p:cTn>
                                        <p:tgtEl>
                                          <p:spTgt spid="128"/>
                                        </p:tgtEl>
                                        <p:attrNameLst>
                                          <p:attrName>style.visibility</p:attrName>
                                        </p:attrNameLst>
                                      </p:cBhvr>
                                      <p:to>
                                        <p:strVal val="visible"/>
                                      </p:to>
                                    </p:set>
                                    <p:anim calcmode="lin" valueType="num">
                                      <p:cBhvr>
                                        <p:cTn id="51" dur="500" fill="hold"/>
                                        <p:tgtEl>
                                          <p:spTgt spid="128"/>
                                        </p:tgtEl>
                                        <p:attrNameLst>
                                          <p:attrName>ppt_w</p:attrName>
                                        </p:attrNameLst>
                                      </p:cBhvr>
                                      <p:tavLst>
                                        <p:tav tm="0">
                                          <p:val>
                                            <p:fltVal val="0"/>
                                          </p:val>
                                        </p:tav>
                                        <p:tav tm="100000">
                                          <p:val>
                                            <p:strVal val="#ppt_w"/>
                                          </p:val>
                                        </p:tav>
                                      </p:tavLst>
                                    </p:anim>
                                    <p:anim calcmode="lin" valueType="num">
                                      <p:cBhvr>
                                        <p:cTn id="52" dur="500" fill="hold"/>
                                        <p:tgtEl>
                                          <p:spTgt spid="128"/>
                                        </p:tgtEl>
                                        <p:attrNameLst>
                                          <p:attrName>ppt_h</p:attrName>
                                        </p:attrNameLst>
                                      </p:cBhvr>
                                      <p:tavLst>
                                        <p:tav tm="0">
                                          <p:val>
                                            <p:fltVal val="0"/>
                                          </p:val>
                                        </p:tav>
                                        <p:tav tm="100000">
                                          <p:val>
                                            <p:strVal val="#ppt_h"/>
                                          </p:val>
                                        </p:tav>
                                      </p:tavLst>
                                    </p:anim>
                                    <p:animEffect transition="in" filter="fade">
                                      <p:cBhvr>
                                        <p:cTn id="53" dur="500"/>
                                        <p:tgtEl>
                                          <p:spTgt spid="1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10" grpId="0" animBg="1"/>
      <p:bldP spid="110" grpId="1" animBg="1"/>
      <p:bldP spid="115" grpId="0" animBg="1"/>
      <p:bldP spid="115" grpId="1" animBg="1"/>
      <p:bldP spid="128" grpId="0" animBg="1"/>
      <p:bldP spid="128"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37" y="-19050"/>
            <a:ext cx="11020096" cy="6198805"/>
          </a:xfrm>
          <a:prstGeom prst="rect">
            <a:avLst/>
          </a:prstGeom>
          <a:noFill/>
          <a:extLst>
            <a:ext uri="{909E8E84-426E-40DD-AFC4-6F175D3DCCD1}">
              <a14:hiddenFill xmlns:a14="http://schemas.microsoft.com/office/drawing/2010/main">
                <a:solidFill>
                  <a:srgbClr val="FFFFFF"/>
                </a:solidFill>
              </a14:hiddenFill>
            </a:ext>
          </a:extLst>
        </p:spPr>
      </p:pic>
      <p:grpSp>
        <p:nvGrpSpPr>
          <p:cNvPr id="129" name="Group 128"/>
          <p:cNvGrpSpPr/>
          <p:nvPr/>
        </p:nvGrpSpPr>
        <p:grpSpPr>
          <a:xfrm>
            <a:off x="863223" y="389044"/>
            <a:ext cx="7747377" cy="1039706"/>
            <a:chOff x="783846" y="578414"/>
            <a:chExt cx="7747377" cy="1039706"/>
          </a:xfrm>
        </p:grpSpPr>
        <p:sp>
          <p:nvSpPr>
            <p:cNvPr id="130" name="TextBox 129"/>
            <p:cNvSpPr txBox="1">
              <a:spLocks noChangeArrowheads="1"/>
            </p:cNvSpPr>
            <p:nvPr/>
          </p:nvSpPr>
          <p:spPr bwMode="auto">
            <a:xfrm>
              <a:off x="783846" y="578414"/>
              <a:ext cx="7594977" cy="1039706"/>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131" name="TextBox 130"/>
            <p:cNvSpPr txBox="1">
              <a:spLocks noChangeArrowheads="1"/>
            </p:cNvSpPr>
            <p:nvPr/>
          </p:nvSpPr>
          <p:spPr bwMode="auto">
            <a:xfrm>
              <a:off x="1187981" y="637177"/>
              <a:ext cx="7343242" cy="93878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A stone of 1 kg is thrown with a velocity of </a:t>
              </a:r>
              <a:r>
                <a:rPr lang="en-US" sz="1600" dirty="0" smtClean="0">
                  <a:solidFill>
                    <a:srgbClr val="0000FF"/>
                  </a:solidFill>
                  <a:latin typeface="Book Antiqua" panose="02040602050305030304" pitchFamily="18" charset="0"/>
                </a:rPr>
                <a:t>20ms</a:t>
              </a:r>
              <a:r>
                <a:rPr lang="en-US" sz="1600" baseline="30000" dirty="0" smtClean="0">
                  <a:solidFill>
                    <a:srgbClr val="0000FF"/>
                  </a:solidFill>
                  <a:latin typeface="Book Antiqua" panose="02040602050305030304" pitchFamily="18" charset="0"/>
                </a:rPr>
                <a:t>-1 </a:t>
              </a:r>
              <a:r>
                <a:rPr lang="en-US" sz="1600" dirty="0" smtClean="0">
                  <a:solidFill>
                    <a:srgbClr val="0000FF"/>
                  </a:solidFill>
                  <a:latin typeface="Book Antiqua" panose="02040602050305030304" pitchFamily="18" charset="0"/>
                </a:rPr>
                <a:t>across </a:t>
              </a:r>
              <a:r>
                <a:rPr lang="en-US" sz="1600" dirty="0">
                  <a:solidFill>
                    <a:srgbClr val="0000FF"/>
                  </a:solidFill>
                  <a:latin typeface="Book Antiqua" panose="02040602050305030304" pitchFamily="18" charset="0"/>
                </a:rPr>
                <a:t>the frozen surface of a lake and comes to </a:t>
              </a:r>
              <a:r>
                <a:rPr lang="en-US" sz="1600" dirty="0" smtClean="0">
                  <a:solidFill>
                    <a:srgbClr val="0000FF"/>
                  </a:solidFill>
                  <a:latin typeface="Book Antiqua" panose="02040602050305030304" pitchFamily="18" charset="0"/>
                </a:rPr>
                <a:t>rest after </a:t>
              </a:r>
              <a:r>
                <a:rPr lang="en-US" sz="1600" dirty="0">
                  <a:solidFill>
                    <a:srgbClr val="0000FF"/>
                  </a:solidFill>
                  <a:latin typeface="Book Antiqua" panose="02040602050305030304" pitchFamily="18" charset="0"/>
                </a:rPr>
                <a:t>travelling  a distance of 50 </a:t>
              </a:r>
              <a:r>
                <a:rPr lang="en-US" sz="1600" dirty="0" smtClean="0">
                  <a:solidFill>
                    <a:srgbClr val="0000FF"/>
                  </a:solidFill>
                  <a:latin typeface="Book Antiqua" panose="02040602050305030304" pitchFamily="18" charset="0"/>
                </a:rPr>
                <a:t>m. </a:t>
              </a:r>
              <a:r>
                <a:rPr lang="en-US" sz="1600" dirty="0">
                  <a:solidFill>
                    <a:srgbClr val="0000FF"/>
                  </a:solidFill>
                  <a:latin typeface="Book Antiqua" panose="02040602050305030304" pitchFamily="18" charset="0"/>
                </a:rPr>
                <a:t>What is the </a:t>
              </a:r>
              <a:r>
                <a:rPr lang="en-US" sz="1600" dirty="0" smtClean="0">
                  <a:solidFill>
                    <a:srgbClr val="0000FF"/>
                  </a:solidFill>
                  <a:latin typeface="Book Antiqua" panose="02040602050305030304" pitchFamily="18" charset="0"/>
                </a:rPr>
                <a:t>force of </a:t>
              </a:r>
              <a:r>
                <a:rPr lang="en-US" sz="1600" dirty="0">
                  <a:solidFill>
                    <a:srgbClr val="0000FF"/>
                  </a:solidFill>
                  <a:latin typeface="Book Antiqua" panose="02040602050305030304" pitchFamily="18" charset="0"/>
                </a:rPr>
                <a:t>friction between the stone and the ice?</a:t>
              </a:r>
            </a:p>
          </p:txBody>
        </p:sp>
      </p:grpSp>
      <p:grpSp>
        <p:nvGrpSpPr>
          <p:cNvPr id="132" name="Group 131"/>
          <p:cNvGrpSpPr/>
          <p:nvPr/>
        </p:nvGrpSpPr>
        <p:grpSpPr>
          <a:xfrm>
            <a:off x="426720" y="509964"/>
            <a:ext cx="640080" cy="640080"/>
            <a:chOff x="4953000" y="3718491"/>
            <a:chExt cx="640080" cy="640080"/>
          </a:xfrm>
        </p:grpSpPr>
        <p:sp>
          <p:nvSpPr>
            <p:cNvPr id="133" name="Oval 132"/>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6</a:t>
              </a:r>
            </a:p>
          </p:txBody>
        </p:sp>
      </p:grpSp>
      <p:pic>
        <p:nvPicPr>
          <p:cNvPr id="112" name="Picture 111" descr="Image result for boy clipart"/>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9395" r="93737"/>
                    </a14:imgEffect>
                  </a14:imgLayer>
                </a14:imgProps>
              </a:ext>
              <a:ext uri="{28A0092B-C50C-407E-A947-70E740481C1C}">
                <a14:useLocalDpi xmlns:a14="http://schemas.microsoft.com/office/drawing/2010/main" val="0"/>
              </a:ext>
            </a:extLst>
          </a:blip>
          <a:srcRect/>
          <a:stretch>
            <a:fillRect/>
          </a:stretch>
        </p:blipFill>
        <p:spPr bwMode="auto">
          <a:xfrm>
            <a:off x="-157541" y="2751273"/>
            <a:ext cx="1376244" cy="230140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463" y="3691562"/>
            <a:ext cx="322882" cy="420824"/>
          </a:xfrm>
          <a:prstGeom prst="rect">
            <a:avLst/>
          </a:prstGeom>
        </p:spPr>
      </p:pic>
      <p:grpSp>
        <p:nvGrpSpPr>
          <p:cNvPr id="116" name="Group 115"/>
          <p:cNvGrpSpPr/>
          <p:nvPr/>
        </p:nvGrpSpPr>
        <p:grpSpPr>
          <a:xfrm>
            <a:off x="783399" y="3203733"/>
            <a:ext cx="2798001" cy="358617"/>
            <a:chOff x="6403155" y="2213040"/>
            <a:chExt cx="2798001" cy="358617"/>
          </a:xfrm>
        </p:grpSpPr>
        <p:sp>
          <p:nvSpPr>
            <p:cNvPr id="121" name="Horizontal Scroll 11"/>
            <p:cNvSpPr/>
            <p:nvPr/>
          </p:nvSpPr>
          <p:spPr>
            <a:xfrm>
              <a:off x="6403409" y="2213040"/>
              <a:ext cx="2742946" cy="358617"/>
            </a:xfrm>
            <a:prstGeom prst="wedgeRoundRectCallout">
              <a:avLst>
                <a:gd name="adj1" fmla="val -42711"/>
                <a:gd name="adj2" fmla="val 100128"/>
                <a:gd name="adj3" fmla="val 16667"/>
              </a:avLst>
            </a:prstGeom>
            <a:solidFill>
              <a:srgbClr val="FFFF00">
                <a:alpha val="20000"/>
              </a:srgbClr>
            </a:solidFill>
            <a:ln w="12700">
              <a:solidFill>
                <a:srgbClr val="FFC000"/>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122" name="Rectangle 121"/>
            <p:cNvSpPr/>
            <p:nvPr/>
          </p:nvSpPr>
          <p:spPr>
            <a:xfrm>
              <a:off x="6403155" y="2213040"/>
              <a:ext cx="2798001" cy="338554"/>
            </a:xfrm>
            <a:prstGeom prst="rect">
              <a:avLst/>
            </a:prstGeom>
          </p:spPr>
          <p:txBody>
            <a:bodyPr wrap="square">
              <a:spAutoFit/>
            </a:bodyPr>
            <a:lstStyle/>
            <a:p>
              <a:r>
                <a:rPr lang="en-US" sz="1600" b="1" dirty="0" smtClean="0">
                  <a:solidFill>
                    <a:srgbClr val="FFFF00"/>
                  </a:solidFill>
                  <a:latin typeface="Book Antiqua" panose="02040602050305030304" pitchFamily="18" charset="0"/>
                </a:rPr>
                <a:t>Initial Velocity (u) = 20 ms</a:t>
              </a:r>
              <a:r>
                <a:rPr lang="en-US" sz="1600" b="1" baseline="30000" dirty="0" smtClean="0">
                  <a:solidFill>
                    <a:srgbClr val="FFFF00"/>
                  </a:solidFill>
                  <a:latin typeface="Book Antiqua" panose="02040602050305030304" pitchFamily="18" charset="0"/>
                </a:rPr>
                <a:t>-1</a:t>
              </a:r>
              <a:endParaRPr lang="en-US" sz="1600" b="1" dirty="0">
                <a:solidFill>
                  <a:srgbClr val="FFFF00"/>
                </a:solidFill>
              </a:endParaRPr>
            </a:p>
          </p:txBody>
        </p:sp>
      </p:grpSp>
      <p:grpSp>
        <p:nvGrpSpPr>
          <p:cNvPr id="123" name="Group 122"/>
          <p:cNvGrpSpPr/>
          <p:nvPr/>
        </p:nvGrpSpPr>
        <p:grpSpPr>
          <a:xfrm>
            <a:off x="735304" y="3203733"/>
            <a:ext cx="1513556" cy="358617"/>
            <a:chOff x="6403156" y="2213040"/>
            <a:chExt cx="1513556" cy="358617"/>
          </a:xfrm>
        </p:grpSpPr>
        <p:sp>
          <p:nvSpPr>
            <p:cNvPr id="124" name="Horizontal Scroll 11"/>
            <p:cNvSpPr/>
            <p:nvPr/>
          </p:nvSpPr>
          <p:spPr>
            <a:xfrm>
              <a:off x="6403410" y="2213040"/>
              <a:ext cx="1513302" cy="358617"/>
            </a:xfrm>
            <a:prstGeom prst="wedgeRoundRectCallout">
              <a:avLst>
                <a:gd name="adj1" fmla="val -36898"/>
                <a:gd name="adj2" fmla="val 114226"/>
                <a:gd name="adj3" fmla="val 16667"/>
              </a:avLst>
            </a:prstGeom>
            <a:solidFill>
              <a:srgbClr val="FFFF00">
                <a:alpha val="20000"/>
              </a:srgbClr>
            </a:solidFill>
            <a:ln w="12700">
              <a:solidFill>
                <a:srgbClr val="FFC000"/>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125" name="Rectangle 124"/>
            <p:cNvSpPr/>
            <p:nvPr/>
          </p:nvSpPr>
          <p:spPr>
            <a:xfrm>
              <a:off x="6403156" y="2213040"/>
              <a:ext cx="1513556" cy="338554"/>
            </a:xfrm>
            <a:prstGeom prst="rect">
              <a:avLst/>
            </a:prstGeom>
          </p:spPr>
          <p:txBody>
            <a:bodyPr wrap="none">
              <a:spAutoFit/>
            </a:bodyPr>
            <a:lstStyle/>
            <a:p>
              <a:r>
                <a:rPr lang="en-US" sz="1600" b="1" dirty="0" smtClean="0">
                  <a:solidFill>
                    <a:srgbClr val="FFFF00"/>
                  </a:solidFill>
                  <a:latin typeface="Book Antiqua" panose="02040602050305030304" pitchFamily="18" charset="0"/>
                </a:rPr>
                <a:t>Mass(m) =1kg</a:t>
              </a:r>
              <a:endParaRPr lang="en-US" sz="1600" b="1" dirty="0">
                <a:solidFill>
                  <a:srgbClr val="FFFF00"/>
                </a:solidFill>
              </a:endParaRPr>
            </a:p>
          </p:txBody>
        </p:sp>
      </p:grpSp>
      <p:grpSp>
        <p:nvGrpSpPr>
          <p:cNvPr id="139" name="Group 138"/>
          <p:cNvGrpSpPr/>
          <p:nvPr/>
        </p:nvGrpSpPr>
        <p:grpSpPr>
          <a:xfrm>
            <a:off x="2218873" y="3432333"/>
            <a:ext cx="1914257" cy="358617"/>
            <a:chOff x="6403155" y="2213040"/>
            <a:chExt cx="2798001" cy="358617"/>
          </a:xfrm>
        </p:grpSpPr>
        <p:sp>
          <p:nvSpPr>
            <p:cNvPr id="140" name="Horizontal Scroll 11"/>
            <p:cNvSpPr/>
            <p:nvPr/>
          </p:nvSpPr>
          <p:spPr>
            <a:xfrm>
              <a:off x="6403408" y="2213040"/>
              <a:ext cx="2797748" cy="358617"/>
            </a:xfrm>
            <a:prstGeom prst="wedgeRoundRectCallout">
              <a:avLst>
                <a:gd name="adj1" fmla="val -22718"/>
                <a:gd name="adj2" fmla="val 81934"/>
                <a:gd name="adj3" fmla="val 16667"/>
              </a:avLst>
            </a:prstGeom>
            <a:solidFill>
              <a:srgbClr val="FFFF00">
                <a:alpha val="20000"/>
              </a:srgbClr>
            </a:solidFill>
            <a:ln w="12700">
              <a:solidFill>
                <a:srgbClr val="FFC000"/>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141" name="Rectangle 140"/>
            <p:cNvSpPr/>
            <p:nvPr/>
          </p:nvSpPr>
          <p:spPr>
            <a:xfrm>
              <a:off x="6403155" y="2228664"/>
              <a:ext cx="2798001" cy="330860"/>
            </a:xfrm>
            <a:prstGeom prst="rect">
              <a:avLst/>
            </a:prstGeom>
          </p:spPr>
          <p:txBody>
            <a:bodyPr wrap="square">
              <a:spAutoFit/>
            </a:bodyPr>
            <a:lstStyle/>
            <a:p>
              <a:r>
                <a:rPr lang="en-US" sz="1550" b="1" dirty="0" smtClean="0">
                  <a:solidFill>
                    <a:srgbClr val="FFFF00"/>
                  </a:solidFill>
                  <a:latin typeface="Book Antiqua" panose="02040602050305030304" pitchFamily="18" charset="0"/>
                </a:rPr>
                <a:t>Distance (d) = 50m</a:t>
              </a:r>
              <a:endParaRPr lang="en-US" sz="1550" b="1" dirty="0">
                <a:solidFill>
                  <a:srgbClr val="FFFF00"/>
                </a:solidFill>
              </a:endParaRPr>
            </a:p>
          </p:txBody>
        </p:sp>
      </p:grpSp>
      <p:grpSp>
        <p:nvGrpSpPr>
          <p:cNvPr id="25" name="Group 24"/>
          <p:cNvGrpSpPr/>
          <p:nvPr/>
        </p:nvGrpSpPr>
        <p:grpSpPr>
          <a:xfrm>
            <a:off x="4343400" y="3212089"/>
            <a:ext cx="2798001" cy="358617"/>
            <a:chOff x="6403155" y="2213040"/>
            <a:chExt cx="2798001" cy="358617"/>
          </a:xfrm>
        </p:grpSpPr>
        <p:sp>
          <p:nvSpPr>
            <p:cNvPr id="26" name="Horizontal Scroll 11"/>
            <p:cNvSpPr/>
            <p:nvPr/>
          </p:nvSpPr>
          <p:spPr>
            <a:xfrm>
              <a:off x="6403409" y="2213040"/>
              <a:ext cx="2742946" cy="358617"/>
            </a:xfrm>
            <a:prstGeom prst="wedgeRoundRectCallout">
              <a:avLst>
                <a:gd name="adj1" fmla="val -42711"/>
                <a:gd name="adj2" fmla="val 100128"/>
                <a:gd name="adj3" fmla="val 16667"/>
              </a:avLst>
            </a:prstGeom>
            <a:solidFill>
              <a:srgbClr val="FFFF00">
                <a:alpha val="20000"/>
              </a:srgbClr>
            </a:solidFill>
            <a:ln w="12700">
              <a:solidFill>
                <a:srgbClr val="FFC000"/>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7" name="Rectangle 26"/>
            <p:cNvSpPr/>
            <p:nvPr/>
          </p:nvSpPr>
          <p:spPr>
            <a:xfrm>
              <a:off x="6403155" y="2213040"/>
              <a:ext cx="2798001" cy="338554"/>
            </a:xfrm>
            <a:prstGeom prst="rect">
              <a:avLst/>
            </a:prstGeom>
          </p:spPr>
          <p:txBody>
            <a:bodyPr wrap="square">
              <a:spAutoFit/>
            </a:bodyPr>
            <a:lstStyle/>
            <a:p>
              <a:r>
                <a:rPr lang="en-US" sz="1600" b="1" dirty="0" smtClean="0">
                  <a:solidFill>
                    <a:srgbClr val="FFFF00"/>
                  </a:solidFill>
                  <a:latin typeface="Book Antiqua" panose="02040602050305030304" pitchFamily="18" charset="0"/>
                </a:rPr>
                <a:t>Final Velocity (v) = 0 ms</a:t>
              </a:r>
              <a:r>
                <a:rPr lang="en-US" sz="1600" b="1" baseline="30000" dirty="0" smtClean="0">
                  <a:solidFill>
                    <a:srgbClr val="FFFF00"/>
                  </a:solidFill>
                  <a:latin typeface="Book Antiqua" panose="02040602050305030304" pitchFamily="18" charset="0"/>
                </a:rPr>
                <a:t>-1</a:t>
              </a:r>
              <a:endParaRPr lang="en-US" sz="1600" b="1" dirty="0">
                <a:solidFill>
                  <a:srgbClr val="FFFF00"/>
                </a:solidFill>
              </a:endParaRPr>
            </a:p>
          </p:txBody>
        </p:sp>
      </p:grpSp>
      <p:cxnSp>
        <p:nvCxnSpPr>
          <p:cNvPr id="28" name="Straight Arrow Connector 27"/>
          <p:cNvCxnSpPr/>
          <p:nvPr/>
        </p:nvCxnSpPr>
        <p:spPr>
          <a:xfrm>
            <a:off x="1043701" y="3980452"/>
            <a:ext cx="361701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2136730" y="4112386"/>
            <a:ext cx="1371726" cy="358617"/>
            <a:chOff x="6403156" y="2213040"/>
            <a:chExt cx="2128344" cy="358617"/>
          </a:xfrm>
        </p:grpSpPr>
        <p:sp>
          <p:nvSpPr>
            <p:cNvPr id="35" name="Horizontal Scroll 11"/>
            <p:cNvSpPr/>
            <p:nvPr/>
          </p:nvSpPr>
          <p:spPr>
            <a:xfrm>
              <a:off x="6403407" y="2213040"/>
              <a:ext cx="2128091" cy="358617"/>
            </a:xfrm>
            <a:prstGeom prst="roundRect">
              <a:avLst/>
            </a:prstGeom>
            <a:solidFill>
              <a:srgbClr val="FFFF00">
                <a:alpha val="20000"/>
              </a:srgbClr>
            </a:solidFill>
            <a:ln w="12700">
              <a:solidFill>
                <a:srgbClr val="FFC000"/>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36" name="Rectangle 35"/>
            <p:cNvSpPr/>
            <p:nvPr/>
          </p:nvSpPr>
          <p:spPr>
            <a:xfrm>
              <a:off x="6403156" y="2213040"/>
              <a:ext cx="2128344" cy="338554"/>
            </a:xfrm>
            <a:prstGeom prst="rect">
              <a:avLst/>
            </a:prstGeom>
          </p:spPr>
          <p:txBody>
            <a:bodyPr wrap="square">
              <a:spAutoFit/>
            </a:bodyPr>
            <a:lstStyle/>
            <a:p>
              <a:r>
                <a:rPr lang="en-US" sz="1600" b="1" dirty="0" smtClean="0">
                  <a:solidFill>
                    <a:srgbClr val="FFFF00"/>
                  </a:solidFill>
                  <a:latin typeface="Book Antiqua" panose="02040602050305030304" pitchFamily="18" charset="0"/>
                </a:rPr>
                <a:t>Force (F) = ?</a:t>
              </a:r>
              <a:endParaRPr lang="en-US" sz="1600" b="1" dirty="0">
                <a:solidFill>
                  <a:srgbClr val="FFFF00"/>
                </a:solidFill>
              </a:endParaRPr>
            </a:p>
          </p:txBody>
        </p:sp>
      </p:grpSp>
    </p:spTree>
    <p:extLst>
      <p:ext uri="{BB962C8B-B14F-4D97-AF65-F5344CB8AC3E}">
        <p14:creationId xmlns:p14="http://schemas.microsoft.com/office/powerpoint/2010/main" val="205196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3"/>
                                        </p:tgtEl>
                                      </p:cBhvr>
                                    </p:animEffect>
                                    <p:set>
                                      <p:cBhvr>
                                        <p:cTn id="12" dur="1" fill="hold">
                                          <p:stCondLst>
                                            <p:cond delay="499"/>
                                          </p:stCondLst>
                                        </p:cTn>
                                        <p:tgtEl>
                                          <p:spTgt spid="123"/>
                                        </p:tgtEl>
                                        <p:attrNameLst>
                                          <p:attrName>style.visibility</p:attrName>
                                        </p:attrNameLst>
                                      </p:cBhvr>
                                      <p:to>
                                        <p:strVal val="hidden"/>
                                      </p:to>
                                    </p:set>
                                  </p:childTnLst>
                                </p:cTn>
                              </p:par>
                              <p:par>
                                <p:cTn id="13" presetID="22" presetClass="entr" presetSubtype="4"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wipe(down)">
                                      <p:cBhvr>
                                        <p:cTn id="15" dur="500"/>
                                        <p:tgtEl>
                                          <p:spTgt spid="1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16"/>
                                        </p:tgtEl>
                                      </p:cBhvr>
                                    </p:animEffect>
                                    <p:set>
                                      <p:cBhvr>
                                        <p:cTn id="20" dur="1" fill="hold">
                                          <p:stCondLst>
                                            <p:cond delay="499"/>
                                          </p:stCondLst>
                                        </p:cTn>
                                        <p:tgtEl>
                                          <p:spTgt spid="116"/>
                                        </p:tgtEl>
                                        <p:attrNameLst>
                                          <p:attrName>style.visibility</p:attrName>
                                        </p:attrNameLst>
                                      </p:cBhvr>
                                      <p:to>
                                        <p:strVal val="hidden"/>
                                      </p:to>
                                    </p:set>
                                  </p:childTnLst>
                                </p:cTn>
                              </p:par>
                              <p:par>
                                <p:cTn id="21" presetID="44" presetClass="path" presetSubtype="0" accel="50000" decel="50000" fill="hold" nodeType="withEffect">
                                  <p:stCondLst>
                                    <p:cond delay="0"/>
                                  </p:stCondLst>
                                  <p:childTnLst>
                                    <p:animMotion origin="layout" path="M -1.94444E-6 2.54091E-6 L 0.04097 -0.04014 C 0.04948 -0.04909 0.06233 -0.05403 0.0757 -0.05403 C 0.09097 -0.05403 0.1033 -0.04909 0.11181 -0.04014 L 0.15295 2.54091E-6 " pathEditMode="relative" rAng="0" ptsTypes="FffFF">
                                      <p:cBhvr>
                                        <p:cTn id="22" dur="2000" fill="hold"/>
                                        <p:tgtEl>
                                          <p:spTgt spid="111"/>
                                        </p:tgtEl>
                                        <p:attrNameLst>
                                          <p:attrName>ppt_x</p:attrName>
                                          <p:attrName>ppt_y</p:attrName>
                                        </p:attrNameLst>
                                      </p:cBhvr>
                                      <p:rCtr x="7639" y="-2717"/>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0.15156 -3.33333E-6 L 0.40156 -3.33333E-6 " pathEditMode="relative" rAng="0" ptsTypes="AA">
                                      <p:cBhvr>
                                        <p:cTn id="26" dur="2000" fill="hold"/>
                                        <p:tgtEl>
                                          <p:spTgt spid="111"/>
                                        </p:tgtEl>
                                        <p:attrNameLst>
                                          <p:attrName>ppt_x</p:attrName>
                                          <p:attrName>ppt_y</p:attrName>
                                        </p:attrNameLst>
                                      </p:cBhvr>
                                      <p:rCtr x="12500" y="0"/>
                                    </p:animMotion>
                                  </p:childTnLst>
                                </p:cTn>
                              </p:par>
                              <p:par>
                                <p:cTn id="27" presetID="22" presetClass="entr" presetSubtype="4"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22" presetClass="entr" presetSubtype="4" fill="hold" nodeType="with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wipe(down)">
                                      <p:cBhvr>
                                        <p:cTn id="37" dur="500"/>
                                        <p:tgtEl>
                                          <p:spTgt spid="139"/>
                                        </p:tgtEl>
                                      </p:cBhvr>
                                    </p:animEffect>
                                  </p:childTnLst>
                                </p:cTn>
                              </p:par>
                              <p:par>
                                <p:cTn id="38" presetID="16" presetClass="entr" presetSubtype="21"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inVertical)">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39"/>
                                        </p:tgtEl>
                                      </p:cBhvr>
                                    </p:animEffect>
                                    <p:set>
                                      <p:cBhvr>
                                        <p:cTn id="45" dur="1" fill="hold">
                                          <p:stCondLst>
                                            <p:cond delay="499"/>
                                          </p:stCondLst>
                                        </p:cTn>
                                        <p:tgtEl>
                                          <p:spTgt spid="139"/>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8"/>
                                        </p:tgtEl>
                                      </p:cBhvr>
                                    </p:animEffect>
                                    <p:set>
                                      <p:cBhvr>
                                        <p:cTn id="48" dur="1" fill="hold">
                                          <p:stCondLst>
                                            <p:cond delay="499"/>
                                          </p:stCondLst>
                                        </p:cTn>
                                        <p:tgtEl>
                                          <p:spTgt spid="28"/>
                                        </p:tgtEl>
                                        <p:attrNameLst>
                                          <p:attrName>style.visibility</p:attrName>
                                        </p:attrNameLst>
                                      </p:cBhvr>
                                      <p:to>
                                        <p:strVal val="hidden"/>
                                      </p:to>
                                    </p:se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2118" y="1277925"/>
            <a:ext cx="867795" cy="338241"/>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a:t>
            </a:r>
          </a:p>
        </p:txBody>
      </p:sp>
      <p:sp>
        <p:nvSpPr>
          <p:cNvPr id="4" name="TextBox 3"/>
          <p:cNvSpPr txBox="1"/>
          <p:nvPr/>
        </p:nvSpPr>
        <p:spPr>
          <a:xfrm>
            <a:off x="1242781" y="1559121"/>
            <a:ext cx="1875835"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solidFill>
                  <a:srgbClr val="0000FF"/>
                </a:solidFill>
              </a:rPr>
              <a:t>Initial velocity (u)</a:t>
            </a:r>
          </a:p>
        </p:txBody>
      </p:sp>
      <p:sp>
        <p:nvSpPr>
          <p:cNvPr id="5" name="TextBox 4"/>
          <p:cNvSpPr txBox="1"/>
          <p:nvPr/>
        </p:nvSpPr>
        <p:spPr>
          <a:xfrm>
            <a:off x="3120872" y="1559121"/>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 name="TextBox 5"/>
          <p:cNvSpPr txBox="1"/>
          <p:nvPr/>
        </p:nvSpPr>
        <p:spPr>
          <a:xfrm>
            <a:off x="3360066" y="1559121"/>
            <a:ext cx="82907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20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7" name="TextBox 6"/>
          <p:cNvSpPr txBox="1"/>
          <p:nvPr/>
        </p:nvSpPr>
        <p:spPr>
          <a:xfrm>
            <a:off x="1358198" y="1840474"/>
            <a:ext cx="1760418"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solidFill>
                  <a:srgbClr val="0000FF"/>
                </a:solidFill>
              </a:rPr>
              <a:t>Final velocity (v)</a:t>
            </a:r>
          </a:p>
        </p:txBody>
      </p:sp>
      <p:sp>
        <p:nvSpPr>
          <p:cNvPr id="8" name="TextBox 7"/>
          <p:cNvSpPr txBox="1"/>
          <p:nvPr/>
        </p:nvSpPr>
        <p:spPr>
          <a:xfrm>
            <a:off x="3120872" y="1840474"/>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9" name="TextBox 8"/>
          <p:cNvSpPr txBox="1"/>
          <p:nvPr/>
        </p:nvSpPr>
        <p:spPr>
          <a:xfrm>
            <a:off x="3360066" y="1840474"/>
            <a:ext cx="72648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10" name="TextBox 9"/>
          <p:cNvSpPr txBox="1"/>
          <p:nvPr/>
        </p:nvSpPr>
        <p:spPr>
          <a:xfrm>
            <a:off x="946226" y="2121828"/>
            <a:ext cx="2172390"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solidFill>
                  <a:srgbClr val="0000FF"/>
                </a:solidFill>
              </a:rPr>
              <a:t>Distance travelled (s)</a:t>
            </a:r>
          </a:p>
        </p:txBody>
      </p:sp>
      <p:sp>
        <p:nvSpPr>
          <p:cNvPr id="11" name="TextBox 10"/>
          <p:cNvSpPr txBox="1"/>
          <p:nvPr/>
        </p:nvSpPr>
        <p:spPr>
          <a:xfrm>
            <a:off x="3120872" y="2122141"/>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2" name="TextBox 11"/>
          <p:cNvSpPr txBox="1"/>
          <p:nvPr/>
        </p:nvSpPr>
        <p:spPr>
          <a:xfrm>
            <a:off x="3360066" y="2121828"/>
            <a:ext cx="62228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50 m</a:t>
            </a:r>
            <a:endParaRPr lang="en-US" sz="1600" b="1" dirty="0">
              <a:solidFill>
                <a:srgbClr val="0000FF"/>
              </a:solidFill>
              <a:latin typeface="Book Antiqua" panose="02040602050305030304" pitchFamily="18" charset="0"/>
            </a:endParaRPr>
          </a:p>
        </p:txBody>
      </p:sp>
      <p:sp>
        <p:nvSpPr>
          <p:cNvPr id="13" name="TextBox 12"/>
          <p:cNvSpPr txBox="1"/>
          <p:nvPr/>
        </p:nvSpPr>
        <p:spPr>
          <a:xfrm>
            <a:off x="925387" y="1277768"/>
            <a:ext cx="2193229" cy="338554"/>
          </a:xfrm>
          <a:prstGeom prst="rect">
            <a:avLst/>
          </a:prstGeom>
          <a:noFill/>
          <a:ln w="9525">
            <a:noFill/>
            <a:miter lim="800000"/>
            <a:headEnd/>
            <a:tailEnd/>
          </a:ln>
        </p:spPr>
        <p:txBody>
          <a:bodyPr wrap="square">
            <a:spAutoFit/>
          </a:bodyPr>
          <a:lstStyle>
            <a:defPPr>
              <a:defRPr lang="en-US"/>
            </a:defPPr>
            <a:lvl1pPr algn="r">
              <a:defRPr sz="1600" b="1">
                <a:solidFill>
                  <a:srgbClr val="0000CC"/>
                </a:solidFill>
                <a:latin typeface="Book Antiqua" pitchFamily="18" charset="0"/>
              </a:defRPr>
            </a:lvl1pPr>
          </a:lstStyle>
          <a:p>
            <a:r>
              <a:rPr lang="en-US" dirty="0">
                <a:solidFill>
                  <a:srgbClr val="0000FF"/>
                </a:solidFill>
              </a:rPr>
              <a:t>Mass of the stone (m)</a:t>
            </a:r>
          </a:p>
        </p:txBody>
      </p:sp>
      <p:sp>
        <p:nvSpPr>
          <p:cNvPr id="14" name="TextBox 13"/>
          <p:cNvSpPr txBox="1"/>
          <p:nvPr/>
        </p:nvSpPr>
        <p:spPr>
          <a:xfrm>
            <a:off x="3120872" y="1277768"/>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5" name="TextBox 14"/>
          <p:cNvSpPr txBox="1"/>
          <p:nvPr/>
        </p:nvSpPr>
        <p:spPr>
          <a:xfrm>
            <a:off x="3360066" y="1277768"/>
            <a:ext cx="57740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 kg</a:t>
            </a:r>
            <a:endParaRPr lang="en-US" sz="1600" b="1" dirty="0">
              <a:solidFill>
                <a:srgbClr val="0000FF"/>
              </a:solidFill>
              <a:latin typeface="Book Antiqua" panose="02040602050305030304" pitchFamily="18" charset="0"/>
            </a:endParaRPr>
          </a:p>
        </p:txBody>
      </p:sp>
      <p:sp>
        <p:nvSpPr>
          <p:cNvPr id="16" name="TextBox 15"/>
          <p:cNvSpPr txBox="1"/>
          <p:nvPr/>
        </p:nvSpPr>
        <p:spPr>
          <a:xfrm>
            <a:off x="232119" y="2457607"/>
            <a:ext cx="1157061" cy="338241"/>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 </a:t>
            </a:r>
          </a:p>
        </p:txBody>
      </p:sp>
      <p:sp>
        <p:nvSpPr>
          <p:cNvPr id="17" name="TextBox 16"/>
          <p:cNvSpPr txBox="1"/>
          <p:nvPr/>
        </p:nvSpPr>
        <p:spPr>
          <a:xfrm>
            <a:off x="1135381" y="2457450"/>
            <a:ext cx="198323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Force of friction (F)</a:t>
            </a:r>
            <a:endParaRPr lang="en-US" sz="1600" b="1" dirty="0">
              <a:solidFill>
                <a:srgbClr val="0000FF"/>
              </a:solidFill>
              <a:latin typeface="Book Antiqua" panose="02040602050305030304" pitchFamily="18" charset="0"/>
            </a:endParaRPr>
          </a:p>
        </p:txBody>
      </p:sp>
      <p:sp>
        <p:nvSpPr>
          <p:cNvPr id="18" name="TextBox 17"/>
          <p:cNvSpPr txBox="1"/>
          <p:nvPr/>
        </p:nvSpPr>
        <p:spPr>
          <a:xfrm>
            <a:off x="3130752" y="2457607"/>
            <a:ext cx="308098" cy="338241"/>
          </a:xfrm>
          <a:prstGeom prst="rect">
            <a:avLst/>
          </a:prstGeom>
          <a:noFill/>
        </p:spPr>
        <p:txBody>
          <a:bodyPr wrap="none" rtlCol="0">
            <a:spAutoFit/>
          </a:bodyPr>
          <a:lstStyle/>
          <a:p>
            <a:r>
              <a:rPr lang="en-US" sz="1600" b="1" dirty="0" smtClean="0">
                <a:solidFill>
                  <a:srgbClr val="0033CC"/>
                </a:solidFill>
                <a:latin typeface="Book Antiqua" panose="02040602050305030304" pitchFamily="18" charset="0"/>
              </a:rPr>
              <a:t>=</a:t>
            </a:r>
            <a:endParaRPr lang="en-US" sz="1600" b="1" dirty="0">
              <a:solidFill>
                <a:srgbClr val="0033CC"/>
              </a:solidFill>
              <a:latin typeface="Book Antiqua" panose="02040602050305030304" pitchFamily="18" charset="0"/>
            </a:endParaRPr>
          </a:p>
        </p:txBody>
      </p:sp>
      <p:sp>
        <p:nvSpPr>
          <p:cNvPr id="19" name="TextBox 18"/>
          <p:cNvSpPr txBox="1"/>
          <p:nvPr/>
        </p:nvSpPr>
        <p:spPr>
          <a:xfrm>
            <a:off x="3360066" y="2457450"/>
            <a:ext cx="276038" cy="338554"/>
          </a:xfrm>
          <a:prstGeom prst="rect">
            <a:avLst/>
          </a:prstGeom>
          <a:noFill/>
        </p:spPr>
        <p:txBody>
          <a:bodyPr wrap="none" rtlCol="0">
            <a:spAutoFit/>
          </a:bodyPr>
          <a:lstStyle/>
          <a:p>
            <a:r>
              <a:rPr lang="en-US" sz="1600" b="1" dirty="0" smtClean="0">
                <a:solidFill>
                  <a:srgbClr val="0033CC"/>
                </a:solidFill>
                <a:latin typeface="Book Antiqua" panose="02040602050305030304" pitchFamily="18" charset="0"/>
              </a:rPr>
              <a:t>?</a:t>
            </a:r>
            <a:endParaRPr lang="en-US" sz="1600" b="1" dirty="0">
              <a:solidFill>
                <a:srgbClr val="0033CC"/>
              </a:solidFill>
              <a:latin typeface="Book Antiqua" panose="02040602050305030304" pitchFamily="18" charset="0"/>
            </a:endParaRPr>
          </a:p>
        </p:txBody>
      </p:sp>
      <p:sp>
        <p:nvSpPr>
          <p:cNvPr id="20" name="TextBox 19"/>
          <p:cNvSpPr txBox="1"/>
          <p:nvPr/>
        </p:nvSpPr>
        <p:spPr>
          <a:xfrm>
            <a:off x="232119" y="2813050"/>
            <a:ext cx="1157061" cy="33824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Formulae: </a:t>
            </a:r>
            <a:endParaRPr lang="en-US" dirty="0"/>
          </a:p>
        </p:txBody>
      </p:sp>
      <p:sp>
        <p:nvSpPr>
          <p:cNvPr id="21" name="TextBox 20"/>
          <p:cNvSpPr txBox="1"/>
          <p:nvPr/>
        </p:nvSpPr>
        <p:spPr>
          <a:xfrm>
            <a:off x="1273653" y="2813050"/>
            <a:ext cx="38985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(i)</a:t>
            </a:r>
          </a:p>
        </p:txBody>
      </p:sp>
      <p:sp>
        <p:nvSpPr>
          <p:cNvPr id="22" name="TextBox 21"/>
          <p:cNvSpPr txBox="1"/>
          <p:nvPr/>
        </p:nvSpPr>
        <p:spPr>
          <a:xfrm>
            <a:off x="1741336" y="2813050"/>
            <a:ext cx="29848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F</a:t>
            </a:r>
          </a:p>
        </p:txBody>
      </p:sp>
      <p:sp>
        <p:nvSpPr>
          <p:cNvPr id="23" name="TextBox 22"/>
          <p:cNvSpPr txBox="1"/>
          <p:nvPr/>
        </p:nvSpPr>
        <p:spPr>
          <a:xfrm>
            <a:off x="1989571" y="2813050"/>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24" name="TextBox 23"/>
          <p:cNvSpPr txBox="1"/>
          <p:nvPr/>
        </p:nvSpPr>
        <p:spPr>
          <a:xfrm>
            <a:off x="2219225" y="2813050"/>
            <a:ext cx="4700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smtClean="0"/>
              <a:t>ma</a:t>
            </a:r>
            <a:endParaRPr lang="en-US" dirty="0"/>
          </a:p>
        </p:txBody>
      </p:sp>
      <p:sp>
        <p:nvSpPr>
          <p:cNvPr id="26" name="TextBox 25"/>
          <p:cNvSpPr txBox="1"/>
          <p:nvPr/>
        </p:nvSpPr>
        <p:spPr>
          <a:xfrm>
            <a:off x="1236784" y="3082192"/>
            <a:ext cx="46358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(ii)</a:t>
            </a:r>
          </a:p>
        </p:txBody>
      </p:sp>
      <p:sp>
        <p:nvSpPr>
          <p:cNvPr id="27" name="TextBox 26"/>
          <p:cNvSpPr txBox="1"/>
          <p:nvPr/>
        </p:nvSpPr>
        <p:spPr>
          <a:xfrm>
            <a:off x="1752558" y="4356637"/>
            <a:ext cx="287258" cy="338554"/>
          </a:xfrm>
          <a:prstGeom prst="rect">
            <a:avLst/>
          </a:prstGeom>
          <a:noFill/>
        </p:spPr>
        <p:txBody>
          <a:bodyPr wrap="none" rtlCol="0">
            <a:spAutoFit/>
          </a:bodyPr>
          <a:lstStyle/>
          <a:p>
            <a:pPr algn="r"/>
            <a:r>
              <a:rPr lang="en-US" sz="1600" b="1" dirty="0" smtClean="0">
                <a:solidFill>
                  <a:srgbClr val="0000FF"/>
                </a:solidFill>
                <a:latin typeface="Book Antiqua" panose="02040602050305030304" pitchFamily="18" charset="0"/>
              </a:rPr>
              <a:t>a</a:t>
            </a:r>
            <a:endParaRPr lang="en-US" sz="1600" b="1" baseline="30000" dirty="0">
              <a:solidFill>
                <a:srgbClr val="0000FF"/>
              </a:solidFill>
              <a:latin typeface="Book Antiqua" panose="02040602050305030304" pitchFamily="18" charset="0"/>
            </a:endParaRPr>
          </a:p>
        </p:txBody>
      </p:sp>
      <p:sp>
        <p:nvSpPr>
          <p:cNvPr id="28" name="TextBox 27"/>
          <p:cNvSpPr txBox="1"/>
          <p:nvPr/>
        </p:nvSpPr>
        <p:spPr>
          <a:xfrm>
            <a:off x="1989571" y="3082192"/>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29" name="TextBox 28"/>
          <p:cNvSpPr txBox="1"/>
          <p:nvPr/>
        </p:nvSpPr>
        <p:spPr>
          <a:xfrm>
            <a:off x="2247237" y="3082192"/>
            <a:ext cx="37862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u</a:t>
            </a:r>
            <a:r>
              <a:rPr lang="en-US" baseline="30000" dirty="0"/>
              <a:t>2</a:t>
            </a:r>
          </a:p>
        </p:txBody>
      </p:sp>
      <p:sp>
        <p:nvSpPr>
          <p:cNvPr id="30" name="TextBox 29"/>
          <p:cNvSpPr txBox="1"/>
          <p:nvPr/>
        </p:nvSpPr>
        <p:spPr>
          <a:xfrm>
            <a:off x="2501514" y="3107592"/>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31" name="TextBox 30"/>
          <p:cNvSpPr txBox="1"/>
          <p:nvPr/>
        </p:nvSpPr>
        <p:spPr>
          <a:xfrm>
            <a:off x="2667000" y="3082192"/>
            <a:ext cx="48122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smtClean="0"/>
              <a:t>2as</a:t>
            </a:r>
            <a:endParaRPr lang="en-US" dirty="0"/>
          </a:p>
        </p:txBody>
      </p:sp>
      <p:sp>
        <p:nvSpPr>
          <p:cNvPr id="34" name="TextBox 33"/>
          <p:cNvSpPr txBox="1"/>
          <p:nvPr/>
        </p:nvSpPr>
        <p:spPr>
          <a:xfrm>
            <a:off x="232119" y="3403757"/>
            <a:ext cx="1157061" cy="338241"/>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Solution : </a:t>
            </a:r>
          </a:p>
        </p:txBody>
      </p:sp>
      <p:sp>
        <p:nvSpPr>
          <p:cNvPr id="35" name="TextBox 34"/>
          <p:cNvSpPr txBox="1"/>
          <p:nvPr/>
        </p:nvSpPr>
        <p:spPr>
          <a:xfrm>
            <a:off x="1662790" y="3403757"/>
            <a:ext cx="377026"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v</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36" name="TextBox 35"/>
          <p:cNvSpPr txBox="1"/>
          <p:nvPr/>
        </p:nvSpPr>
        <p:spPr>
          <a:xfrm>
            <a:off x="1989571" y="340375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37" name="TextBox 36"/>
          <p:cNvSpPr txBox="1"/>
          <p:nvPr/>
        </p:nvSpPr>
        <p:spPr>
          <a:xfrm>
            <a:off x="2247237" y="3403600"/>
            <a:ext cx="37702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u</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38" name="TextBox 37"/>
          <p:cNvSpPr txBox="1"/>
          <p:nvPr/>
        </p:nvSpPr>
        <p:spPr>
          <a:xfrm>
            <a:off x="2501514" y="340375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39" name="TextBox 38"/>
          <p:cNvSpPr txBox="1"/>
          <p:nvPr/>
        </p:nvSpPr>
        <p:spPr>
          <a:xfrm>
            <a:off x="2666980" y="3403600"/>
            <a:ext cx="4812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2as</a:t>
            </a:r>
            <a:endParaRPr lang="en-US" sz="1600" b="1" baseline="30000" dirty="0">
              <a:solidFill>
                <a:srgbClr val="0000FF"/>
              </a:solidFill>
              <a:latin typeface="Book Antiqua" panose="02040602050305030304" pitchFamily="18" charset="0"/>
            </a:endParaRPr>
          </a:p>
        </p:txBody>
      </p:sp>
      <p:sp>
        <p:nvSpPr>
          <p:cNvPr id="42" name="TextBox 41"/>
          <p:cNvSpPr txBox="1"/>
          <p:nvPr/>
        </p:nvSpPr>
        <p:spPr>
          <a:xfrm>
            <a:off x="1297646" y="3403600"/>
            <a:ext cx="39145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(i)</a:t>
            </a:r>
            <a:endParaRPr lang="en-US" sz="1600" b="1" dirty="0">
              <a:solidFill>
                <a:srgbClr val="0000FF"/>
              </a:solidFill>
              <a:latin typeface="Book Antiqua" panose="02040602050305030304" pitchFamily="18" charset="0"/>
            </a:endParaRPr>
          </a:p>
        </p:txBody>
      </p:sp>
      <p:sp>
        <p:nvSpPr>
          <p:cNvPr id="43" name="TextBox 42"/>
          <p:cNvSpPr txBox="1"/>
          <p:nvPr/>
        </p:nvSpPr>
        <p:spPr>
          <a:xfrm>
            <a:off x="1558594" y="3659066"/>
            <a:ext cx="4812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2as</a:t>
            </a:r>
            <a:endParaRPr lang="en-US" sz="1600" b="1" baseline="30000" dirty="0">
              <a:solidFill>
                <a:srgbClr val="0000FF"/>
              </a:solidFill>
              <a:latin typeface="Book Antiqua" panose="02040602050305030304" pitchFamily="18" charset="0"/>
            </a:endParaRPr>
          </a:p>
        </p:txBody>
      </p:sp>
      <p:sp>
        <p:nvSpPr>
          <p:cNvPr id="46" name="TextBox 45"/>
          <p:cNvSpPr txBox="1"/>
          <p:nvPr/>
        </p:nvSpPr>
        <p:spPr>
          <a:xfrm>
            <a:off x="1989571" y="3659223"/>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47" name="TextBox 46"/>
          <p:cNvSpPr txBox="1"/>
          <p:nvPr/>
        </p:nvSpPr>
        <p:spPr>
          <a:xfrm>
            <a:off x="2247237" y="3659223"/>
            <a:ext cx="377026"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v</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48" name="TextBox 47"/>
          <p:cNvSpPr txBox="1"/>
          <p:nvPr/>
        </p:nvSpPr>
        <p:spPr>
          <a:xfrm>
            <a:off x="2501514" y="3659066"/>
            <a:ext cx="287258"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50" name="TextBox 49"/>
          <p:cNvSpPr txBox="1"/>
          <p:nvPr/>
        </p:nvSpPr>
        <p:spPr>
          <a:xfrm>
            <a:off x="2666980" y="3659066"/>
            <a:ext cx="37702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u</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51" name="TextBox 50"/>
          <p:cNvSpPr txBox="1"/>
          <p:nvPr/>
        </p:nvSpPr>
        <p:spPr>
          <a:xfrm>
            <a:off x="1558594" y="3907254"/>
            <a:ext cx="481222" cy="338554"/>
          </a:xfrm>
          <a:prstGeom prst="rect">
            <a:avLst/>
          </a:prstGeom>
          <a:noFill/>
        </p:spPr>
        <p:txBody>
          <a:bodyPr wrap="none" rtlCol="0">
            <a:spAutoFit/>
          </a:bodyPr>
          <a:lstStyle/>
          <a:p>
            <a:pPr algn="r"/>
            <a:r>
              <a:rPr lang="en-US" sz="1600" b="1" dirty="0" smtClean="0">
                <a:solidFill>
                  <a:srgbClr val="0000FF"/>
                </a:solidFill>
                <a:latin typeface="Book Antiqua" panose="02040602050305030304" pitchFamily="18" charset="0"/>
              </a:rPr>
              <a:t>2as</a:t>
            </a:r>
            <a:endParaRPr lang="en-US" sz="1600" b="1" baseline="30000" dirty="0">
              <a:solidFill>
                <a:srgbClr val="0000FF"/>
              </a:solidFill>
              <a:latin typeface="Book Antiqua" panose="02040602050305030304" pitchFamily="18" charset="0"/>
            </a:endParaRPr>
          </a:p>
        </p:txBody>
      </p:sp>
      <p:sp>
        <p:nvSpPr>
          <p:cNvPr id="54" name="TextBox 53"/>
          <p:cNvSpPr txBox="1"/>
          <p:nvPr/>
        </p:nvSpPr>
        <p:spPr>
          <a:xfrm>
            <a:off x="1989555" y="3907254"/>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55" name="TextBox 54"/>
          <p:cNvSpPr txBox="1"/>
          <p:nvPr/>
        </p:nvSpPr>
        <p:spPr>
          <a:xfrm>
            <a:off x="2247237" y="3907254"/>
            <a:ext cx="838200"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0</a:t>
            </a:r>
            <a:r>
              <a:rPr lang="en-US" sz="1600" b="1" baseline="30000" dirty="0" smtClean="0">
                <a:solidFill>
                  <a:srgbClr val="0000FF"/>
                </a:solidFill>
                <a:latin typeface="Book Antiqua" panose="02040602050305030304" pitchFamily="18" charset="0"/>
              </a:rPr>
              <a:t>2 </a:t>
            </a:r>
            <a:r>
              <a:rPr lang="en-US" sz="1600" b="1" dirty="0" smtClean="0">
                <a:solidFill>
                  <a:srgbClr val="0000FF"/>
                </a:solidFill>
                <a:latin typeface="Book Antiqua" panose="02040602050305030304" pitchFamily="18" charset="0"/>
              </a:rPr>
              <a:t>– 20</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cxnSp>
        <p:nvCxnSpPr>
          <p:cNvPr id="56" name="Straight Connector 55"/>
          <p:cNvCxnSpPr/>
          <p:nvPr/>
        </p:nvCxnSpPr>
        <p:spPr>
          <a:xfrm>
            <a:off x="4267200" y="1335495"/>
            <a:ext cx="0" cy="352225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986748" y="435663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cxnSp>
        <p:nvCxnSpPr>
          <p:cNvPr id="60" name="Straight Connector 59"/>
          <p:cNvCxnSpPr/>
          <p:nvPr/>
        </p:nvCxnSpPr>
        <p:spPr>
          <a:xfrm flipV="1">
            <a:off x="2355411" y="4531837"/>
            <a:ext cx="614008"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340084" y="4225108"/>
            <a:ext cx="646331"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 </a:t>
            </a:r>
            <a:r>
              <a:rPr lang="en-US" sz="1600" b="1" dirty="0" smtClean="0">
                <a:solidFill>
                  <a:srgbClr val="0000FF"/>
                </a:solidFill>
                <a:latin typeface="Book Antiqua" panose="02040602050305030304" pitchFamily="18" charset="0"/>
              </a:rPr>
              <a:t>400</a:t>
            </a:r>
            <a:endParaRPr lang="en-US" sz="1600" b="1" baseline="30000" dirty="0">
              <a:solidFill>
                <a:srgbClr val="0000FF"/>
              </a:solidFill>
              <a:latin typeface="Book Antiqua" panose="02040602050305030304" pitchFamily="18" charset="0"/>
            </a:endParaRPr>
          </a:p>
        </p:txBody>
      </p:sp>
      <p:sp>
        <p:nvSpPr>
          <p:cNvPr id="62" name="TextBox 61"/>
          <p:cNvSpPr txBox="1"/>
          <p:nvPr/>
        </p:nvSpPr>
        <p:spPr>
          <a:xfrm>
            <a:off x="2297905" y="4507476"/>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63" name="TextBox 62"/>
          <p:cNvSpPr txBox="1"/>
          <p:nvPr/>
        </p:nvSpPr>
        <p:spPr>
          <a:xfrm>
            <a:off x="2468930" y="4507789"/>
            <a:ext cx="311304"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65" name="TextBox 64"/>
          <p:cNvSpPr txBox="1"/>
          <p:nvPr/>
        </p:nvSpPr>
        <p:spPr>
          <a:xfrm>
            <a:off x="4585197" y="1288388"/>
            <a:ext cx="360996" cy="338241"/>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66" name="TextBox 65"/>
          <p:cNvSpPr txBox="1"/>
          <p:nvPr/>
        </p:nvSpPr>
        <p:spPr>
          <a:xfrm>
            <a:off x="5210869" y="1288388"/>
            <a:ext cx="287258" cy="338554"/>
          </a:xfrm>
          <a:prstGeom prst="rect">
            <a:avLst/>
          </a:prstGeom>
          <a:noFill/>
        </p:spPr>
        <p:txBody>
          <a:bodyPr wrap="none" rtlCol="0">
            <a:spAutoFit/>
          </a:bodyPr>
          <a:lstStyle/>
          <a:p>
            <a:pPr algn="r"/>
            <a:r>
              <a:rPr lang="en-US" sz="1600" b="1" dirty="0" smtClean="0">
                <a:solidFill>
                  <a:srgbClr val="0000FF"/>
                </a:solidFill>
                <a:latin typeface="Book Antiqua" panose="02040602050305030304" pitchFamily="18" charset="0"/>
              </a:rPr>
              <a:t>a</a:t>
            </a:r>
            <a:endParaRPr lang="en-US" sz="1600" b="1" baseline="30000" dirty="0">
              <a:solidFill>
                <a:srgbClr val="0000FF"/>
              </a:solidFill>
              <a:latin typeface="Book Antiqua" panose="02040602050305030304" pitchFamily="18" charset="0"/>
            </a:endParaRPr>
          </a:p>
        </p:txBody>
      </p:sp>
      <p:sp>
        <p:nvSpPr>
          <p:cNvPr id="67" name="TextBox 66"/>
          <p:cNvSpPr txBox="1"/>
          <p:nvPr/>
        </p:nvSpPr>
        <p:spPr>
          <a:xfrm>
            <a:off x="5447882" y="1288388"/>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68" name="TextBox 67"/>
          <p:cNvSpPr txBox="1"/>
          <p:nvPr/>
        </p:nvSpPr>
        <p:spPr>
          <a:xfrm>
            <a:off x="5705548" y="1276350"/>
            <a:ext cx="82907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 4ms</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69" name="TextBox 68"/>
          <p:cNvSpPr txBox="1"/>
          <p:nvPr/>
        </p:nvSpPr>
        <p:spPr>
          <a:xfrm>
            <a:off x="6515101" y="1287762"/>
            <a:ext cx="1714499" cy="584775"/>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r>
              <a:rPr lang="en-US" sz="1600" b="1" dirty="0" err="1" smtClean="0">
                <a:solidFill>
                  <a:srgbClr val="0000FF"/>
                </a:solidFill>
                <a:latin typeface="Book Antiqua" panose="02040602050305030304" pitchFamily="18" charset="0"/>
              </a:rPr>
              <a:t>ve</a:t>
            </a:r>
            <a:r>
              <a:rPr lang="en-US" sz="1600" b="1" dirty="0" smtClean="0">
                <a:solidFill>
                  <a:srgbClr val="0000FF"/>
                </a:solidFill>
                <a:latin typeface="Book Antiqua" panose="02040602050305030304" pitchFamily="18" charset="0"/>
              </a:rPr>
              <a:t> sign shows the retardation] </a:t>
            </a:r>
            <a:endParaRPr lang="en-US" sz="1600" b="1" baseline="30000" dirty="0">
              <a:solidFill>
                <a:srgbClr val="0000FF"/>
              </a:solidFill>
              <a:latin typeface="Book Antiqua" panose="02040602050305030304" pitchFamily="18" charset="0"/>
            </a:endParaRPr>
          </a:p>
        </p:txBody>
      </p:sp>
      <p:sp>
        <p:nvSpPr>
          <p:cNvPr id="70" name="TextBox 69"/>
          <p:cNvSpPr txBox="1"/>
          <p:nvPr/>
        </p:nvSpPr>
        <p:spPr>
          <a:xfrm>
            <a:off x="4533901" y="1747288"/>
            <a:ext cx="463588" cy="338554"/>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rPr>
              <a:t>(ii)</a:t>
            </a:r>
            <a:endParaRPr lang="en-US" sz="1600" b="1" dirty="0">
              <a:solidFill>
                <a:srgbClr val="0000FF"/>
              </a:solidFill>
              <a:latin typeface="Book Antiqua" panose="02040602050305030304" pitchFamily="18" charset="0"/>
            </a:endParaRPr>
          </a:p>
        </p:txBody>
      </p:sp>
      <p:sp>
        <p:nvSpPr>
          <p:cNvPr id="71" name="TextBox 70"/>
          <p:cNvSpPr txBox="1"/>
          <p:nvPr/>
        </p:nvSpPr>
        <p:spPr>
          <a:xfrm>
            <a:off x="5199647" y="1783029"/>
            <a:ext cx="298480" cy="338554"/>
          </a:xfrm>
          <a:prstGeom prst="rect">
            <a:avLst/>
          </a:prstGeom>
          <a:noFill/>
        </p:spPr>
        <p:txBody>
          <a:bodyPr wrap="none" rtlCol="0">
            <a:spAutoFit/>
          </a:bodyPr>
          <a:lstStyle/>
          <a:p>
            <a:pPr algn="r"/>
            <a:r>
              <a:rPr lang="en-US" sz="1600" b="1" dirty="0" smtClean="0">
                <a:solidFill>
                  <a:srgbClr val="0000FF"/>
                </a:solidFill>
                <a:latin typeface="Book Antiqua" panose="02040602050305030304" pitchFamily="18" charset="0"/>
              </a:rPr>
              <a:t>F</a:t>
            </a:r>
            <a:endParaRPr lang="en-US" sz="1600" b="1" baseline="30000" dirty="0">
              <a:solidFill>
                <a:srgbClr val="0000FF"/>
              </a:solidFill>
              <a:latin typeface="Book Antiqua" panose="02040602050305030304" pitchFamily="18" charset="0"/>
            </a:endParaRPr>
          </a:p>
        </p:txBody>
      </p:sp>
      <p:sp>
        <p:nvSpPr>
          <p:cNvPr id="72" name="TextBox 71"/>
          <p:cNvSpPr txBox="1"/>
          <p:nvPr/>
        </p:nvSpPr>
        <p:spPr>
          <a:xfrm>
            <a:off x="5447882" y="1793712"/>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73" name="TextBox 72"/>
          <p:cNvSpPr txBox="1"/>
          <p:nvPr/>
        </p:nvSpPr>
        <p:spPr>
          <a:xfrm>
            <a:off x="5705548" y="1783029"/>
            <a:ext cx="47000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a:t>
            </a:r>
            <a:endParaRPr lang="en-US" sz="1600" b="1" baseline="30000" dirty="0">
              <a:solidFill>
                <a:srgbClr val="0000FF"/>
              </a:solidFill>
              <a:latin typeface="Book Antiqua" panose="02040602050305030304" pitchFamily="18" charset="0"/>
            </a:endParaRPr>
          </a:p>
        </p:txBody>
      </p:sp>
      <p:sp>
        <p:nvSpPr>
          <p:cNvPr id="75" name="TextBox 74"/>
          <p:cNvSpPr txBox="1"/>
          <p:nvPr/>
        </p:nvSpPr>
        <p:spPr>
          <a:xfrm>
            <a:off x="4585197" y="2078960"/>
            <a:ext cx="360996" cy="338241"/>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76" name="TextBox 75"/>
          <p:cNvSpPr txBox="1"/>
          <p:nvPr/>
        </p:nvSpPr>
        <p:spPr>
          <a:xfrm>
            <a:off x="5199647" y="2078389"/>
            <a:ext cx="298480" cy="338554"/>
          </a:xfrm>
          <a:prstGeom prst="rect">
            <a:avLst/>
          </a:prstGeom>
          <a:noFill/>
        </p:spPr>
        <p:txBody>
          <a:bodyPr wrap="none" rtlCol="0">
            <a:spAutoFit/>
          </a:bodyPr>
          <a:lstStyle/>
          <a:p>
            <a:pPr algn="r"/>
            <a:r>
              <a:rPr lang="en-US" sz="1600" b="1" dirty="0" smtClean="0">
                <a:solidFill>
                  <a:srgbClr val="0000FF"/>
                </a:solidFill>
                <a:latin typeface="Book Antiqua" panose="02040602050305030304" pitchFamily="18" charset="0"/>
              </a:rPr>
              <a:t>F</a:t>
            </a:r>
            <a:endParaRPr lang="en-US" sz="1600" b="1" baseline="30000" dirty="0">
              <a:solidFill>
                <a:srgbClr val="0000FF"/>
              </a:solidFill>
              <a:latin typeface="Book Antiqua" panose="02040602050305030304" pitchFamily="18" charset="0"/>
            </a:endParaRPr>
          </a:p>
        </p:txBody>
      </p:sp>
      <p:sp>
        <p:nvSpPr>
          <p:cNvPr id="77" name="TextBox 76"/>
          <p:cNvSpPr txBox="1"/>
          <p:nvPr/>
        </p:nvSpPr>
        <p:spPr>
          <a:xfrm>
            <a:off x="5447882" y="2062982"/>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79" name="TextBox 78"/>
          <p:cNvSpPr txBox="1"/>
          <p:nvPr/>
        </p:nvSpPr>
        <p:spPr>
          <a:xfrm>
            <a:off x="5875021" y="2070788"/>
            <a:ext cx="311304"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81" name="TextBox 80"/>
          <p:cNvSpPr txBox="1"/>
          <p:nvPr/>
        </p:nvSpPr>
        <p:spPr>
          <a:xfrm>
            <a:off x="4585197" y="2385909"/>
            <a:ext cx="360996" cy="338241"/>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82" name="TextBox 81"/>
          <p:cNvSpPr txBox="1"/>
          <p:nvPr/>
        </p:nvSpPr>
        <p:spPr>
          <a:xfrm>
            <a:off x="5199647" y="2345089"/>
            <a:ext cx="298480" cy="338554"/>
          </a:xfrm>
          <a:prstGeom prst="rect">
            <a:avLst/>
          </a:prstGeom>
          <a:noFill/>
        </p:spPr>
        <p:txBody>
          <a:bodyPr wrap="none" rtlCol="0">
            <a:spAutoFit/>
          </a:bodyPr>
          <a:lstStyle/>
          <a:p>
            <a:pPr algn="r"/>
            <a:r>
              <a:rPr lang="en-US" sz="1600" b="1" dirty="0" smtClean="0">
                <a:solidFill>
                  <a:srgbClr val="0000FF"/>
                </a:solidFill>
                <a:latin typeface="Book Antiqua" panose="02040602050305030304" pitchFamily="18" charset="0"/>
              </a:rPr>
              <a:t>F</a:t>
            </a:r>
            <a:endParaRPr lang="en-US" sz="1600" b="1" baseline="30000" dirty="0">
              <a:solidFill>
                <a:srgbClr val="0000FF"/>
              </a:solidFill>
              <a:latin typeface="Book Antiqua" panose="02040602050305030304" pitchFamily="18" charset="0"/>
            </a:endParaRPr>
          </a:p>
        </p:txBody>
      </p:sp>
      <p:sp>
        <p:nvSpPr>
          <p:cNvPr id="83" name="TextBox 82"/>
          <p:cNvSpPr txBox="1"/>
          <p:nvPr/>
        </p:nvSpPr>
        <p:spPr>
          <a:xfrm>
            <a:off x="5447882" y="2329682"/>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84" name="TextBox 83"/>
          <p:cNvSpPr txBox="1"/>
          <p:nvPr/>
        </p:nvSpPr>
        <p:spPr>
          <a:xfrm>
            <a:off x="5705548" y="2332153"/>
            <a:ext cx="61266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 4N</a:t>
            </a:r>
            <a:endParaRPr lang="en-US" sz="1600" b="1" baseline="30000" dirty="0">
              <a:solidFill>
                <a:srgbClr val="0000FF"/>
              </a:solidFill>
              <a:latin typeface="Book Antiqua" panose="02040602050305030304" pitchFamily="18" charset="0"/>
            </a:endParaRPr>
          </a:p>
        </p:txBody>
      </p:sp>
      <p:sp>
        <p:nvSpPr>
          <p:cNvPr id="91" name="TextBox 90"/>
          <p:cNvSpPr txBox="1"/>
          <p:nvPr/>
        </p:nvSpPr>
        <p:spPr>
          <a:xfrm>
            <a:off x="4410076" y="2782430"/>
            <a:ext cx="815273"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err="1" smtClean="0"/>
              <a:t>Ans</a:t>
            </a:r>
            <a:r>
              <a:rPr lang="en-US" dirty="0" smtClean="0"/>
              <a:t>: </a:t>
            </a:r>
            <a:endParaRPr lang="en-US" dirty="0"/>
          </a:p>
        </p:txBody>
      </p:sp>
      <p:sp>
        <p:nvSpPr>
          <p:cNvPr id="92" name="TextBox 91"/>
          <p:cNvSpPr txBox="1"/>
          <p:nvPr/>
        </p:nvSpPr>
        <p:spPr>
          <a:xfrm>
            <a:off x="1672408" y="3082192"/>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v</a:t>
            </a:r>
            <a:r>
              <a:rPr lang="en-US" baseline="30000" dirty="0"/>
              <a:t>2</a:t>
            </a:r>
          </a:p>
        </p:txBody>
      </p:sp>
      <p:cxnSp>
        <p:nvCxnSpPr>
          <p:cNvPr id="94" name="Straight Connector 93"/>
          <p:cNvCxnSpPr/>
          <p:nvPr/>
        </p:nvCxnSpPr>
        <p:spPr>
          <a:xfrm flipH="1">
            <a:off x="2589994" y="4317493"/>
            <a:ext cx="207186" cy="16266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2814341" y="4288576"/>
            <a:ext cx="55420" cy="20090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2127279" y="4126476"/>
            <a:ext cx="502597" cy="307777"/>
          </a:xfrm>
          <a:prstGeom prst="rect">
            <a:avLst/>
          </a:prstGeom>
          <a:noFill/>
        </p:spPr>
        <p:txBody>
          <a:bodyPr wrap="square" rtlCol="0">
            <a:spAutoFit/>
          </a:bodyPr>
          <a:lstStyle/>
          <a:p>
            <a:r>
              <a:rPr lang="en-US" sz="1400" b="1" dirty="0" smtClean="0">
                <a:latin typeface="Book Antiqua" panose="02040602050305030304" pitchFamily="18" charset="0"/>
              </a:rPr>
              <a:t>– 8 </a:t>
            </a:r>
            <a:endParaRPr lang="en-US" sz="1400" b="1" baseline="30000" dirty="0">
              <a:latin typeface="Book Antiqua" panose="02040602050305030304" pitchFamily="18" charset="0"/>
            </a:endParaRPr>
          </a:p>
        </p:txBody>
      </p:sp>
      <p:sp>
        <p:nvSpPr>
          <p:cNvPr id="118" name="TextBox 117"/>
          <p:cNvSpPr txBox="1"/>
          <p:nvPr/>
        </p:nvSpPr>
        <p:spPr>
          <a:xfrm>
            <a:off x="5006341" y="2803373"/>
            <a:ext cx="2575560" cy="590314"/>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r>
              <a:rPr lang="en-US" sz="1600" dirty="0" smtClean="0">
                <a:latin typeface="Book Antiqua" panose="02040602050305030304" pitchFamily="18" charset="0"/>
              </a:rPr>
              <a:t>Force </a:t>
            </a:r>
            <a:r>
              <a:rPr lang="en-US" sz="1600" dirty="0">
                <a:latin typeface="Book Antiqua" panose="02040602050305030304" pitchFamily="18" charset="0"/>
              </a:rPr>
              <a:t>of friction </a:t>
            </a:r>
            <a:r>
              <a:rPr lang="en-US" sz="1600" dirty="0" smtClean="0">
                <a:latin typeface="Book Antiqua" panose="02040602050305030304" pitchFamily="18" charset="0"/>
              </a:rPr>
              <a:t>between ice and </a:t>
            </a:r>
            <a:r>
              <a:rPr lang="en-US" sz="1600" dirty="0">
                <a:latin typeface="Book Antiqua" panose="02040602050305030304" pitchFamily="18" charset="0"/>
              </a:rPr>
              <a:t>stone is </a:t>
            </a:r>
            <a:r>
              <a:rPr lang="en-US" sz="1600" dirty="0" smtClean="0">
                <a:latin typeface="Book Antiqua" panose="02040602050305030304" pitchFamily="18" charset="0"/>
              </a:rPr>
              <a:t>– 4N</a:t>
            </a:r>
            <a:endParaRPr lang="en-US" sz="1600" dirty="0">
              <a:latin typeface="Book Antiqua" panose="02040602050305030304" pitchFamily="18" charset="0"/>
            </a:endParaRPr>
          </a:p>
        </p:txBody>
      </p:sp>
      <p:sp>
        <p:nvSpPr>
          <p:cNvPr id="126" name="TextBox 125"/>
          <p:cNvSpPr txBox="1"/>
          <p:nvPr/>
        </p:nvSpPr>
        <p:spPr>
          <a:xfrm>
            <a:off x="5705548" y="2070631"/>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127" name="TextBox 126"/>
          <p:cNvSpPr txBox="1"/>
          <p:nvPr/>
        </p:nvSpPr>
        <p:spPr>
          <a:xfrm>
            <a:off x="6067264" y="2070631"/>
            <a:ext cx="44114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 4</a:t>
            </a:r>
            <a:endParaRPr lang="en-US" sz="1600" b="1" baseline="30000" dirty="0">
              <a:solidFill>
                <a:srgbClr val="0000FF"/>
              </a:solidFill>
              <a:latin typeface="Book Antiqua" panose="02040602050305030304" pitchFamily="18" charset="0"/>
            </a:endParaRPr>
          </a:p>
        </p:txBody>
      </p:sp>
      <p:grpSp>
        <p:nvGrpSpPr>
          <p:cNvPr id="129" name="Group 128"/>
          <p:cNvGrpSpPr/>
          <p:nvPr/>
        </p:nvGrpSpPr>
        <p:grpSpPr>
          <a:xfrm>
            <a:off x="863223" y="337893"/>
            <a:ext cx="7747377" cy="938784"/>
            <a:chOff x="783846" y="637177"/>
            <a:chExt cx="7747377" cy="938784"/>
          </a:xfrm>
        </p:grpSpPr>
        <p:sp>
          <p:nvSpPr>
            <p:cNvPr id="130" name="TextBox 129"/>
            <p:cNvSpPr txBox="1">
              <a:spLocks noChangeArrowheads="1"/>
            </p:cNvSpPr>
            <p:nvPr/>
          </p:nvSpPr>
          <p:spPr bwMode="auto">
            <a:xfrm>
              <a:off x="783846" y="692902"/>
              <a:ext cx="7594977" cy="810731"/>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131" name="TextBox 130"/>
            <p:cNvSpPr txBox="1">
              <a:spLocks noChangeArrowheads="1"/>
            </p:cNvSpPr>
            <p:nvPr/>
          </p:nvSpPr>
          <p:spPr bwMode="auto">
            <a:xfrm>
              <a:off x="1187981" y="637177"/>
              <a:ext cx="7343242" cy="93878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A stone of 1 kg is thrown with a velocity of </a:t>
              </a:r>
              <a:r>
                <a:rPr lang="en-US" sz="1600" dirty="0" smtClean="0">
                  <a:solidFill>
                    <a:srgbClr val="0000FF"/>
                  </a:solidFill>
                  <a:latin typeface="Book Antiqua" panose="02040602050305030304" pitchFamily="18" charset="0"/>
                </a:rPr>
                <a:t>20m s</a:t>
              </a:r>
              <a:r>
                <a:rPr lang="en-US" sz="1600" baseline="30000" dirty="0" smtClean="0">
                  <a:solidFill>
                    <a:srgbClr val="0000FF"/>
                  </a:solidFill>
                  <a:latin typeface="Book Antiqua" panose="02040602050305030304" pitchFamily="18" charset="0"/>
                </a:rPr>
                <a:t>-1 </a:t>
              </a:r>
              <a:r>
                <a:rPr lang="en-US" sz="1600" dirty="0" smtClean="0">
                  <a:solidFill>
                    <a:srgbClr val="0000FF"/>
                  </a:solidFill>
                  <a:latin typeface="Book Antiqua" panose="02040602050305030304" pitchFamily="18" charset="0"/>
                </a:rPr>
                <a:t>across </a:t>
              </a:r>
              <a:r>
                <a:rPr lang="en-US" sz="1600" dirty="0">
                  <a:solidFill>
                    <a:srgbClr val="0000FF"/>
                  </a:solidFill>
                  <a:latin typeface="Book Antiqua" panose="02040602050305030304" pitchFamily="18" charset="0"/>
                </a:rPr>
                <a:t>the frozen surface of a lake and comes to </a:t>
              </a:r>
              <a:r>
                <a:rPr lang="en-US" sz="1600" dirty="0" smtClean="0">
                  <a:solidFill>
                    <a:srgbClr val="0000FF"/>
                  </a:solidFill>
                  <a:latin typeface="Book Antiqua" panose="02040602050305030304" pitchFamily="18" charset="0"/>
                </a:rPr>
                <a:t>rest after </a:t>
              </a:r>
              <a:r>
                <a:rPr lang="en-US" sz="1600" dirty="0">
                  <a:solidFill>
                    <a:srgbClr val="0000FF"/>
                  </a:solidFill>
                  <a:latin typeface="Book Antiqua" panose="02040602050305030304" pitchFamily="18" charset="0"/>
                </a:rPr>
                <a:t>travelling  a distance of 50 </a:t>
              </a:r>
              <a:r>
                <a:rPr lang="en-US" sz="1600" dirty="0" smtClean="0">
                  <a:solidFill>
                    <a:srgbClr val="0000FF"/>
                  </a:solidFill>
                  <a:latin typeface="Book Antiqua" panose="02040602050305030304" pitchFamily="18" charset="0"/>
                </a:rPr>
                <a:t>m. </a:t>
              </a:r>
              <a:r>
                <a:rPr lang="en-US" sz="1600" dirty="0">
                  <a:solidFill>
                    <a:srgbClr val="0000FF"/>
                  </a:solidFill>
                  <a:latin typeface="Book Antiqua" panose="02040602050305030304" pitchFamily="18" charset="0"/>
                </a:rPr>
                <a:t>What is the </a:t>
              </a:r>
              <a:r>
                <a:rPr lang="en-US" sz="1600" dirty="0" smtClean="0">
                  <a:solidFill>
                    <a:srgbClr val="0000FF"/>
                  </a:solidFill>
                  <a:latin typeface="Book Antiqua" panose="02040602050305030304" pitchFamily="18" charset="0"/>
                </a:rPr>
                <a:t>force of </a:t>
              </a:r>
              <a:r>
                <a:rPr lang="en-US" sz="1600" dirty="0">
                  <a:solidFill>
                    <a:srgbClr val="0000FF"/>
                  </a:solidFill>
                  <a:latin typeface="Book Antiqua" panose="02040602050305030304" pitchFamily="18" charset="0"/>
                </a:rPr>
                <a:t>friction between the stone and the ice?</a:t>
              </a:r>
            </a:p>
          </p:txBody>
        </p:sp>
      </p:grpSp>
      <p:grpSp>
        <p:nvGrpSpPr>
          <p:cNvPr id="132" name="Group 131"/>
          <p:cNvGrpSpPr/>
          <p:nvPr/>
        </p:nvGrpSpPr>
        <p:grpSpPr>
          <a:xfrm>
            <a:off x="426720" y="400050"/>
            <a:ext cx="640080" cy="640080"/>
            <a:chOff x="4953000" y="3718491"/>
            <a:chExt cx="640080" cy="640080"/>
          </a:xfrm>
        </p:grpSpPr>
        <p:sp>
          <p:nvSpPr>
            <p:cNvPr id="133" name="Oval 132"/>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6</a:t>
              </a:r>
            </a:p>
          </p:txBody>
        </p:sp>
      </p:grpSp>
      <p:sp>
        <p:nvSpPr>
          <p:cNvPr id="135" name="TextBox 134"/>
          <p:cNvSpPr txBox="1"/>
          <p:nvPr/>
        </p:nvSpPr>
        <p:spPr>
          <a:xfrm>
            <a:off x="2637358" y="4507476"/>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50</a:t>
            </a:r>
            <a:endParaRPr lang="en-US" sz="1600" b="1" baseline="30000" dirty="0">
              <a:solidFill>
                <a:srgbClr val="0000FF"/>
              </a:solidFill>
              <a:latin typeface="Book Antiqua" panose="02040602050305030304" pitchFamily="18" charset="0"/>
            </a:endParaRPr>
          </a:p>
        </p:txBody>
      </p:sp>
      <p:sp>
        <p:nvSpPr>
          <p:cNvPr id="136" name="Rectangle 135"/>
          <p:cNvSpPr/>
          <p:nvPr/>
        </p:nvSpPr>
        <p:spPr>
          <a:xfrm>
            <a:off x="5376039" y="451437"/>
            <a:ext cx="719961"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6529966" y="690170"/>
            <a:ext cx="462146"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2321434" y="467313"/>
            <a:ext cx="470661" cy="23422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ular Callout 92"/>
          <p:cNvSpPr/>
          <p:nvPr/>
        </p:nvSpPr>
        <p:spPr>
          <a:xfrm>
            <a:off x="3701565" y="3407937"/>
            <a:ext cx="2498595" cy="1083469"/>
          </a:xfrm>
          <a:prstGeom prst="wedgeRoundRectCallout">
            <a:avLst>
              <a:gd name="adj1" fmla="val 72430"/>
              <a:gd name="adj2" fmla="val -61059"/>
              <a:gd name="adj3" fmla="val 16667"/>
            </a:avLst>
          </a:prstGeom>
          <a:solidFill>
            <a:srgbClr val="5BE4FF"/>
          </a:solidFill>
          <a:ln w="190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nchor="ctr">
            <a:spAutoFit/>
          </a:bodyPr>
          <a:lstStyle/>
          <a:p>
            <a:pPr algn="ctr"/>
            <a:r>
              <a:rPr lang="en-US" sz="1600" b="1" dirty="0">
                <a:solidFill>
                  <a:prstClr val="black"/>
                </a:solidFill>
                <a:latin typeface="Book Antiqua" panose="02040602050305030304" pitchFamily="18" charset="0"/>
              </a:rPr>
              <a:t>The –</a:t>
            </a:r>
            <a:r>
              <a:rPr lang="en-US" sz="1600" b="1" dirty="0" err="1">
                <a:solidFill>
                  <a:prstClr val="black"/>
                </a:solidFill>
                <a:latin typeface="Book Antiqua" panose="02040602050305030304" pitchFamily="18" charset="0"/>
              </a:rPr>
              <a:t>ve</a:t>
            </a:r>
            <a:r>
              <a:rPr lang="en-US" sz="1600" b="1" dirty="0">
                <a:solidFill>
                  <a:prstClr val="black"/>
                </a:solidFill>
                <a:latin typeface="Book Antiqua" panose="02040602050305030304" pitchFamily="18" charset="0"/>
              </a:rPr>
              <a:t> sign shows that the Force is acting in the opposite direction of the motion </a:t>
            </a:r>
          </a:p>
        </p:txBody>
      </p:sp>
      <p:cxnSp>
        <p:nvCxnSpPr>
          <p:cNvPr id="96" name="Straight Connector 95"/>
          <p:cNvCxnSpPr/>
          <p:nvPr/>
        </p:nvCxnSpPr>
        <p:spPr>
          <a:xfrm flipH="1">
            <a:off x="2749364" y="4569894"/>
            <a:ext cx="74793" cy="19774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2849736" y="4565635"/>
            <a:ext cx="72851" cy="21102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83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8"/>
                                        </p:tgtEl>
                                        <p:attrNameLst>
                                          <p:attrName>style.visibility</p:attrName>
                                        </p:attrNameLst>
                                      </p:cBhvr>
                                      <p:to>
                                        <p:strVal val="visible"/>
                                      </p:to>
                                    </p:set>
                                    <p:animEffect transition="in" filter="fade">
                                      <p:cBhvr>
                                        <p:cTn id="25" dur="500"/>
                                        <p:tgtEl>
                                          <p:spTgt spid="138"/>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138"/>
                                        </p:tgtEl>
                                      </p:cBhvr>
                                    </p:animEffect>
                                    <p:animScale>
                                      <p:cBhvr>
                                        <p:cTn id="28" dur="250" autoRev="1" fill="hold"/>
                                        <p:tgtEl>
                                          <p:spTgt spid="138"/>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13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6"/>
                                        </p:tgtEl>
                                        <p:attrNameLst>
                                          <p:attrName>style.visibility</p:attrName>
                                        </p:attrNameLst>
                                      </p:cBhvr>
                                      <p:to>
                                        <p:strVal val="visible"/>
                                      </p:to>
                                    </p:set>
                                    <p:animEffect transition="in" filter="fade">
                                      <p:cBhvr>
                                        <p:cTn id="50" dur="500"/>
                                        <p:tgtEl>
                                          <p:spTgt spid="136"/>
                                        </p:tgtEl>
                                      </p:cBhvr>
                                    </p:animEffect>
                                  </p:childTnLst>
                                </p:cTn>
                              </p:par>
                              <p:par>
                                <p:cTn id="51" presetID="26" presetClass="emph" presetSubtype="0" fill="hold" grpId="1" nodeType="withEffect">
                                  <p:stCondLst>
                                    <p:cond delay="0"/>
                                  </p:stCondLst>
                                  <p:childTnLst>
                                    <p:animEffect transition="out" filter="fade">
                                      <p:cBhvr>
                                        <p:cTn id="52" dur="500" tmFilter="0, 0; .2, .5; .8, .5; 1, 0"/>
                                        <p:tgtEl>
                                          <p:spTgt spid="136"/>
                                        </p:tgtEl>
                                      </p:cBhvr>
                                    </p:animEffect>
                                    <p:animScale>
                                      <p:cBhvr>
                                        <p:cTn id="53" dur="250" autoRev="1" fill="hold"/>
                                        <p:tgtEl>
                                          <p:spTgt spid="136"/>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2" nodeType="clickEffect">
                                  <p:stCondLst>
                                    <p:cond delay="0"/>
                                  </p:stCondLst>
                                  <p:childTnLst>
                                    <p:set>
                                      <p:cBhvr>
                                        <p:cTn id="57" dur="1" fill="hold">
                                          <p:stCondLst>
                                            <p:cond delay="0"/>
                                          </p:stCondLst>
                                        </p:cTn>
                                        <p:tgtEl>
                                          <p:spTgt spid="136"/>
                                        </p:tgtEl>
                                        <p:attrNameLst>
                                          <p:attrName>style.visibility</p:attrName>
                                        </p:attrNameLst>
                                      </p:cBhvr>
                                      <p:to>
                                        <p:strVal val="hidden"/>
                                      </p:to>
                                    </p:set>
                                  </p:childTnLst>
                                </p:cTn>
                              </p:par>
                              <p:par>
                                <p:cTn id="58" presetID="22" presetClass="entr" presetSubtype="8"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left)">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left)">
                                      <p:cBhvr>
                                        <p:cTn id="80" dur="500"/>
                                        <p:tgtEl>
                                          <p:spTgt spid="1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wipe(left)">
                                      <p:cBhvr>
                                        <p:cTn id="85" dur="500"/>
                                        <p:tgtEl>
                                          <p:spTgt spid="1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37"/>
                                        </p:tgtEl>
                                        <p:attrNameLst>
                                          <p:attrName>style.visibility</p:attrName>
                                        </p:attrNameLst>
                                      </p:cBhvr>
                                      <p:to>
                                        <p:strVal val="visible"/>
                                      </p:to>
                                    </p:set>
                                    <p:animEffect transition="in" filter="fade">
                                      <p:cBhvr>
                                        <p:cTn id="88" dur="500"/>
                                        <p:tgtEl>
                                          <p:spTgt spid="137"/>
                                        </p:tgtEl>
                                      </p:cBhvr>
                                    </p:animEffect>
                                  </p:childTnLst>
                                </p:cTn>
                              </p:par>
                              <p:par>
                                <p:cTn id="89" presetID="26" presetClass="emph" presetSubtype="0" fill="hold" grpId="1" nodeType="withEffect">
                                  <p:stCondLst>
                                    <p:cond delay="0"/>
                                  </p:stCondLst>
                                  <p:childTnLst>
                                    <p:animEffect transition="out" filter="fade">
                                      <p:cBhvr>
                                        <p:cTn id="90" dur="500" tmFilter="0, 0; .2, .5; .8, .5; 1, 0"/>
                                        <p:tgtEl>
                                          <p:spTgt spid="137"/>
                                        </p:tgtEl>
                                      </p:cBhvr>
                                    </p:animEffect>
                                    <p:animScale>
                                      <p:cBhvr>
                                        <p:cTn id="91" dur="250" autoRev="1" fill="hold"/>
                                        <p:tgtEl>
                                          <p:spTgt spid="137"/>
                                        </p:tgtEl>
                                      </p:cBhvr>
                                      <p:by x="105000" y="105000"/>
                                    </p:animScale>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137"/>
                                        </p:tgtEl>
                                        <p:attrNameLst>
                                          <p:attrName>style.visibility</p:attrName>
                                        </p:attrNameLst>
                                      </p:cBhvr>
                                      <p:to>
                                        <p:strVal val="hidden"/>
                                      </p:to>
                                    </p:set>
                                  </p:childTnLst>
                                </p:cTn>
                              </p:par>
                              <p:par>
                                <p:cTn id="96" presetID="22" presetClass="entr" presetSubtype="8"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left)">
                                      <p:cBhvr>
                                        <p:cTn id="98" dur="500"/>
                                        <p:tgtEl>
                                          <p:spTgt spid="1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wipe(left)">
                                      <p:cBhvr>
                                        <p:cTn id="103" dur="500"/>
                                        <p:tgtEl>
                                          <p:spTgt spid="1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wipe(left)">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animEffect transition="in" filter="wipe(left)">
                                      <p:cBhvr>
                                        <p:cTn id="113" dur="500"/>
                                        <p:tgtEl>
                                          <p:spTgt spid="1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0"/>
                                        </p:tgtEl>
                                        <p:attrNameLst>
                                          <p:attrName>style.visibility</p:attrName>
                                        </p:attrNameLst>
                                      </p:cBhvr>
                                      <p:to>
                                        <p:strVal val="visible"/>
                                      </p:to>
                                    </p:set>
                                    <p:animEffect transition="in" filter="wipe(left)">
                                      <p:cBhvr>
                                        <p:cTn id="118" dur="500"/>
                                        <p:tgtEl>
                                          <p:spTgt spid="2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1"/>
                                        </p:tgtEl>
                                        <p:attrNameLst>
                                          <p:attrName>style.visibility</p:attrName>
                                        </p:attrNameLst>
                                      </p:cBhvr>
                                      <p:to>
                                        <p:strVal val="visible"/>
                                      </p:to>
                                    </p:set>
                                    <p:animEffect transition="in" filter="wipe(left)">
                                      <p:cBhvr>
                                        <p:cTn id="123" dur="500"/>
                                        <p:tgtEl>
                                          <p:spTgt spid="2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22"/>
                                        </p:tgtEl>
                                        <p:attrNameLst>
                                          <p:attrName>style.visibility</p:attrName>
                                        </p:attrNameLst>
                                      </p:cBhvr>
                                      <p:to>
                                        <p:strVal val="visible"/>
                                      </p:to>
                                    </p:set>
                                    <p:animEffect transition="in" filter="wipe(left)">
                                      <p:cBhvr>
                                        <p:cTn id="128" dur="500"/>
                                        <p:tgtEl>
                                          <p:spTgt spid="2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Effect transition="in" filter="wipe(left)">
                                      <p:cBhvr>
                                        <p:cTn id="133" dur="500"/>
                                        <p:tgtEl>
                                          <p:spTgt spid="2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wipe(left)">
                                      <p:cBhvr>
                                        <p:cTn id="138" dur="500"/>
                                        <p:tgtEl>
                                          <p:spTgt spid="2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26"/>
                                        </p:tgtEl>
                                        <p:attrNameLst>
                                          <p:attrName>style.visibility</p:attrName>
                                        </p:attrNameLst>
                                      </p:cBhvr>
                                      <p:to>
                                        <p:strVal val="visible"/>
                                      </p:to>
                                    </p:set>
                                    <p:animEffect transition="in" filter="wipe(left)">
                                      <p:cBhvr>
                                        <p:cTn id="143" dur="500"/>
                                        <p:tgtEl>
                                          <p:spTgt spid="26"/>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92"/>
                                        </p:tgtEl>
                                        <p:attrNameLst>
                                          <p:attrName>style.visibility</p:attrName>
                                        </p:attrNameLst>
                                      </p:cBhvr>
                                      <p:to>
                                        <p:strVal val="visible"/>
                                      </p:to>
                                    </p:set>
                                    <p:animEffect transition="in" filter="wipe(left)">
                                      <p:cBhvr>
                                        <p:cTn id="148" dur="500"/>
                                        <p:tgtEl>
                                          <p:spTgt spid="9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28"/>
                                        </p:tgtEl>
                                        <p:attrNameLst>
                                          <p:attrName>style.visibility</p:attrName>
                                        </p:attrNameLst>
                                      </p:cBhvr>
                                      <p:to>
                                        <p:strVal val="visible"/>
                                      </p:to>
                                    </p:set>
                                    <p:animEffect transition="in" filter="wipe(left)">
                                      <p:cBhvr>
                                        <p:cTn id="153" dur="500"/>
                                        <p:tgtEl>
                                          <p:spTgt spid="2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29"/>
                                        </p:tgtEl>
                                        <p:attrNameLst>
                                          <p:attrName>style.visibility</p:attrName>
                                        </p:attrNameLst>
                                      </p:cBhvr>
                                      <p:to>
                                        <p:strVal val="visible"/>
                                      </p:to>
                                    </p:set>
                                    <p:animEffect transition="in" filter="wipe(left)">
                                      <p:cBhvr>
                                        <p:cTn id="158" dur="500"/>
                                        <p:tgtEl>
                                          <p:spTgt spid="29"/>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30"/>
                                        </p:tgtEl>
                                        <p:attrNameLst>
                                          <p:attrName>style.visibility</p:attrName>
                                        </p:attrNameLst>
                                      </p:cBhvr>
                                      <p:to>
                                        <p:strVal val="visible"/>
                                      </p:to>
                                    </p:set>
                                    <p:animEffect transition="in" filter="wipe(left)">
                                      <p:cBhvr>
                                        <p:cTn id="163" dur="500"/>
                                        <p:tgtEl>
                                          <p:spTgt spid="30"/>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wipe(left)">
                                      <p:cBhvr>
                                        <p:cTn id="168" dur="500"/>
                                        <p:tgtEl>
                                          <p:spTgt spid="31"/>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34"/>
                                        </p:tgtEl>
                                        <p:attrNameLst>
                                          <p:attrName>style.visibility</p:attrName>
                                        </p:attrNameLst>
                                      </p:cBhvr>
                                      <p:to>
                                        <p:strVal val="visible"/>
                                      </p:to>
                                    </p:set>
                                    <p:animEffect transition="in" filter="wipe(left)">
                                      <p:cBhvr>
                                        <p:cTn id="173" dur="500"/>
                                        <p:tgtEl>
                                          <p:spTgt spid="34"/>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42"/>
                                        </p:tgtEl>
                                        <p:attrNameLst>
                                          <p:attrName>style.visibility</p:attrName>
                                        </p:attrNameLst>
                                      </p:cBhvr>
                                      <p:to>
                                        <p:strVal val="visible"/>
                                      </p:to>
                                    </p:set>
                                    <p:animEffect transition="in" filter="wipe(left)">
                                      <p:cBhvr>
                                        <p:cTn id="178" dur="500"/>
                                        <p:tgtEl>
                                          <p:spTgt spid="42"/>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35"/>
                                        </p:tgtEl>
                                        <p:attrNameLst>
                                          <p:attrName>style.visibility</p:attrName>
                                        </p:attrNameLst>
                                      </p:cBhvr>
                                      <p:to>
                                        <p:strVal val="visible"/>
                                      </p:to>
                                    </p:set>
                                    <p:animEffect transition="in" filter="wipe(left)">
                                      <p:cBhvr>
                                        <p:cTn id="183" dur="500"/>
                                        <p:tgtEl>
                                          <p:spTgt spid="35"/>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36"/>
                                        </p:tgtEl>
                                        <p:attrNameLst>
                                          <p:attrName>style.visibility</p:attrName>
                                        </p:attrNameLst>
                                      </p:cBhvr>
                                      <p:to>
                                        <p:strVal val="visible"/>
                                      </p:to>
                                    </p:set>
                                    <p:animEffect transition="in" filter="wipe(left)">
                                      <p:cBhvr>
                                        <p:cTn id="188" dur="500"/>
                                        <p:tgtEl>
                                          <p:spTgt spid="36"/>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37"/>
                                        </p:tgtEl>
                                        <p:attrNameLst>
                                          <p:attrName>style.visibility</p:attrName>
                                        </p:attrNameLst>
                                      </p:cBhvr>
                                      <p:to>
                                        <p:strVal val="visible"/>
                                      </p:to>
                                    </p:set>
                                    <p:animEffect transition="in" filter="wipe(left)">
                                      <p:cBhvr>
                                        <p:cTn id="193" dur="500"/>
                                        <p:tgtEl>
                                          <p:spTgt spid="37"/>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38"/>
                                        </p:tgtEl>
                                        <p:attrNameLst>
                                          <p:attrName>style.visibility</p:attrName>
                                        </p:attrNameLst>
                                      </p:cBhvr>
                                      <p:to>
                                        <p:strVal val="visible"/>
                                      </p:to>
                                    </p:set>
                                    <p:animEffect transition="in" filter="wipe(left)">
                                      <p:cBhvr>
                                        <p:cTn id="198" dur="500"/>
                                        <p:tgtEl>
                                          <p:spTgt spid="38"/>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39"/>
                                        </p:tgtEl>
                                        <p:attrNameLst>
                                          <p:attrName>style.visibility</p:attrName>
                                        </p:attrNameLst>
                                      </p:cBhvr>
                                      <p:to>
                                        <p:strVal val="visible"/>
                                      </p:to>
                                    </p:set>
                                    <p:animEffect transition="in" filter="wipe(left)">
                                      <p:cBhvr>
                                        <p:cTn id="203" dur="500"/>
                                        <p:tgtEl>
                                          <p:spTgt spid="39"/>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43"/>
                                        </p:tgtEl>
                                        <p:attrNameLst>
                                          <p:attrName>style.visibility</p:attrName>
                                        </p:attrNameLst>
                                      </p:cBhvr>
                                      <p:to>
                                        <p:strVal val="visible"/>
                                      </p:to>
                                    </p:set>
                                    <p:animEffect transition="in" filter="wipe(left)">
                                      <p:cBhvr>
                                        <p:cTn id="208" dur="500"/>
                                        <p:tgtEl>
                                          <p:spTgt spid="43"/>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46"/>
                                        </p:tgtEl>
                                        <p:attrNameLst>
                                          <p:attrName>style.visibility</p:attrName>
                                        </p:attrNameLst>
                                      </p:cBhvr>
                                      <p:to>
                                        <p:strVal val="visible"/>
                                      </p:to>
                                    </p:set>
                                    <p:animEffect transition="in" filter="wipe(left)">
                                      <p:cBhvr>
                                        <p:cTn id="213" dur="500"/>
                                        <p:tgtEl>
                                          <p:spTgt spid="46"/>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47"/>
                                        </p:tgtEl>
                                        <p:attrNameLst>
                                          <p:attrName>style.visibility</p:attrName>
                                        </p:attrNameLst>
                                      </p:cBhvr>
                                      <p:to>
                                        <p:strVal val="visible"/>
                                      </p:to>
                                    </p:set>
                                    <p:animEffect transition="in" filter="wipe(left)">
                                      <p:cBhvr>
                                        <p:cTn id="218" dur="500"/>
                                        <p:tgtEl>
                                          <p:spTgt spid="47"/>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48"/>
                                        </p:tgtEl>
                                        <p:attrNameLst>
                                          <p:attrName>style.visibility</p:attrName>
                                        </p:attrNameLst>
                                      </p:cBhvr>
                                      <p:to>
                                        <p:strVal val="visible"/>
                                      </p:to>
                                    </p:set>
                                    <p:animEffect transition="in" filter="wipe(left)">
                                      <p:cBhvr>
                                        <p:cTn id="223" dur="500"/>
                                        <p:tgtEl>
                                          <p:spTgt spid="48"/>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50"/>
                                        </p:tgtEl>
                                        <p:attrNameLst>
                                          <p:attrName>style.visibility</p:attrName>
                                        </p:attrNameLst>
                                      </p:cBhvr>
                                      <p:to>
                                        <p:strVal val="visible"/>
                                      </p:to>
                                    </p:set>
                                    <p:animEffect transition="in" filter="wipe(left)">
                                      <p:cBhvr>
                                        <p:cTn id="228" dur="500"/>
                                        <p:tgtEl>
                                          <p:spTgt spid="50"/>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1" fill="hold" nodeType="click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up)">
                                      <p:cBhvr>
                                        <p:cTn id="233" dur="500"/>
                                        <p:tgtEl>
                                          <p:spTgt spid="56"/>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51"/>
                                        </p:tgtEl>
                                        <p:attrNameLst>
                                          <p:attrName>style.visibility</p:attrName>
                                        </p:attrNameLst>
                                      </p:cBhvr>
                                      <p:to>
                                        <p:strVal val="visible"/>
                                      </p:to>
                                    </p:set>
                                    <p:animEffect transition="in" filter="wipe(left)">
                                      <p:cBhvr>
                                        <p:cTn id="238" dur="500"/>
                                        <p:tgtEl>
                                          <p:spTgt spid="51"/>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54"/>
                                        </p:tgtEl>
                                        <p:attrNameLst>
                                          <p:attrName>style.visibility</p:attrName>
                                        </p:attrNameLst>
                                      </p:cBhvr>
                                      <p:to>
                                        <p:strVal val="visible"/>
                                      </p:to>
                                    </p:set>
                                    <p:animEffect transition="in" filter="wipe(left)">
                                      <p:cBhvr>
                                        <p:cTn id="243" dur="500"/>
                                        <p:tgtEl>
                                          <p:spTgt spid="54"/>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55"/>
                                        </p:tgtEl>
                                        <p:attrNameLst>
                                          <p:attrName>style.visibility</p:attrName>
                                        </p:attrNameLst>
                                      </p:cBhvr>
                                      <p:to>
                                        <p:strVal val="visible"/>
                                      </p:to>
                                    </p:set>
                                    <p:animEffect transition="in" filter="wipe(left)">
                                      <p:cBhvr>
                                        <p:cTn id="248" dur="500"/>
                                        <p:tgtEl>
                                          <p:spTgt spid="55"/>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27"/>
                                        </p:tgtEl>
                                        <p:attrNameLst>
                                          <p:attrName>style.visibility</p:attrName>
                                        </p:attrNameLst>
                                      </p:cBhvr>
                                      <p:to>
                                        <p:strVal val="visible"/>
                                      </p:to>
                                    </p:set>
                                    <p:animEffect transition="in" filter="wipe(left)">
                                      <p:cBhvr>
                                        <p:cTn id="253" dur="500"/>
                                        <p:tgtEl>
                                          <p:spTgt spid="27"/>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58"/>
                                        </p:tgtEl>
                                        <p:attrNameLst>
                                          <p:attrName>style.visibility</p:attrName>
                                        </p:attrNameLst>
                                      </p:cBhvr>
                                      <p:to>
                                        <p:strVal val="visible"/>
                                      </p:to>
                                    </p:set>
                                    <p:animEffect transition="in" filter="wipe(left)">
                                      <p:cBhvr>
                                        <p:cTn id="258" dur="500"/>
                                        <p:tgtEl>
                                          <p:spTgt spid="58"/>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61"/>
                                        </p:tgtEl>
                                        <p:attrNameLst>
                                          <p:attrName>style.visibility</p:attrName>
                                        </p:attrNameLst>
                                      </p:cBhvr>
                                      <p:to>
                                        <p:strVal val="visible"/>
                                      </p:to>
                                    </p:set>
                                    <p:animEffect transition="in" filter="wipe(left)">
                                      <p:cBhvr>
                                        <p:cTn id="263" dur="500"/>
                                        <p:tgtEl>
                                          <p:spTgt spid="61"/>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8" fill="hold" nodeType="clickEffect">
                                  <p:stCondLst>
                                    <p:cond delay="0"/>
                                  </p:stCondLst>
                                  <p:childTnLst>
                                    <p:set>
                                      <p:cBhvr>
                                        <p:cTn id="267" dur="1" fill="hold">
                                          <p:stCondLst>
                                            <p:cond delay="0"/>
                                          </p:stCondLst>
                                        </p:cTn>
                                        <p:tgtEl>
                                          <p:spTgt spid="60"/>
                                        </p:tgtEl>
                                        <p:attrNameLst>
                                          <p:attrName>style.visibility</p:attrName>
                                        </p:attrNameLst>
                                      </p:cBhvr>
                                      <p:to>
                                        <p:strVal val="visible"/>
                                      </p:to>
                                    </p:set>
                                    <p:animEffect transition="in" filter="wipe(left)">
                                      <p:cBhvr>
                                        <p:cTn id="268" dur="500"/>
                                        <p:tgtEl>
                                          <p:spTgt spid="60"/>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62"/>
                                        </p:tgtEl>
                                        <p:attrNameLst>
                                          <p:attrName>style.visibility</p:attrName>
                                        </p:attrNameLst>
                                      </p:cBhvr>
                                      <p:to>
                                        <p:strVal val="visible"/>
                                      </p:to>
                                    </p:set>
                                    <p:animEffect transition="in" filter="wipe(left)">
                                      <p:cBhvr>
                                        <p:cTn id="273" dur="500"/>
                                        <p:tgtEl>
                                          <p:spTgt spid="62"/>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63"/>
                                        </p:tgtEl>
                                        <p:attrNameLst>
                                          <p:attrName>style.visibility</p:attrName>
                                        </p:attrNameLst>
                                      </p:cBhvr>
                                      <p:to>
                                        <p:strVal val="visible"/>
                                      </p:to>
                                    </p:set>
                                    <p:animEffect transition="in" filter="wipe(left)">
                                      <p:cBhvr>
                                        <p:cTn id="278" dur="500"/>
                                        <p:tgtEl>
                                          <p:spTgt spid="63"/>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135"/>
                                        </p:tgtEl>
                                        <p:attrNameLst>
                                          <p:attrName>style.visibility</p:attrName>
                                        </p:attrNameLst>
                                      </p:cBhvr>
                                      <p:to>
                                        <p:strVal val="visible"/>
                                      </p:to>
                                    </p:set>
                                    <p:animEffect transition="in" filter="wipe(left)">
                                      <p:cBhvr>
                                        <p:cTn id="283" dur="500"/>
                                        <p:tgtEl>
                                          <p:spTgt spid="135"/>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97"/>
                                        </p:tgtEl>
                                        <p:attrNameLst>
                                          <p:attrName>style.visibility</p:attrName>
                                        </p:attrNameLst>
                                      </p:cBhvr>
                                      <p:to>
                                        <p:strVal val="visible"/>
                                      </p:to>
                                    </p:set>
                                    <p:animEffect transition="in" filter="wipe(up)">
                                      <p:cBhvr>
                                        <p:cTn id="288" dur="500"/>
                                        <p:tgtEl>
                                          <p:spTgt spid="97"/>
                                        </p:tgtEl>
                                      </p:cBhvr>
                                    </p:animEffect>
                                  </p:childTnLst>
                                </p:cTn>
                              </p:par>
                            </p:childTnLst>
                          </p:cTn>
                        </p:par>
                        <p:par>
                          <p:cTn id="289" fill="hold">
                            <p:stCondLst>
                              <p:cond delay="500"/>
                            </p:stCondLst>
                            <p:childTnLst>
                              <p:par>
                                <p:cTn id="290" presetID="22" presetClass="entr" presetSubtype="1" fill="hold" nodeType="afterEffect">
                                  <p:stCondLst>
                                    <p:cond delay="0"/>
                                  </p:stCondLst>
                                  <p:childTnLst>
                                    <p:set>
                                      <p:cBhvr>
                                        <p:cTn id="291" dur="1" fill="hold">
                                          <p:stCondLst>
                                            <p:cond delay="0"/>
                                          </p:stCondLst>
                                        </p:cTn>
                                        <p:tgtEl>
                                          <p:spTgt spid="114"/>
                                        </p:tgtEl>
                                        <p:attrNameLst>
                                          <p:attrName>style.visibility</p:attrName>
                                        </p:attrNameLst>
                                      </p:cBhvr>
                                      <p:to>
                                        <p:strVal val="visible"/>
                                      </p:to>
                                    </p:set>
                                    <p:animEffect transition="in" filter="wipe(up)">
                                      <p:cBhvr>
                                        <p:cTn id="292" dur="500"/>
                                        <p:tgtEl>
                                          <p:spTgt spid="114"/>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1" fill="hold" nodeType="clickEffect">
                                  <p:stCondLst>
                                    <p:cond delay="0"/>
                                  </p:stCondLst>
                                  <p:childTnLst>
                                    <p:set>
                                      <p:cBhvr>
                                        <p:cTn id="296" dur="1" fill="hold">
                                          <p:stCondLst>
                                            <p:cond delay="0"/>
                                          </p:stCondLst>
                                        </p:cTn>
                                        <p:tgtEl>
                                          <p:spTgt spid="96"/>
                                        </p:tgtEl>
                                        <p:attrNameLst>
                                          <p:attrName>style.visibility</p:attrName>
                                        </p:attrNameLst>
                                      </p:cBhvr>
                                      <p:to>
                                        <p:strVal val="visible"/>
                                      </p:to>
                                    </p:set>
                                    <p:animEffect transition="in" filter="wipe(up)">
                                      <p:cBhvr>
                                        <p:cTn id="297" dur="500"/>
                                        <p:tgtEl>
                                          <p:spTgt spid="96"/>
                                        </p:tgtEl>
                                      </p:cBhvr>
                                    </p:animEffect>
                                  </p:childTnLst>
                                </p:cTn>
                              </p:par>
                            </p:childTnLst>
                          </p:cTn>
                        </p:par>
                        <p:par>
                          <p:cTn id="298" fill="hold">
                            <p:stCondLst>
                              <p:cond delay="500"/>
                            </p:stCondLst>
                            <p:childTnLst>
                              <p:par>
                                <p:cTn id="299" presetID="22" presetClass="entr" presetSubtype="1" fill="hold" nodeType="afterEffect">
                                  <p:stCondLst>
                                    <p:cond delay="0"/>
                                  </p:stCondLst>
                                  <p:childTnLst>
                                    <p:set>
                                      <p:cBhvr>
                                        <p:cTn id="300" dur="1" fill="hold">
                                          <p:stCondLst>
                                            <p:cond delay="0"/>
                                          </p:stCondLst>
                                        </p:cTn>
                                        <p:tgtEl>
                                          <p:spTgt spid="94"/>
                                        </p:tgtEl>
                                        <p:attrNameLst>
                                          <p:attrName>style.visibility</p:attrName>
                                        </p:attrNameLst>
                                      </p:cBhvr>
                                      <p:to>
                                        <p:strVal val="visible"/>
                                      </p:to>
                                    </p:set>
                                    <p:animEffect transition="in" filter="wipe(up)">
                                      <p:cBhvr>
                                        <p:cTn id="301" dur="500"/>
                                        <p:tgtEl>
                                          <p:spTgt spid="94"/>
                                        </p:tgtEl>
                                      </p:cBhvr>
                                    </p:animEffect>
                                  </p:childTnLst>
                                </p:cTn>
                              </p:par>
                            </p:childTnLst>
                          </p:cTn>
                        </p:par>
                        <p:par>
                          <p:cTn id="302" fill="hold">
                            <p:stCondLst>
                              <p:cond delay="1000"/>
                            </p:stCondLst>
                            <p:childTnLst>
                              <p:par>
                                <p:cTn id="303" presetID="22" presetClass="entr" presetSubtype="8" fill="hold" grpId="0" nodeType="afterEffect">
                                  <p:stCondLst>
                                    <p:cond delay="0"/>
                                  </p:stCondLst>
                                  <p:childTnLst>
                                    <p:set>
                                      <p:cBhvr>
                                        <p:cTn id="304" dur="1" fill="hold">
                                          <p:stCondLst>
                                            <p:cond delay="0"/>
                                          </p:stCondLst>
                                        </p:cTn>
                                        <p:tgtEl>
                                          <p:spTgt spid="117"/>
                                        </p:tgtEl>
                                        <p:attrNameLst>
                                          <p:attrName>style.visibility</p:attrName>
                                        </p:attrNameLst>
                                      </p:cBhvr>
                                      <p:to>
                                        <p:strVal val="visible"/>
                                      </p:to>
                                    </p:set>
                                    <p:animEffect transition="in" filter="wipe(left)">
                                      <p:cBhvr>
                                        <p:cTn id="305" dur="500"/>
                                        <p:tgtEl>
                                          <p:spTgt spid="117"/>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65"/>
                                        </p:tgtEl>
                                        <p:attrNameLst>
                                          <p:attrName>style.visibility</p:attrName>
                                        </p:attrNameLst>
                                      </p:cBhvr>
                                      <p:to>
                                        <p:strVal val="visible"/>
                                      </p:to>
                                    </p:set>
                                    <p:animEffect transition="in" filter="wipe(left)">
                                      <p:cBhvr>
                                        <p:cTn id="310" dur="500"/>
                                        <p:tgtEl>
                                          <p:spTgt spid="65"/>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66"/>
                                        </p:tgtEl>
                                        <p:attrNameLst>
                                          <p:attrName>style.visibility</p:attrName>
                                        </p:attrNameLst>
                                      </p:cBhvr>
                                      <p:to>
                                        <p:strVal val="visible"/>
                                      </p:to>
                                    </p:set>
                                    <p:animEffect transition="in" filter="wipe(left)">
                                      <p:cBhvr>
                                        <p:cTn id="315" dur="500"/>
                                        <p:tgtEl>
                                          <p:spTgt spid="66"/>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67"/>
                                        </p:tgtEl>
                                        <p:attrNameLst>
                                          <p:attrName>style.visibility</p:attrName>
                                        </p:attrNameLst>
                                      </p:cBhvr>
                                      <p:to>
                                        <p:strVal val="visible"/>
                                      </p:to>
                                    </p:set>
                                    <p:animEffect transition="in" filter="wipe(left)">
                                      <p:cBhvr>
                                        <p:cTn id="320" dur="500"/>
                                        <p:tgtEl>
                                          <p:spTgt spid="67"/>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68"/>
                                        </p:tgtEl>
                                        <p:attrNameLst>
                                          <p:attrName>style.visibility</p:attrName>
                                        </p:attrNameLst>
                                      </p:cBhvr>
                                      <p:to>
                                        <p:strVal val="visible"/>
                                      </p:to>
                                    </p:set>
                                    <p:animEffect transition="in" filter="wipe(left)">
                                      <p:cBhvr>
                                        <p:cTn id="325" dur="500"/>
                                        <p:tgtEl>
                                          <p:spTgt spid="68"/>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69"/>
                                        </p:tgtEl>
                                        <p:attrNameLst>
                                          <p:attrName>style.visibility</p:attrName>
                                        </p:attrNameLst>
                                      </p:cBhvr>
                                      <p:to>
                                        <p:strVal val="visible"/>
                                      </p:to>
                                    </p:set>
                                    <p:animEffect transition="in" filter="wipe(left)">
                                      <p:cBhvr>
                                        <p:cTn id="330" dur="500"/>
                                        <p:tgtEl>
                                          <p:spTgt spid="69"/>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70"/>
                                        </p:tgtEl>
                                        <p:attrNameLst>
                                          <p:attrName>style.visibility</p:attrName>
                                        </p:attrNameLst>
                                      </p:cBhvr>
                                      <p:to>
                                        <p:strVal val="visible"/>
                                      </p:to>
                                    </p:set>
                                    <p:animEffect transition="in" filter="wipe(left)">
                                      <p:cBhvr>
                                        <p:cTn id="335" dur="500"/>
                                        <p:tgtEl>
                                          <p:spTgt spid="70"/>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8" fill="hold" grpId="0" nodeType="clickEffect">
                                  <p:stCondLst>
                                    <p:cond delay="0"/>
                                  </p:stCondLst>
                                  <p:childTnLst>
                                    <p:set>
                                      <p:cBhvr>
                                        <p:cTn id="339" dur="1" fill="hold">
                                          <p:stCondLst>
                                            <p:cond delay="0"/>
                                          </p:stCondLst>
                                        </p:cTn>
                                        <p:tgtEl>
                                          <p:spTgt spid="71"/>
                                        </p:tgtEl>
                                        <p:attrNameLst>
                                          <p:attrName>style.visibility</p:attrName>
                                        </p:attrNameLst>
                                      </p:cBhvr>
                                      <p:to>
                                        <p:strVal val="visible"/>
                                      </p:to>
                                    </p:set>
                                    <p:animEffect transition="in" filter="wipe(left)">
                                      <p:cBhvr>
                                        <p:cTn id="340" dur="500"/>
                                        <p:tgtEl>
                                          <p:spTgt spid="71"/>
                                        </p:tgtEl>
                                      </p:cBhvr>
                                    </p:animEffect>
                                  </p:childTnLst>
                                </p:cTn>
                              </p:par>
                            </p:childTnLst>
                          </p:cTn>
                        </p:par>
                      </p:childTnLst>
                    </p:cTn>
                  </p:par>
                  <p:par>
                    <p:cTn id="341" fill="hold">
                      <p:stCondLst>
                        <p:cond delay="indefinite"/>
                      </p:stCondLst>
                      <p:childTnLst>
                        <p:par>
                          <p:cTn id="342" fill="hold">
                            <p:stCondLst>
                              <p:cond delay="0"/>
                            </p:stCondLst>
                            <p:childTnLst>
                              <p:par>
                                <p:cTn id="343" presetID="22" presetClass="entr" presetSubtype="8" fill="hold" grpId="0" nodeType="clickEffect">
                                  <p:stCondLst>
                                    <p:cond delay="0"/>
                                  </p:stCondLst>
                                  <p:childTnLst>
                                    <p:set>
                                      <p:cBhvr>
                                        <p:cTn id="344" dur="1" fill="hold">
                                          <p:stCondLst>
                                            <p:cond delay="0"/>
                                          </p:stCondLst>
                                        </p:cTn>
                                        <p:tgtEl>
                                          <p:spTgt spid="72"/>
                                        </p:tgtEl>
                                        <p:attrNameLst>
                                          <p:attrName>style.visibility</p:attrName>
                                        </p:attrNameLst>
                                      </p:cBhvr>
                                      <p:to>
                                        <p:strVal val="visible"/>
                                      </p:to>
                                    </p:set>
                                    <p:animEffect transition="in" filter="wipe(left)">
                                      <p:cBhvr>
                                        <p:cTn id="345" dur="500"/>
                                        <p:tgtEl>
                                          <p:spTgt spid="72"/>
                                        </p:tgtEl>
                                      </p:cBhvr>
                                    </p:animEffect>
                                  </p:childTnLst>
                                </p:cTn>
                              </p:par>
                            </p:childTnLst>
                          </p:cTn>
                        </p:par>
                      </p:childTnLst>
                    </p:cTn>
                  </p:par>
                  <p:par>
                    <p:cTn id="346" fill="hold">
                      <p:stCondLst>
                        <p:cond delay="indefinite"/>
                      </p:stCondLst>
                      <p:childTnLst>
                        <p:par>
                          <p:cTn id="347" fill="hold">
                            <p:stCondLst>
                              <p:cond delay="0"/>
                            </p:stCondLst>
                            <p:childTnLst>
                              <p:par>
                                <p:cTn id="348" presetID="22" presetClass="entr" presetSubtype="8" fill="hold" grpId="0" nodeType="clickEffect">
                                  <p:stCondLst>
                                    <p:cond delay="0"/>
                                  </p:stCondLst>
                                  <p:childTnLst>
                                    <p:set>
                                      <p:cBhvr>
                                        <p:cTn id="349" dur="1" fill="hold">
                                          <p:stCondLst>
                                            <p:cond delay="0"/>
                                          </p:stCondLst>
                                        </p:cTn>
                                        <p:tgtEl>
                                          <p:spTgt spid="73"/>
                                        </p:tgtEl>
                                        <p:attrNameLst>
                                          <p:attrName>style.visibility</p:attrName>
                                        </p:attrNameLst>
                                      </p:cBhvr>
                                      <p:to>
                                        <p:strVal val="visible"/>
                                      </p:to>
                                    </p:set>
                                    <p:animEffect transition="in" filter="wipe(left)">
                                      <p:cBhvr>
                                        <p:cTn id="350" dur="500"/>
                                        <p:tgtEl>
                                          <p:spTgt spid="73"/>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grpId="0" nodeType="clickEffect">
                                  <p:stCondLst>
                                    <p:cond delay="0"/>
                                  </p:stCondLst>
                                  <p:childTnLst>
                                    <p:set>
                                      <p:cBhvr>
                                        <p:cTn id="354" dur="1" fill="hold">
                                          <p:stCondLst>
                                            <p:cond delay="0"/>
                                          </p:stCondLst>
                                        </p:cTn>
                                        <p:tgtEl>
                                          <p:spTgt spid="75"/>
                                        </p:tgtEl>
                                        <p:attrNameLst>
                                          <p:attrName>style.visibility</p:attrName>
                                        </p:attrNameLst>
                                      </p:cBhvr>
                                      <p:to>
                                        <p:strVal val="visible"/>
                                      </p:to>
                                    </p:set>
                                    <p:animEffect transition="in" filter="wipe(left)">
                                      <p:cBhvr>
                                        <p:cTn id="355" dur="500"/>
                                        <p:tgtEl>
                                          <p:spTgt spid="75"/>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76"/>
                                        </p:tgtEl>
                                        <p:attrNameLst>
                                          <p:attrName>style.visibility</p:attrName>
                                        </p:attrNameLst>
                                      </p:cBhvr>
                                      <p:to>
                                        <p:strVal val="visible"/>
                                      </p:to>
                                    </p:set>
                                    <p:animEffect transition="in" filter="wipe(left)">
                                      <p:cBhvr>
                                        <p:cTn id="360" dur="500"/>
                                        <p:tgtEl>
                                          <p:spTgt spid="76"/>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8" fill="hold" grpId="0" nodeType="clickEffect">
                                  <p:stCondLst>
                                    <p:cond delay="0"/>
                                  </p:stCondLst>
                                  <p:childTnLst>
                                    <p:set>
                                      <p:cBhvr>
                                        <p:cTn id="364" dur="1" fill="hold">
                                          <p:stCondLst>
                                            <p:cond delay="0"/>
                                          </p:stCondLst>
                                        </p:cTn>
                                        <p:tgtEl>
                                          <p:spTgt spid="77"/>
                                        </p:tgtEl>
                                        <p:attrNameLst>
                                          <p:attrName>style.visibility</p:attrName>
                                        </p:attrNameLst>
                                      </p:cBhvr>
                                      <p:to>
                                        <p:strVal val="visible"/>
                                      </p:to>
                                    </p:set>
                                    <p:animEffect transition="in" filter="wipe(left)">
                                      <p:cBhvr>
                                        <p:cTn id="365" dur="500"/>
                                        <p:tgtEl>
                                          <p:spTgt spid="77"/>
                                        </p:tgtEl>
                                      </p:cBhvr>
                                    </p:animEffect>
                                  </p:childTnLst>
                                </p:cTn>
                              </p:par>
                            </p:childTnLst>
                          </p:cTn>
                        </p:par>
                      </p:childTnLst>
                    </p:cTn>
                  </p:par>
                  <p:par>
                    <p:cTn id="366" fill="hold">
                      <p:stCondLst>
                        <p:cond delay="indefinite"/>
                      </p:stCondLst>
                      <p:childTnLst>
                        <p:par>
                          <p:cTn id="367" fill="hold">
                            <p:stCondLst>
                              <p:cond delay="0"/>
                            </p:stCondLst>
                            <p:childTnLst>
                              <p:par>
                                <p:cTn id="368" presetID="22" presetClass="entr" presetSubtype="8" fill="hold" grpId="0" nodeType="clickEffect">
                                  <p:stCondLst>
                                    <p:cond delay="0"/>
                                  </p:stCondLst>
                                  <p:childTnLst>
                                    <p:set>
                                      <p:cBhvr>
                                        <p:cTn id="369" dur="1" fill="hold">
                                          <p:stCondLst>
                                            <p:cond delay="0"/>
                                          </p:stCondLst>
                                        </p:cTn>
                                        <p:tgtEl>
                                          <p:spTgt spid="126"/>
                                        </p:tgtEl>
                                        <p:attrNameLst>
                                          <p:attrName>style.visibility</p:attrName>
                                        </p:attrNameLst>
                                      </p:cBhvr>
                                      <p:to>
                                        <p:strVal val="visible"/>
                                      </p:to>
                                    </p:set>
                                    <p:animEffect transition="in" filter="wipe(left)">
                                      <p:cBhvr>
                                        <p:cTn id="370" dur="500"/>
                                        <p:tgtEl>
                                          <p:spTgt spid="126"/>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8" fill="hold" grpId="0" nodeType="clickEffect">
                                  <p:stCondLst>
                                    <p:cond delay="0"/>
                                  </p:stCondLst>
                                  <p:childTnLst>
                                    <p:set>
                                      <p:cBhvr>
                                        <p:cTn id="374" dur="1" fill="hold">
                                          <p:stCondLst>
                                            <p:cond delay="0"/>
                                          </p:stCondLst>
                                        </p:cTn>
                                        <p:tgtEl>
                                          <p:spTgt spid="79"/>
                                        </p:tgtEl>
                                        <p:attrNameLst>
                                          <p:attrName>style.visibility</p:attrName>
                                        </p:attrNameLst>
                                      </p:cBhvr>
                                      <p:to>
                                        <p:strVal val="visible"/>
                                      </p:to>
                                    </p:set>
                                    <p:animEffect transition="in" filter="wipe(left)">
                                      <p:cBhvr>
                                        <p:cTn id="375" dur="500"/>
                                        <p:tgtEl>
                                          <p:spTgt spid="79"/>
                                        </p:tgtEl>
                                      </p:cBhvr>
                                    </p:animEffect>
                                  </p:childTnLst>
                                </p:cTn>
                              </p:par>
                            </p:childTnLst>
                          </p:cTn>
                        </p:par>
                      </p:childTnLst>
                    </p:cTn>
                  </p:par>
                  <p:par>
                    <p:cTn id="376" fill="hold">
                      <p:stCondLst>
                        <p:cond delay="indefinite"/>
                      </p:stCondLst>
                      <p:childTnLst>
                        <p:par>
                          <p:cTn id="377" fill="hold">
                            <p:stCondLst>
                              <p:cond delay="0"/>
                            </p:stCondLst>
                            <p:childTnLst>
                              <p:par>
                                <p:cTn id="378" presetID="22" presetClass="entr" presetSubtype="8" fill="hold" grpId="0" nodeType="clickEffect">
                                  <p:stCondLst>
                                    <p:cond delay="0"/>
                                  </p:stCondLst>
                                  <p:childTnLst>
                                    <p:set>
                                      <p:cBhvr>
                                        <p:cTn id="379" dur="1" fill="hold">
                                          <p:stCondLst>
                                            <p:cond delay="0"/>
                                          </p:stCondLst>
                                        </p:cTn>
                                        <p:tgtEl>
                                          <p:spTgt spid="127"/>
                                        </p:tgtEl>
                                        <p:attrNameLst>
                                          <p:attrName>style.visibility</p:attrName>
                                        </p:attrNameLst>
                                      </p:cBhvr>
                                      <p:to>
                                        <p:strVal val="visible"/>
                                      </p:to>
                                    </p:set>
                                    <p:animEffect transition="in" filter="wipe(left)">
                                      <p:cBhvr>
                                        <p:cTn id="380" dur="500"/>
                                        <p:tgtEl>
                                          <p:spTgt spid="127"/>
                                        </p:tgtEl>
                                      </p:cBhvr>
                                    </p:animEffect>
                                  </p:childTnLst>
                                </p:cTn>
                              </p:par>
                            </p:childTnLst>
                          </p:cTn>
                        </p:par>
                      </p:childTnLst>
                    </p:cTn>
                  </p:par>
                  <p:par>
                    <p:cTn id="381" fill="hold">
                      <p:stCondLst>
                        <p:cond delay="indefinite"/>
                      </p:stCondLst>
                      <p:childTnLst>
                        <p:par>
                          <p:cTn id="382" fill="hold">
                            <p:stCondLst>
                              <p:cond delay="0"/>
                            </p:stCondLst>
                            <p:childTnLst>
                              <p:par>
                                <p:cTn id="383" presetID="22" presetClass="entr" presetSubtype="8" fill="hold" grpId="0" nodeType="clickEffect">
                                  <p:stCondLst>
                                    <p:cond delay="0"/>
                                  </p:stCondLst>
                                  <p:childTnLst>
                                    <p:set>
                                      <p:cBhvr>
                                        <p:cTn id="384" dur="1" fill="hold">
                                          <p:stCondLst>
                                            <p:cond delay="0"/>
                                          </p:stCondLst>
                                        </p:cTn>
                                        <p:tgtEl>
                                          <p:spTgt spid="81"/>
                                        </p:tgtEl>
                                        <p:attrNameLst>
                                          <p:attrName>style.visibility</p:attrName>
                                        </p:attrNameLst>
                                      </p:cBhvr>
                                      <p:to>
                                        <p:strVal val="visible"/>
                                      </p:to>
                                    </p:set>
                                    <p:animEffect transition="in" filter="wipe(left)">
                                      <p:cBhvr>
                                        <p:cTn id="385" dur="500"/>
                                        <p:tgtEl>
                                          <p:spTgt spid="81"/>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8" fill="hold" grpId="0" nodeType="clickEffect">
                                  <p:stCondLst>
                                    <p:cond delay="0"/>
                                  </p:stCondLst>
                                  <p:childTnLst>
                                    <p:set>
                                      <p:cBhvr>
                                        <p:cTn id="389" dur="1" fill="hold">
                                          <p:stCondLst>
                                            <p:cond delay="0"/>
                                          </p:stCondLst>
                                        </p:cTn>
                                        <p:tgtEl>
                                          <p:spTgt spid="82"/>
                                        </p:tgtEl>
                                        <p:attrNameLst>
                                          <p:attrName>style.visibility</p:attrName>
                                        </p:attrNameLst>
                                      </p:cBhvr>
                                      <p:to>
                                        <p:strVal val="visible"/>
                                      </p:to>
                                    </p:set>
                                    <p:animEffect transition="in" filter="wipe(left)">
                                      <p:cBhvr>
                                        <p:cTn id="390" dur="500"/>
                                        <p:tgtEl>
                                          <p:spTgt spid="82"/>
                                        </p:tgtEl>
                                      </p:cBhvr>
                                    </p:animEffect>
                                  </p:childTnLst>
                                </p:cTn>
                              </p:par>
                            </p:childTnLst>
                          </p:cTn>
                        </p:par>
                      </p:childTnLst>
                    </p:cTn>
                  </p:par>
                  <p:par>
                    <p:cTn id="391" fill="hold">
                      <p:stCondLst>
                        <p:cond delay="indefinite"/>
                      </p:stCondLst>
                      <p:childTnLst>
                        <p:par>
                          <p:cTn id="392" fill="hold">
                            <p:stCondLst>
                              <p:cond delay="0"/>
                            </p:stCondLst>
                            <p:childTnLst>
                              <p:par>
                                <p:cTn id="393" presetID="22" presetClass="entr" presetSubtype="8" fill="hold" grpId="0" nodeType="clickEffect">
                                  <p:stCondLst>
                                    <p:cond delay="0"/>
                                  </p:stCondLst>
                                  <p:childTnLst>
                                    <p:set>
                                      <p:cBhvr>
                                        <p:cTn id="394" dur="1" fill="hold">
                                          <p:stCondLst>
                                            <p:cond delay="0"/>
                                          </p:stCondLst>
                                        </p:cTn>
                                        <p:tgtEl>
                                          <p:spTgt spid="83"/>
                                        </p:tgtEl>
                                        <p:attrNameLst>
                                          <p:attrName>style.visibility</p:attrName>
                                        </p:attrNameLst>
                                      </p:cBhvr>
                                      <p:to>
                                        <p:strVal val="visible"/>
                                      </p:to>
                                    </p:set>
                                    <p:animEffect transition="in" filter="wipe(left)">
                                      <p:cBhvr>
                                        <p:cTn id="395" dur="500"/>
                                        <p:tgtEl>
                                          <p:spTgt spid="83"/>
                                        </p:tgtEl>
                                      </p:cBhvr>
                                    </p:animEffect>
                                  </p:childTnLst>
                                </p:cTn>
                              </p:par>
                            </p:childTnLst>
                          </p:cTn>
                        </p:par>
                      </p:childTnLst>
                    </p:cTn>
                  </p:par>
                  <p:par>
                    <p:cTn id="396" fill="hold">
                      <p:stCondLst>
                        <p:cond delay="indefinite"/>
                      </p:stCondLst>
                      <p:childTnLst>
                        <p:par>
                          <p:cTn id="397" fill="hold">
                            <p:stCondLst>
                              <p:cond delay="0"/>
                            </p:stCondLst>
                            <p:childTnLst>
                              <p:par>
                                <p:cTn id="398" presetID="22" presetClass="entr" presetSubtype="8" fill="hold" grpId="0" nodeType="clickEffect">
                                  <p:stCondLst>
                                    <p:cond delay="0"/>
                                  </p:stCondLst>
                                  <p:childTnLst>
                                    <p:set>
                                      <p:cBhvr>
                                        <p:cTn id="399" dur="1" fill="hold">
                                          <p:stCondLst>
                                            <p:cond delay="0"/>
                                          </p:stCondLst>
                                        </p:cTn>
                                        <p:tgtEl>
                                          <p:spTgt spid="84"/>
                                        </p:tgtEl>
                                        <p:attrNameLst>
                                          <p:attrName>style.visibility</p:attrName>
                                        </p:attrNameLst>
                                      </p:cBhvr>
                                      <p:to>
                                        <p:strVal val="visible"/>
                                      </p:to>
                                    </p:set>
                                    <p:animEffect transition="in" filter="wipe(left)">
                                      <p:cBhvr>
                                        <p:cTn id="400" dur="500"/>
                                        <p:tgtEl>
                                          <p:spTgt spid="84"/>
                                        </p:tgtEl>
                                      </p:cBhvr>
                                    </p:animEffect>
                                  </p:childTnLst>
                                </p:cTn>
                              </p:par>
                            </p:childTnLst>
                          </p:cTn>
                        </p:par>
                      </p:childTnLst>
                    </p:cTn>
                  </p:par>
                  <p:par>
                    <p:cTn id="401" fill="hold">
                      <p:stCondLst>
                        <p:cond delay="indefinite"/>
                      </p:stCondLst>
                      <p:childTnLst>
                        <p:par>
                          <p:cTn id="402" fill="hold">
                            <p:stCondLst>
                              <p:cond delay="0"/>
                            </p:stCondLst>
                            <p:childTnLst>
                              <p:par>
                                <p:cTn id="403" presetID="22" presetClass="entr" presetSubtype="8" fill="hold" grpId="0" nodeType="clickEffect">
                                  <p:stCondLst>
                                    <p:cond delay="0"/>
                                  </p:stCondLst>
                                  <p:childTnLst>
                                    <p:set>
                                      <p:cBhvr>
                                        <p:cTn id="404" dur="1" fill="hold">
                                          <p:stCondLst>
                                            <p:cond delay="0"/>
                                          </p:stCondLst>
                                        </p:cTn>
                                        <p:tgtEl>
                                          <p:spTgt spid="91"/>
                                        </p:tgtEl>
                                        <p:attrNameLst>
                                          <p:attrName>style.visibility</p:attrName>
                                        </p:attrNameLst>
                                      </p:cBhvr>
                                      <p:to>
                                        <p:strVal val="visible"/>
                                      </p:to>
                                    </p:set>
                                    <p:animEffect transition="in" filter="wipe(left)">
                                      <p:cBhvr>
                                        <p:cTn id="405" dur="500"/>
                                        <p:tgtEl>
                                          <p:spTgt spid="91"/>
                                        </p:tgtEl>
                                      </p:cBhvr>
                                    </p:animEffect>
                                  </p:childTnLst>
                                </p:cTn>
                              </p:par>
                            </p:childTnLst>
                          </p:cTn>
                        </p:par>
                      </p:childTnLst>
                    </p:cTn>
                  </p:par>
                  <p:par>
                    <p:cTn id="406" fill="hold">
                      <p:stCondLst>
                        <p:cond delay="indefinite"/>
                      </p:stCondLst>
                      <p:childTnLst>
                        <p:par>
                          <p:cTn id="407" fill="hold">
                            <p:stCondLst>
                              <p:cond delay="0"/>
                            </p:stCondLst>
                            <p:childTnLst>
                              <p:par>
                                <p:cTn id="408" presetID="22" presetClass="entr" presetSubtype="8" fill="hold" grpId="0" nodeType="clickEffect">
                                  <p:stCondLst>
                                    <p:cond delay="0"/>
                                  </p:stCondLst>
                                  <p:childTnLst>
                                    <p:set>
                                      <p:cBhvr>
                                        <p:cTn id="409" dur="1" fill="hold">
                                          <p:stCondLst>
                                            <p:cond delay="0"/>
                                          </p:stCondLst>
                                        </p:cTn>
                                        <p:tgtEl>
                                          <p:spTgt spid="118"/>
                                        </p:tgtEl>
                                        <p:attrNameLst>
                                          <p:attrName>style.visibility</p:attrName>
                                        </p:attrNameLst>
                                      </p:cBhvr>
                                      <p:to>
                                        <p:strVal val="visible"/>
                                      </p:to>
                                    </p:set>
                                    <p:animEffect transition="in" filter="wipe(left)">
                                      <p:cBhvr>
                                        <p:cTn id="410" dur="500"/>
                                        <p:tgtEl>
                                          <p:spTgt spid="118"/>
                                        </p:tgtEl>
                                      </p:cBhvr>
                                    </p:animEffect>
                                  </p:childTnLst>
                                </p:cTn>
                              </p:par>
                            </p:childTnLst>
                          </p:cTn>
                        </p:par>
                      </p:childTnLst>
                    </p:cTn>
                  </p:par>
                  <p:par>
                    <p:cTn id="411" fill="hold">
                      <p:stCondLst>
                        <p:cond delay="indefinite"/>
                      </p:stCondLst>
                      <p:childTnLst>
                        <p:par>
                          <p:cTn id="412" fill="hold">
                            <p:stCondLst>
                              <p:cond delay="0"/>
                            </p:stCondLst>
                            <p:childTnLst>
                              <p:par>
                                <p:cTn id="413" presetID="22" presetClass="entr" presetSubtype="4" fill="hold" grpId="0" nodeType="clickEffect">
                                  <p:stCondLst>
                                    <p:cond delay="0"/>
                                  </p:stCondLst>
                                  <p:childTnLst>
                                    <p:set>
                                      <p:cBhvr>
                                        <p:cTn id="414" dur="1" fill="hold">
                                          <p:stCondLst>
                                            <p:cond delay="0"/>
                                          </p:stCondLst>
                                        </p:cTn>
                                        <p:tgtEl>
                                          <p:spTgt spid="93"/>
                                        </p:tgtEl>
                                        <p:attrNameLst>
                                          <p:attrName>style.visibility</p:attrName>
                                        </p:attrNameLst>
                                      </p:cBhvr>
                                      <p:to>
                                        <p:strVal val="visible"/>
                                      </p:to>
                                    </p:set>
                                    <p:animEffect transition="in" filter="wipe(down)">
                                      <p:cBhvr>
                                        <p:cTn id="41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9" grpId="0"/>
      <p:bldP spid="10" grpId="0"/>
      <p:bldP spid="11" grpId="0"/>
      <p:bldP spid="12" grpId="0"/>
      <p:bldP spid="13" grpId="0"/>
      <p:bldP spid="14" grpId="0"/>
      <p:bldP spid="15" grpId="0"/>
      <p:bldP spid="16" grpId="0" animBg="1"/>
      <p:bldP spid="17" grpId="0"/>
      <p:bldP spid="18" grpId="0"/>
      <p:bldP spid="19" grpId="0"/>
      <p:bldP spid="20" grpId="0" animBg="1"/>
      <p:bldP spid="21" grpId="0"/>
      <p:bldP spid="22" grpId="0"/>
      <p:bldP spid="23" grpId="0"/>
      <p:bldP spid="24" grpId="0"/>
      <p:bldP spid="26" grpId="0"/>
      <p:bldP spid="27" grpId="0"/>
      <p:bldP spid="28" grpId="0"/>
      <p:bldP spid="29" grpId="0"/>
      <p:bldP spid="30" grpId="0"/>
      <p:bldP spid="31" grpId="0"/>
      <p:bldP spid="34" grpId="0" animBg="1"/>
      <p:bldP spid="35" grpId="0"/>
      <p:bldP spid="36" grpId="0"/>
      <p:bldP spid="37" grpId="0"/>
      <p:bldP spid="38" grpId="0"/>
      <p:bldP spid="39" grpId="0"/>
      <p:bldP spid="42" grpId="0"/>
      <p:bldP spid="43" grpId="0"/>
      <p:bldP spid="46" grpId="0"/>
      <p:bldP spid="47" grpId="0"/>
      <p:bldP spid="48" grpId="0"/>
      <p:bldP spid="50" grpId="0"/>
      <p:bldP spid="51" grpId="0"/>
      <p:bldP spid="54" grpId="0"/>
      <p:bldP spid="55" grpId="0"/>
      <p:bldP spid="58" grpId="0"/>
      <p:bldP spid="61" grpId="0"/>
      <p:bldP spid="62" grpId="0"/>
      <p:bldP spid="63" grpId="0"/>
      <p:bldP spid="65" grpId="0"/>
      <p:bldP spid="66" grpId="0"/>
      <p:bldP spid="67" grpId="0"/>
      <p:bldP spid="68" grpId="0"/>
      <p:bldP spid="69" grpId="0"/>
      <p:bldP spid="70" grpId="0"/>
      <p:bldP spid="71" grpId="0"/>
      <p:bldP spid="72" grpId="0"/>
      <p:bldP spid="73" grpId="0"/>
      <p:bldP spid="75" grpId="0"/>
      <p:bldP spid="76" grpId="0"/>
      <p:bldP spid="77" grpId="0"/>
      <p:bldP spid="79" grpId="0"/>
      <p:bldP spid="81" grpId="0"/>
      <p:bldP spid="82" grpId="0"/>
      <p:bldP spid="83" grpId="0"/>
      <p:bldP spid="84" grpId="0"/>
      <p:bldP spid="91" grpId="0" animBg="1"/>
      <p:bldP spid="92" grpId="0"/>
      <p:bldP spid="117" grpId="0"/>
      <p:bldP spid="118" grpId="0" animBg="1"/>
      <p:bldP spid="126" grpId="0"/>
      <p:bldP spid="127" grpId="0"/>
      <p:bldP spid="135" grpId="0"/>
      <p:bldP spid="136" grpId="0" animBg="1"/>
      <p:bldP spid="136" grpId="1" animBg="1"/>
      <p:bldP spid="136" grpId="2" animBg="1"/>
      <p:bldP spid="137" grpId="0" animBg="1"/>
      <p:bldP spid="137" grpId="1" animBg="1"/>
      <p:bldP spid="137" grpId="2" animBg="1"/>
      <p:bldP spid="138" grpId="0" animBg="1"/>
      <p:bldP spid="138" grpId="1" animBg="1"/>
      <p:bldP spid="138" grpId="2" animBg="1"/>
      <p:bldP spid="9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A - Numericals</a:t>
            </a:r>
          </a:p>
        </p:txBody>
      </p:sp>
    </p:spTree>
    <p:extLst>
      <p:ext uri="{BB962C8B-B14F-4D97-AF65-F5344CB8AC3E}">
        <p14:creationId xmlns:p14="http://schemas.microsoft.com/office/powerpoint/2010/main" val="249777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000" y="0"/>
            <a:ext cx="9186000" cy="51435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58" name="Group 57"/>
          <p:cNvGrpSpPr/>
          <p:nvPr/>
        </p:nvGrpSpPr>
        <p:grpSpPr>
          <a:xfrm>
            <a:off x="-76200" y="3828093"/>
            <a:ext cx="9220200" cy="558357"/>
            <a:chOff x="152400" y="2907495"/>
            <a:chExt cx="6042212" cy="558874"/>
          </a:xfrm>
          <a:scene3d>
            <a:camera prst="perspectiveRelaxed"/>
            <a:lightRig rig="threePt" dir="t"/>
          </a:scene3d>
        </p:grpSpPr>
        <p:sp>
          <p:nvSpPr>
            <p:cNvPr id="60" name="Rectangle 59"/>
            <p:cNvSpPr/>
            <p:nvPr/>
          </p:nvSpPr>
          <p:spPr>
            <a:xfrm>
              <a:off x="228600" y="2907506"/>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95325" y="2907505"/>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219200" y="2907504"/>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748397" y="2907503"/>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2277594" y="2907502"/>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2806791" y="2907501"/>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p:cNvSpPr/>
            <p:nvPr/>
          </p:nvSpPr>
          <p:spPr>
            <a:xfrm>
              <a:off x="3335988" y="2907500"/>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3865185" y="2907499"/>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4394382" y="2907498"/>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a:off x="4923579" y="2907497"/>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a:off x="5452776" y="2907496"/>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5981973" y="2907495"/>
              <a:ext cx="76200" cy="558863"/>
            </a:xfrm>
            <a:prstGeom prst="rect">
              <a:avLst/>
            </a:prstGeom>
            <a:blipFill>
              <a:blip r:embed="rId2">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152400" y="3288506"/>
              <a:ext cx="6019800" cy="45719"/>
            </a:xfrm>
            <a:prstGeom prst="rect">
              <a:avLst/>
            </a:prstGeom>
            <a:solidFill>
              <a:schemeClr val="accent6">
                <a:lumMod val="50000"/>
              </a:schemeClr>
            </a:solidFill>
            <a:ln>
              <a:noFill/>
            </a:ln>
            <a:effectLst>
              <a:outerShdw blurRad="44450" dist="27940" dir="5400000" algn="ctr">
                <a:srgbClr val="000000">
                  <a:alpha val="32000"/>
                </a:srgbClr>
              </a:outerShdw>
            </a:effectLst>
            <a:sp3d>
              <a:bevelT w="190500" h="381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74812" y="3011075"/>
              <a:ext cx="6019800" cy="45719"/>
            </a:xfrm>
            <a:prstGeom prst="rect">
              <a:avLst/>
            </a:prstGeom>
            <a:solidFill>
              <a:schemeClr val="accent6">
                <a:lumMod val="50000"/>
              </a:schemeClr>
            </a:solidFill>
            <a:ln>
              <a:noFill/>
            </a:ln>
            <a:effectLst>
              <a:outerShdw blurRad="44450" dist="27940" dir="5400000" algn="ctr">
                <a:srgbClr val="000000">
                  <a:alpha val="32000"/>
                </a:srgbClr>
              </a:outerShdw>
            </a:effectLst>
            <a:sp3d>
              <a:bevelT w="190500" h="381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a:off x="43543" y="3265610"/>
            <a:ext cx="4276725" cy="1117709"/>
            <a:chOff x="19050" y="3519311"/>
            <a:chExt cx="4276725" cy="1118744"/>
          </a:xfrm>
        </p:grpSpPr>
        <p:grpSp>
          <p:nvGrpSpPr>
            <p:cNvPr id="87" name="Group 86"/>
            <p:cNvGrpSpPr/>
            <p:nvPr/>
          </p:nvGrpSpPr>
          <p:grpSpPr>
            <a:xfrm>
              <a:off x="685800" y="3519311"/>
              <a:ext cx="3609975" cy="1118744"/>
              <a:chOff x="581025" y="3519709"/>
              <a:chExt cx="3609975" cy="1118744"/>
            </a:xfrm>
          </p:grpSpPr>
          <p:pic>
            <p:nvPicPr>
              <p:cNvPr id="89" name="Picture 4" descr="\\Server\d\train\train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5000" y="3519709"/>
                <a:ext cx="2286000" cy="111874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descr="\\Server\d\train\train6.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72" b="100000" l="37636" r="100000">
                            <a14:foregroundMark x1="92364" y1="83643" x2="92364" y2="83643"/>
                            <a14:foregroundMark x1="87091" y1="82156" x2="87091" y2="82156"/>
                            <a14:foregroundMark x1="80727" y1="82900" x2="80727" y2="82900"/>
                            <a14:foregroundMark x1="74000" y1="82156" x2="74000" y2="82156"/>
                            <a14:foregroundMark x1="64000" y1="83643" x2="64000" y2="83643"/>
                            <a14:foregroundMark x1="57091" y1="82900" x2="57091" y2="82900"/>
                            <a14:foregroundMark x1="51091" y1="80669" x2="51091" y2="80669"/>
                            <a14:foregroundMark x1="43636" y1="80669" x2="43636" y2="80669"/>
                            <a14:foregroundMark x1="67636" y1="65056" x2="67636" y2="65056"/>
                            <a14:foregroundMark x1="97273" y1="65056" x2="97273" y2="65056"/>
                            <a14:foregroundMark x1="73273" y1="47584" x2="73273" y2="47584"/>
                            <a14:foregroundMark x1="82364" y1="73978" x2="82364" y2="73978"/>
                            <a14:foregroundMark x1="51636" y1="73978" x2="51636" y2="73978"/>
                            <a14:foregroundMark x1="46727" y1="76580" x2="46727" y2="76580"/>
                            <a14:foregroundMark x1="49273" y1="73234" x2="49273" y2="73234"/>
                            <a14:foregroundMark x1="58000" y1="37918" x2="58000" y2="37918"/>
                            <a14:foregroundMark x1="52364" y1="40520" x2="52364" y2="40520"/>
                            <a14:foregroundMark x1="45636" y1="40520" x2="45636" y2="40520"/>
                            <a14:foregroundMark x1="60000" y1="39405" x2="60000" y2="39405"/>
                            <a14:foregroundMark x1="75273" y1="39405" x2="75273" y2="39405"/>
                            <a14:foregroundMark x1="90000" y1="33829" x2="80727" y2="49442"/>
                            <a14:foregroundMark x1="71273" y1="29740" x2="76364" y2="33829"/>
                            <a14:foregroundMark x1="92364" y1="78067" x2="75091" y2="70632"/>
                            <a14:foregroundMark x1="65091" y1="77323" x2="54364" y2="77323"/>
                            <a14:foregroundMark x1="43273" y1="81413" x2="50364" y2="82156"/>
                            <a14:foregroundMark x1="68909" y1="68401" x2="75091" y2="67286"/>
                            <a14:foregroundMark x1="76000" y1="77323" x2="80364" y2="59108"/>
                            <a14:foregroundMark x1="79091" y1="56877" x2="79091" y2="22305"/>
                            <a14:foregroundMark x1="47636" y1="55762" x2="50727" y2="33829"/>
                            <a14:foregroundMark x1="73273" y1="79926" x2="82727" y2="72491"/>
                            <a14:foregroundMark x1="91636" y1="64312" x2="94364" y2="78810"/>
                            <a14:foregroundMark x1="94364" y1="29740" x2="95091" y2="69888"/>
                            <a14:foregroundMark x1="77636" y1="58364" x2="76364" y2="27509"/>
                            <a14:foregroundMark x1="65636" y1="72491" x2="65636" y2="27509"/>
                            <a14:foregroundMark x1="42727" y1="67286" x2="41091" y2="66543"/>
                            <a14:foregroundMark x1="52727" y1="65799" x2="47636" y2="77695"/>
                            <a14:foregroundMark x1="45091" y1="65799" x2="42000" y2="79926"/>
                            <a14:foregroundMark x1="64000" y1="64684" x2="65091" y2="84387"/>
                            <a14:foregroundMark x1="55091" y1="33086" x2="53273" y2="49814"/>
                            <a14:foregroundMark x1="62909" y1="30855" x2="62909" y2="49442"/>
                            <a14:foregroundMark x1="84000" y1="32342" x2="80727" y2="33829"/>
                            <a14:foregroundMark x1="85091" y1="28253" x2="78182" y2="28996"/>
                            <a14:foregroundMark x1="75818" y1="28253" x2="71818" y2="29368"/>
                            <a14:foregroundMark x1="63636" y1="28625" x2="45455" y2="28625"/>
                            <a14:foregroundMark x1="62727" y1="28625" x2="65455" y2="28625"/>
                            <a14:foregroundMark x1="48000" y1="28996" x2="42000" y2="28625"/>
                            <a14:foregroundMark x1="42364" y1="28625" x2="42364" y2="64684"/>
                            <a14:foregroundMark x1="41636" y1="28996" x2="41818" y2="66171"/>
                            <a14:foregroundMark x1="42000" y1="72862" x2="40364" y2="67658"/>
                            <a14:foregroundMark x1="41818" y1="70260" x2="40000" y2="74721"/>
                            <a14:foregroundMark x1="42545" y1="85130" x2="40545" y2="73606"/>
                            <a14:foregroundMark x1="43091" y1="85874" x2="53818" y2="84387"/>
                            <a14:foregroundMark x1="49455" y1="86245" x2="66545" y2="86617"/>
                            <a14:foregroundMark x1="65091" y1="87732" x2="68909" y2="65056"/>
                            <a14:foregroundMark x1="62727" y1="59480" x2="79636" y2="85874"/>
                            <a14:foregroundMark x1="71636" y1="28253" x2="69091" y2="65799"/>
                            <a14:foregroundMark x1="48364" y1="28625" x2="39636" y2="49071"/>
                            <a14:foregroundMark x1="54545" y1="79926" x2="98000" y2="83643"/>
                            <a14:foregroundMark x1="68727" y1="78810" x2="77273" y2="88476"/>
                            <a14:foregroundMark x1="98182" y1="56877" x2="91273" y2="94796"/>
                            <a14:foregroundMark x1="68000" y1="82156" x2="84000" y2="90706"/>
                            <a14:foregroundMark x1="72000" y1="96654" x2="98545" y2="70260"/>
                            <a14:foregroundMark x1="84000" y1="92193" x2="95091" y2="79926"/>
                            <a14:foregroundMark x1="93636" y1="93309" x2="94182" y2="73978"/>
                            <a14:foregroundMark x1="65273" y1="94052" x2="76000" y2="79182"/>
                            <a14:foregroundMark x1="71273" y1="63197" x2="50182" y2="73978"/>
                            <a14:foregroundMark x1="83455" y1="15985" x2="97455" y2="46097"/>
                            <a14:foregroundMark x1="93273" y1="12639" x2="92000" y2="62825"/>
                            <a14:foregroundMark x1="96000" y1="15985" x2="85455" y2="50929"/>
                            <a14:foregroundMark x1="97273" y1="19703" x2="89455" y2="44981"/>
                            <a14:foregroundMark x1="39091" y1="81413" x2="39455" y2="70260"/>
                            <a14:foregroundMark x1="79091" y1="54275" x2="80364" y2="31227"/>
                            <a14:foregroundMark x1="61636" y1="30483" x2="55273" y2="45725"/>
                          </a14:backgroundRemoval>
                        </a14:imgEffect>
                      </a14:imgLayer>
                    </a14:imgProps>
                  </a:ext>
                  <a:ext uri="{28A0092B-C50C-407E-A947-70E740481C1C}">
                    <a14:useLocalDpi xmlns:a14="http://schemas.microsoft.com/office/drawing/2010/main" val="0"/>
                  </a:ext>
                </a:extLst>
              </a:blip>
              <a:srcRect l="38333" t="22046" b="7075"/>
              <a:stretch/>
            </p:blipFill>
            <p:spPr bwMode="auto">
              <a:xfrm flipH="1">
                <a:off x="581025" y="3762374"/>
                <a:ext cx="1409700" cy="79295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87" descr="\\Server\d\train\train6.png"/>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backgroundRemoval t="9294" b="100000" l="64364" r="100000">
                          <a14:foregroundMark x1="70909" y1="74349" x2="70182" y2="66914"/>
                          <a14:foregroundMark x1="70909" y1="26766" x2="70364" y2="67286"/>
                          <a14:foregroundMark x1="72000" y1="23792" x2="86000" y2="62825"/>
                          <a14:foregroundMark x1="76182" y1="17100" x2="88000" y2="57249"/>
                          <a14:foregroundMark x1="83273" y1="22305" x2="93818" y2="59480"/>
                          <a14:backgroundMark x1="65273" y1="69145" x2="67636" y2="62082"/>
                          <a14:backgroundMark x1="65091" y1="31227" x2="63818" y2="51301"/>
                          <a14:backgroundMark x1="65091" y1="28625" x2="66364" y2="60223"/>
                          <a14:backgroundMark x1="65636" y1="23048" x2="65273" y2="40149"/>
                          <a14:backgroundMark x1="62727" y1="13011" x2="67818" y2="44238"/>
                          <a14:backgroundMark x1="62364" y1="20446" x2="68182" y2="37175"/>
                          <a14:backgroundMark x1="69636" y1="23792" x2="66000" y2="71375"/>
                          <a14:backgroundMark x1="65091" y1="74721" x2="66000" y2="86989"/>
                          <a14:backgroundMark x1="66000" y1="66171" x2="65818" y2="88476"/>
                          <a14:backgroundMark x1="66727" y1="66543" x2="66182" y2="86245"/>
                          <a14:backgroundMark x1="65455" y1="68401" x2="68182" y2="77695"/>
                          <a14:backgroundMark x1="63455" y1="60967" x2="68182" y2="61338"/>
                          <a14:backgroundMark x1="63273" y1="66171" x2="68545" y2="61338"/>
                          <a14:backgroundMark x1="58727" y1="70632" x2="69455" y2="62454"/>
                          <a14:backgroundMark x1="57455" y1="66914" x2="69636" y2="64684"/>
                          <a14:backgroundMark x1="53636" y1="14870" x2="53636" y2="14870"/>
                          <a14:backgroundMark x1="66364" y1="81413" x2="67818" y2="72491"/>
                        </a14:backgroundRemoval>
                      </a14:imgEffect>
                    </a14:imgLayer>
                  </a14:imgProps>
                </a:ext>
                <a:ext uri="{28A0092B-C50C-407E-A947-70E740481C1C}">
                  <a14:useLocalDpi xmlns:a14="http://schemas.microsoft.com/office/drawing/2010/main" val="0"/>
                </a:ext>
              </a:extLst>
            </a:blip>
            <a:srcRect l="64584" t="22523" b="8726"/>
            <a:stretch/>
          </p:blipFill>
          <p:spPr bwMode="auto">
            <a:xfrm flipH="1">
              <a:off x="19050" y="3767930"/>
              <a:ext cx="809625" cy="7691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oup 95"/>
          <p:cNvGrpSpPr/>
          <p:nvPr/>
        </p:nvGrpSpPr>
        <p:grpSpPr>
          <a:xfrm>
            <a:off x="685800" y="225603"/>
            <a:ext cx="7561385" cy="1126947"/>
            <a:chOff x="783846" y="609550"/>
            <a:chExt cx="7561385" cy="1126947"/>
          </a:xfrm>
        </p:grpSpPr>
        <p:sp>
          <p:nvSpPr>
            <p:cNvPr id="97" name="TextBox 96"/>
            <p:cNvSpPr txBox="1">
              <a:spLocks noChangeArrowheads="1"/>
            </p:cNvSpPr>
            <p:nvPr/>
          </p:nvSpPr>
          <p:spPr bwMode="auto">
            <a:xfrm>
              <a:off x="783846" y="609550"/>
              <a:ext cx="7561385" cy="1126947"/>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98" name="TextBox 97"/>
            <p:cNvSpPr txBox="1">
              <a:spLocks noChangeArrowheads="1"/>
            </p:cNvSpPr>
            <p:nvPr/>
          </p:nvSpPr>
          <p:spPr bwMode="auto">
            <a:xfrm>
              <a:off x="1035188" y="662531"/>
              <a:ext cx="7204535" cy="1056202"/>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just"/>
              <a:r>
                <a:rPr lang="en-US" sz="1600" dirty="0" smtClean="0">
                  <a:solidFill>
                    <a:srgbClr val="0000FF"/>
                  </a:solidFill>
                  <a:latin typeface="Book Antiqua" panose="02040602050305030304" pitchFamily="18" charset="0"/>
                </a:rPr>
                <a:t> </a:t>
              </a:r>
              <a:r>
                <a:rPr lang="en-US" sz="1600" dirty="0">
                  <a:solidFill>
                    <a:srgbClr val="0000FF"/>
                  </a:solidFill>
                  <a:latin typeface="Book Antiqua" panose="02040602050305030304" pitchFamily="18" charset="0"/>
                </a:rPr>
                <a:t>8000 kg engine pulls a train of 5 wagons, each of </a:t>
              </a:r>
              <a:r>
                <a:rPr lang="en-US" sz="1600" dirty="0" smtClean="0">
                  <a:solidFill>
                    <a:srgbClr val="0000FF"/>
                  </a:solidFill>
                  <a:latin typeface="Book Antiqua" panose="02040602050305030304" pitchFamily="18" charset="0"/>
                </a:rPr>
                <a:t>2000 </a:t>
              </a:r>
              <a:r>
                <a:rPr lang="en-US" sz="1600" dirty="0">
                  <a:solidFill>
                    <a:srgbClr val="0000FF"/>
                  </a:solidFill>
                  <a:latin typeface="Book Antiqua" panose="02040602050305030304" pitchFamily="18" charset="0"/>
                </a:rPr>
                <a:t>kg along a horizontal tracks. If the engine exerts a </a:t>
              </a:r>
              <a:r>
                <a:rPr lang="en-US" sz="1600" dirty="0" smtClean="0">
                  <a:solidFill>
                    <a:srgbClr val="0000FF"/>
                  </a:solidFill>
                  <a:latin typeface="Book Antiqua" panose="02040602050305030304" pitchFamily="18" charset="0"/>
                </a:rPr>
                <a:t>force </a:t>
              </a:r>
              <a:r>
                <a:rPr lang="en-US" sz="1600" dirty="0">
                  <a:solidFill>
                    <a:srgbClr val="0000FF"/>
                  </a:solidFill>
                  <a:latin typeface="Book Antiqua" panose="02040602050305030304" pitchFamily="18" charset="0"/>
                </a:rPr>
                <a:t>of 40000 N and the track offers a friction force of 5000 N. </a:t>
              </a:r>
              <a:r>
                <a:rPr lang="en-US" sz="1600" dirty="0" smtClean="0">
                  <a:solidFill>
                    <a:srgbClr val="0000FF"/>
                  </a:solidFill>
                  <a:latin typeface="Book Antiqua" panose="02040602050305030304" pitchFamily="18" charset="0"/>
                </a:rPr>
                <a:t>Then calculate: (</a:t>
              </a:r>
              <a:r>
                <a:rPr lang="en-US" sz="1600" dirty="0">
                  <a:solidFill>
                    <a:srgbClr val="0000FF"/>
                  </a:solidFill>
                  <a:latin typeface="Book Antiqua" panose="02040602050305030304" pitchFamily="18" charset="0"/>
                </a:rPr>
                <a:t>a</a:t>
              </a:r>
              <a:r>
                <a:rPr lang="en-US" sz="1600" dirty="0" smtClean="0">
                  <a:solidFill>
                    <a:srgbClr val="0000FF"/>
                  </a:solidFill>
                  <a:latin typeface="Book Antiqua" panose="02040602050305030304" pitchFamily="18" charset="0"/>
                </a:rPr>
                <a:t>) The net </a:t>
              </a:r>
              <a:r>
                <a:rPr lang="en-US" sz="1600" dirty="0">
                  <a:solidFill>
                    <a:srgbClr val="0000FF"/>
                  </a:solidFill>
                  <a:latin typeface="Book Antiqua" panose="02040602050305030304" pitchFamily="18" charset="0"/>
                </a:rPr>
                <a:t>accelerating </a:t>
              </a:r>
              <a:r>
                <a:rPr lang="en-US" sz="1600" dirty="0" smtClean="0">
                  <a:solidFill>
                    <a:srgbClr val="0000FF"/>
                  </a:solidFill>
                  <a:latin typeface="Book Antiqua" panose="02040602050305030304" pitchFamily="18" charset="0"/>
                </a:rPr>
                <a:t>force </a:t>
              </a:r>
              <a:r>
                <a:rPr lang="en-US" sz="1600" dirty="0">
                  <a:solidFill>
                    <a:srgbClr val="0000FF"/>
                  </a:solidFill>
                  <a:latin typeface="Book Antiqua" panose="02040602050305030304" pitchFamily="18" charset="0"/>
                </a:rPr>
                <a:t>(</a:t>
              </a:r>
              <a:r>
                <a:rPr lang="en-US" sz="1600" dirty="0" smtClean="0">
                  <a:solidFill>
                    <a:srgbClr val="0000FF"/>
                  </a:solidFill>
                  <a:latin typeface="Book Antiqua" panose="02040602050305030304" pitchFamily="18" charset="0"/>
                </a:rPr>
                <a:t>b) The </a:t>
              </a:r>
              <a:r>
                <a:rPr lang="en-US" sz="1600" dirty="0">
                  <a:solidFill>
                    <a:srgbClr val="0000FF"/>
                  </a:solidFill>
                  <a:latin typeface="Book Antiqua" panose="02040602050305030304" pitchFamily="18" charset="0"/>
                </a:rPr>
                <a:t>acceleration of the </a:t>
              </a:r>
              <a:r>
                <a:rPr lang="en-US" sz="1600" dirty="0" smtClean="0">
                  <a:solidFill>
                    <a:srgbClr val="0000FF"/>
                  </a:solidFill>
                  <a:latin typeface="Book Antiqua" panose="02040602050305030304" pitchFamily="18" charset="0"/>
                </a:rPr>
                <a:t>train </a:t>
              </a:r>
              <a:r>
                <a:rPr lang="en-US" sz="1600" dirty="0">
                  <a:solidFill>
                    <a:srgbClr val="0000FF"/>
                  </a:solidFill>
                  <a:latin typeface="Book Antiqua" panose="02040602050305030304" pitchFamily="18" charset="0"/>
                </a:rPr>
                <a:t>(c)The force </a:t>
              </a:r>
              <a:r>
                <a:rPr lang="en-US" sz="1600" dirty="0" smtClean="0">
                  <a:solidFill>
                    <a:srgbClr val="0000FF"/>
                  </a:solidFill>
                  <a:latin typeface="Book Antiqua" panose="02040602050305030304" pitchFamily="18" charset="0"/>
                </a:rPr>
                <a:t>of </a:t>
              </a:r>
              <a:r>
                <a:rPr lang="en-US" sz="1600" dirty="0">
                  <a:solidFill>
                    <a:srgbClr val="0000FF"/>
                  </a:solidFill>
                  <a:latin typeface="Book Antiqua" panose="02040602050305030304" pitchFamily="18" charset="0"/>
                </a:rPr>
                <a:t>wagon 1 on wagon 2.</a:t>
              </a:r>
            </a:p>
          </p:txBody>
        </p:sp>
      </p:grpSp>
      <p:grpSp>
        <p:nvGrpSpPr>
          <p:cNvPr id="99" name="Group 98"/>
          <p:cNvGrpSpPr/>
          <p:nvPr/>
        </p:nvGrpSpPr>
        <p:grpSpPr>
          <a:xfrm>
            <a:off x="228600" y="483870"/>
            <a:ext cx="640080" cy="640080"/>
            <a:chOff x="4953000" y="3718491"/>
            <a:chExt cx="640080" cy="640080"/>
          </a:xfrm>
        </p:grpSpPr>
        <p:sp>
          <p:nvSpPr>
            <p:cNvPr id="100" name="Oval 99"/>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7</a:t>
              </a:r>
            </a:p>
          </p:txBody>
        </p:sp>
      </p:grpSp>
      <p:grpSp>
        <p:nvGrpSpPr>
          <p:cNvPr id="39" name="Group 38"/>
          <p:cNvGrpSpPr/>
          <p:nvPr/>
        </p:nvGrpSpPr>
        <p:grpSpPr>
          <a:xfrm>
            <a:off x="3283048" y="2906993"/>
            <a:ext cx="1821332" cy="358617"/>
            <a:chOff x="6403156" y="2213040"/>
            <a:chExt cx="1821332" cy="358617"/>
          </a:xfrm>
        </p:grpSpPr>
        <p:sp>
          <p:nvSpPr>
            <p:cNvPr id="40" name="Horizontal Scroll 11"/>
            <p:cNvSpPr/>
            <p:nvPr/>
          </p:nvSpPr>
          <p:spPr>
            <a:xfrm>
              <a:off x="6403410" y="2213040"/>
              <a:ext cx="1821078" cy="358617"/>
            </a:xfrm>
            <a:prstGeom prst="wedgeRoundRectCallout">
              <a:avLst>
                <a:gd name="adj1" fmla="val -18867"/>
                <a:gd name="adj2" fmla="val 111570"/>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41" name="Rectangle 40"/>
            <p:cNvSpPr/>
            <p:nvPr/>
          </p:nvSpPr>
          <p:spPr>
            <a:xfrm>
              <a:off x="6403156" y="2213040"/>
              <a:ext cx="1821332" cy="338554"/>
            </a:xfrm>
            <a:prstGeom prst="rect">
              <a:avLst/>
            </a:prstGeom>
          </p:spPr>
          <p:txBody>
            <a:bodyPr wrap="none">
              <a:spAutoFit/>
            </a:bodyPr>
            <a:lstStyle/>
            <a:p>
              <a:r>
                <a:rPr lang="en-US" sz="1600" b="1" dirty="0" smtClean="0">
                  <a:latin typeface="Book Antiqua" panose="02040602050305030304" pitchFamily="18" charset="0"/>
                </a:rPr>
                <a:t>Mass(m) =8000kg</a:t>
              </a:r>
              <a:endParaRPr lang="en-US" sz="1600" b="1" dirty="0"/>
            </a:p>
          </p:txBody>
        </p:sp>
      </p:grpSp>
      <p:grpSp>
        <p:nvGrpSpPr>
          <p:cNvPr id="42" name="Group 41"/>
          <p:cNvGrpSpPr/>
          <p:nvPr/>
        </p:nvGrpSpPr>
        <p:grpSpPr>
          <a:xfrm>
            <a:off x="304800" y="2914272"/>
            <a:ext cx="2951954" cy="358617"/>
            <a:chOff x="5656327" y="2213040"/>
            <a:chExt cx="2951954" cy="358617"/>
          </a:xfrm>
        </p:grpSpPr>
        <p:sp>
          <p:nvSpPr>
            <p:cNvPr id="43" name="Horizontal Scroll 11"/>
            <p:cNvSpPr/>
            <p:nvPr/>
          </p:nvSpPr>
          <p:spPr>
            <a:xfrm>
              <a:off x="5675415" y="2213040"/>
              <a:ext cx="2932866" cy="358617"/>
            </a:xfrm>
            <a:prstGeom prst="wedgeRoundRectCallout">
              <a:avLst>
                <a:gd name="adj1" fmla="val -18867"/>
                <a:gd name="adj2" fmla="val 111570"/>
                <a:gd name="adj3" fmla="val 16667"/>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45" name="Rectangle 44"/>
            <p:cNvSpPr/>
            <p:nvPr/>
          </p:nvSpPr>
          <p:spPr>
            <a:xfrm>
              <a:off x="5656327" y="2213040"/>
              <a:ext cx="2896947" cy="338554"/>
            </a:xfrm>
            <a:prstGeom prst="rect">
              <a:avLst/>
            </a:prstGeom>
          </p:spPr>
          <p:txBody>
            <a:bodyPr wrap="none">
              <a:spAutoFit/>
            </a:bodyPr>
            <a:lstStyle/>
            <a:p>
              <a:r>
                <a:rPr lang="en-US" sz="1600" b="1" dirty="0" smtClean="0">
                  <a:latin typeface="Book Antiqua" panose="02040602050305030304" pitchFamily="18" charset="0"/>
                </a:rPr>
                <a:t>Mass of each wagon =2000kg</a:t>
              </a:r>
              <a:endParaRPr lang="en-US" sz="1600" b="1" dirty="0"/>
            </a:p>
          </p:txBody>
        </p:sp>
      </p:grpSp>
      <p:grpSp>
        <p:nvGrpSpPr>
          <p:cNvPr id="46" name="Group 45"/>
          <p:cNvGrpSpPr/>
          <p:nvPr/>
        </p:nvGrpSpPr>
        <p:grpSpPr>
          <a:xfrm>
            <a:off x="5056341" y="3461643"/>
            <a:ext cx="2541080" cy="358617"/>
            <a:chOff x="6403156" y="2213040"/>
            <a:chExt cx="2541080" cy="358617"/>
          </a:xfrm>
        </p:grpSpPr>
        <p:sp>
          <p:nvSpPr>
            <p:cNvPr id="47" name="Horizontal Scroll 11"/>
            <p:cNvSpPr/>
            <p:nvPr/>
          </p:nvSpPr>
          <p:spPr>
            <a:xfrm>
              <a:off x="6403410" y="2213040"/>
              <a:ext cx="2411005" cy="358617"/>
            </a:xfrm>
            <a:prstGeom prst="wedgeRoundRectCallout">
              <a:avLst>
                <a:gd name="adj1" fmla="val -18867"/>
                <a:gd name="adj2" fmla="val 111570"/>
                <a:gd name="adj3" fmla="val 16667"/>
              </a:avLst>
            </a:prstGeom>
            <a:ln>
              <a:noFill/>
            </a:ln>
            <a:effectLst/>
            <a:scene3d>
              <a:camera prst="orthographicFront">
                <a:rot lat="0" lon="0" rev="0"/>
              </a:camera>
              <a:lightRig rig="chilly" dir="t">
                <a:rot lat="0" lon="0" rev="18480000"/>
              </a:lightRig>
            </a:scene3d>
            <a:sp3d prstMaterial="clear">
              <a:bevelT h="63500"/>
            </a:sp3d>
          </p:spPr>
          <p:style>
            <a:lnRef idx="0">
              <a:schemeClr val="accent5"/>
            </a:lnRef>
            <a:fillRef idx="3">
              <a:schemeClr val="accent5"/>
            </a:fillRef>
            <a:effectRef idx="3">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48" name="Rectangle 47"/>
            <p:cNvSpPr/>
            <p:nvPr/>
          </p:nvSpPr>
          <p:spPr>
            <a:xfrm>
              <a:off x="6403156" y="2213040"/>
              <a:ext cx="2541080" cy="338554"/>
            </a:xfrm>
            <a:prstGeom prst="rect">
              <a:avLst/>
            </a:prstGeom>
          </p:spPr>
          <p:txBody>
            <a:bodyPr wrap="none">
              <a:spAutoFit/>
            </a:bodyPr>
            <a:lstStyle/>
            <a:p>
              <a:r>
                <a:rPr lang="en-US" sz="1600" b="1" dirty="0" smtClean="0">
                  <a:latin typeface="Book Antiqua" panose="02040602050305030304" pitchFamily="18" charset="0"/>
                </a:rPr>
                <a:t>Force of Friction =5000N</a:t>
              </a:r>
              <a:endParaRPr lang="en-US" sz="1600" b="1" dirty="0"/>
            </a:p>
          </p:txBody>
        </p:sp>
      </p:grpSp>
      <p:grpSp>
        <p:nvGrpSpPr>
          <p:cNvPr id="49" name="Group 48"/>
          <p:cNvGrpSpPr/>
          <p:nvPr/>
        </p:nvGrpSpPr>
        <p:grpSpPr>
          <a:xfrm>
            <a:off x="4193714" y="3149001"/>
            <a:ext cx="1866217" cy="358617"/>
            <a:chOff x="6403156" y="2213040"/>
            <a:chExt cx="1866217" cy="358617"/>
          </a:xfrm>
        </p:grpSpPr>
        <p:sp>
          <p:nvSpPr>
            <p:cNvPr id="50" name="Horizontal Scroll 11"/>
            <p:cNvSpPr/>
            <p:nvPr/>
          </p:nvSpPr>
          <p:spPr>
            <a:xfrm>
              <a:off x="6403410" y="2213040"/>
              <a:ext cx="1821078" cy="358617"/>
            </a:xfrm>
            <a:prstGeom prst="wedgeRoundRectCallout">
              <a:avLst>
                <a:gd name="adj1" fmla="val -50250"/>
                <a:gd name="adj2" fmla="val 125735"/>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chemeClr val="bg1"/>
                </a:solidFill>
                <a:effectLst>
                  <a:glow rad="63500">
                    <a:schemeClr val="accent6">
                      <a:satMod val="175000"/>
                      <a:alpha val="40000"/>
                    </a:schemeClr>
                  </a:glow>
                </a:effectLst>
              </a:endParaRPr>
            </a:p>
          </p:txBody>
        </p:sp>
        <p:sp>
          <p:nvSpPr>
            <p:cNvPr id="51" name="Rectangle 50"/>
            <p:cNvSpPr/>
            <p:nvPr/>
          </p:nvSpPr>
          <p:spPr>
            <a:xfrm>
              <a:off x="6403156" y="2213040"/>
              <a:ext cx="1866217" cy="338554"/>
            </a:xfrm>
            <a:prstGeom prst="rect">
              <a:avLst/>
            </a:prstGeom>
          </p:spPr>
          <p:txBody>
            <a:bodyPr wrap="none">
              <a:spAutoFit/>
            </a:bodyPr>
            <a:lstStyle/>
            <a:p>
              <a:r>
                <a:rPr lang="en-US" sz="1600" b="1" dirty="0" smtClean="0">
                  <a:latin typeface="Book Antiqua" panose="02040602050305030304" pitchFamily="18" charset="0"/>
                </a:rPr>
                <a:t>Force(F) =40000N</a:t>
              </a:r>
              <a:endParaRPr lang="en-US" sz="1600" b="1" dirty="0"/>
            </a:p>
          </p:txBody>
        </p:sp>
      </p:grpSp>
    </p:spTree>
    <p:extLst>
      <p:ext uri="{BB962C8B-B14F-4D97-AF65-F5344CB8AC3E}">
        <p14:creationId xmlns:p14="http://schemas.microsoft.com/office/powerpoint/2010/main" val="2890773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ppt_x"/>
                                          </p:val>
                                        </p:tav>
                                        <p:tav tm="100000">
                                          <p:val>
                                            <p:strVal val="#ppt_x"/>
                                          </p:val>
                                        </p:tav>
                                      </p:tavLst>
                                    </p:anim>
                                    <p:anim calcmode="lin" valueType="num">
                                      <p:cBhvr additive="base">
                                        <p:cTn id="8" dur="500" fill="hold"/>
                                        <p:tgtEl>
                                          <p:spTgt spid="9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wipe(left)">
                                      <p:cBhvr>
                                        <p:cTn id="12" dur="500"/>
                                        <p:tgtEl>
                                          <p:spTgt spid="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par>
                                <p:cTn id="18" presetID="2" presetClass="entr" presetSubtype="8" fill="hold" nodeType="withEffect">
                                  <p:stCondLst>
                                    <p:cond delay="0"/>
                                  </p:stCondLst>
                                  <p:childTnLst>
                                    <p:set>
                                      <p:cBhvr>
                                        <p:cTn id="19" dur="1" fill="hold">
                                          <p:stCondLst>
                                            <p:cond delay="0"/>
                                          </p:stCondLst>
                                        </p:cTn>
                                        <p:tgtEl>
                                          <p:spTgt spid="86"/>
                                        </p:tgtEl>
                                        <p:attrNameLst>
                                          <p:attrName>style.visibility</p:attrName>
                                        </p:attrNameLst>
                                      </p:cBhvr>
                                      <p:to>
                                        <p:strVal val="visible"/>
                                      </p:to>
                                    </p:set>
                                    <p:anim calcmode="lin" valueType="num">
                                      <p:cBhvr additive="base">
                                        <p:cTn id="20" dur="500" fill="hold"/>
                                        <p:tgtEl>
                                          <p:spTgt spid="86"/>
                                        </p:tgtEl>
                                        <p:attrNameLst>
                                          <p:attrName>ppt_x</p:attrName>
                                        </p:attrNameLst>
                                      </p:cBhvr>
                                      <p:tavLst>
                                        <p:tav tm="0">
                                          <p:val>
                                            <p:strVal val="0-#ppt_w/2"/>
                                          </p:val>
                                        </p:tav>
                                        <p:tav tm="100000">
                                          <p:val>
                                            <p:strVal val="#ppt_x"/>
                                          </p:val>
                                        </p:tav>
                                      </p:tavLst>
                                    </p:anim>
                                    <p:anim calcmode="lin" valueType="num">
                                      <p:cBhvr additive="base">
                                        <p:cTn id="21"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down)">
                                      <p:cBhvr>
                                        <p:cTn id="26" dur="50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9"/>
                                        </p:tgtEl>
                                      </p:cBhvr>
                                    </p:animEffect>
                                    <p:set>
                                      <p:cBhvr>
                                        <p:cTn id="31" dur="1" fill="hold">
                                          <p:stCondLst>
                                            <p:cond delay="499"/>
                                          </p:stCondLst>
                                        </p:cTn>
                                        <p:tgtEl>
                                          <p:spTgt spid="39"/>
                                        </p:tgtEl>
                                        <p:attrNameLst>
                                          <p:attrName>style.visibility</p:attrName>
                                        </p:attrNameLst>
                                      </p:cBhvr>
                                      <p:to>
                                        <p:strVal val="hidden"/>
                                      </p:to>
                                    </p:set>
                                  </p:childTnLst>
                                </p:cTn>
                              </p:par>
                              <p:par>
                                <p:cTn id="32" presetID="22" presetClass="entr" presetSubtype="4"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42"/>
                                        </p:tgtEl>
                                      </p:cBhvr>
                                    </p:animEffect>
                                    <p:set>
                                      <p:cBhvr>
                                        <p:cTn id="39" dur="1" fill="hold">
                                          <p:stCondLst>
                                            <p:cond delay="499"/>
                                          </p:stCondLst>
                                        </p:cTn>
                                        <p:tgtEl>
                                          <p:spTgt spid="42"/>
                                        </p:tgtEl>
                                        <p:attrNameLst>
                                          <p:attrName>style.visibility</p:attrName>
                                        </p:attrNameLst>
                                      </p:cBhvr>
                                      <p:to>
                                        <p:strVal val="hidden"/>
                                      </p:to>
                                    </p:set>
                                  </p:childTnLst>
                                </p:cTn>
                              </p:par>
                              <p:par>
                                <p:cTn id="40" presetID="22" presetClass="entr" presetSubtype="4"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down)">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49"/>
                                        </p:tgtEl>
                                      </p:cBhvr>
                                    </p:animEffect>
                                    <p:set>
                                      <p:cBhvr>
                                        <p:cTn id="47" dur="1" fill="hold">
                                          <p:stCondLst>
                                            <p:cond delay="499"/>
                                          </p:stCondLst>
                                        </p:cTn>
                                        <p:tgtEl>
                                          <p:spTgt spid="49"/>
                                        </p:tgtEl>
                                        <p:attrNameLst>
                                          <p:attrName>style.visibility</p:attrName>
                                        </p:attrNameLst>
                                      </p:cBhvr>
                                      <p:to>
                                        <p:strVal val="hidden"/>
                                      </p:to>
                                    </p:set>
                                  </p:childTnLst>
                                </p:cTn>
                              </p:par>
                              <p:par>
                                <p:cTn id="48" presetID="22" presetClass="entr" presetSubtype="4"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down)">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46"/>
                                        </p:tgtEl>
                                      </p:cBhvr>
                                    </p:animEffect>
                                    <p:set>
                                      <p:cBhvr>
                                        <p:cTn id="55" dur="1" fill="hold">
                                          <p:stCondLst>
                                            <p:cond delay="499"/>
                                          </p:stCondLst>
                                        </p:cTn>
                                        <p:tgtEl>
                                          <p:spTgt spid="4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4.16667E-6 1.48148E-6 L 1.50052 -0.00031 " pathEditMode="relative" rAng="0" ptsTypes="AA">
                                      <p:cBhvr>
                                        <p:cTn id="59" dur="2000" fill="hold"/>
                                        <p:tgtEl>
                                          <p:spTgt spid="86"/>
                                        </p:tgtEl>
                                        <p:attrNameLst>
                                          <p:attrName>ppt_x</p:attrName>
                                          <p:attrName>ppt_y</p:attrName>
                                        </p:attrNameLst>
                                      </p:cBhvr>
                                      <p:rCtr x="75017" y="-31"/>
                                    </p:animMotion>
                                  </p:childTnLst>
                                </p:cTn>
                              </p:par>
                              <p:par>
                                <p:cTn id="60" presetID="22" presetClass="exit" presetSubtype="8" fill="hold" nodeType="withEffect">
                                  <p:stCondLst>
                                    <p:cond delay="800"/>
                                  </p:stCondLst>
                                  <p:childTnLst>
                                    <p:animEffect transition="out" filter="wipe(left)">
                                      <p:cBhvr>
                                        <p:cTn id="61" dur="1800"/>
                                        <p:tgtEl>
                                          <p:spTgt spid="58"/>
                                        </p:tgtEl>
                                      </p:cBhvr>
                                    </p:animEffect>
                                    <p:set>
                                      <p:cBhvr>
                                        <p:cTn id="62" dur="1" fill="hold">
                                          <p:stCondLst>
                                            <p:cond delay="1799"/>
                                          </p:stCondLst>
                                        </p:cTn>
                                        <p:tgtEl>
                                          <p:spTgt spid="58"/>
                                        </p:tgtEl>
                                        <p:attrNameLst>
                                          <p:attrName>style.visibility</p:attrName>
                                        </p:attrNameLst>
                                      </p:cBhvr>
                                      <p:to>
                                        <p:strVal val="hidden"/>
                                      </p:to>
                                    </p:set>
                                  </p:childTnLst>
                                </p:cTn>
                              </p:par>
                              <p:par>
                                <p:cTn id="63" presetID="10" presetClass="exit" presetSubtype="0" fill="hold" grpId="0" nodeType="withEffect">
                                  <p:stCondLst>
                                    <p:cond delay="800"/>
                                  </p:stCondLst>
                                  <p:childTnLst>
                                    <p:animEffect transition="out" filter="fade">
                                      <p:cBhvr>
                                        <p:cTn id="64" dur="500"/>
                                        <p:tgtEl>
                                          <p:spTgt spid="2"/>
                                        </p:tgtEl>
                                      </p:cBhvr>
                                    </p:animEffect>
                                    <p:set>
                                      <p:cBhvr>
                                        <p:cTn id="6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5251" y="1572090"/>
            <a:ext cx="1076325" cy="338241"/>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a:t>
            </a:r>
            <a:r>
              <a:rPr lang="en-US" dirty="0" smtClean="0"/>
              <a:t>:</a:t>
            </a:r>
            <a:endParaRPr lang="en-US" dirty="0"/>
          </a:p>
        </p:txBody>
      </p:sp>
      <p:sp>
        <p:nvSpPr>
          <p:cNvPr id="8" name="TextBox 7"/>
          <p:cNvSpPr txBox="1"/>
          <p:nvPr/>
        </p:nvSpPr>
        <p:spPr>
          <a:xfrm>
            <a:off x="1137285" y="1572090"/>
            <a:ext cx="1731645"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Mass of engine </a:t>
            </a:r>
          </a:p>
        </p:txBody>
      </p:sp>
      <p:sp>
        <p:nvSpPr>
          <p:cNvPr id="9" name="TextBox 8"/>
          <p:cNvSpPr txBox="1"/>
          <p:nvPr/>
        </p:nvSpPr>
        <p:spPr>
          <a:xfrm>
            <a:off x="2924133" y="1572090"/>
            <a:ext cx="11430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8000kg </a:t>
            </a:r>
          </a:p>
        </p:txBody>
      </p:sp>
      <p:sp>
        <p:nvSpPr>
          <p:cNvPr id="10" name="TextBox 9"/>
          <p:cNvSpPr txBox="1"/>
          <p:nvPr/>
        </p:nvSpPr>
        <p:spPr>
          <a:xfrm>
            <a:off x="4222524" y="1572090"/>
            <a:ext cx="2059501"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Mass of each wagon  </a:t>
            </a:r>
          </a:p>
        </p:txBody>
      </p:sp>
      <p:sp>
        <p:nvSpPr>
          <p:cNvPr id="11" name="TextBox 10"/>
          <p:cNvSpPr txBox="1"/>
          <p:nvPr/>
        </p:nvSpPr>
        <p:spPr>
          <a:xfrm>
            <a:off x="6195441" y="1572090"/>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2" name="TextBox 11"/>
          <p:cNvSpPr txBox="1"/>
          <p:nvPr/>
        </p:nvSpPr>
        <p:spPr>
          <a:xfrm>
            <a:off x="6477000" y="1572090"/>
            <a:ext cx="11430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2000kg</a:t>
            </a:r>
          </a:p>
        </p:txBody>
      </p:sp>
      <p:sp>
        <p:nvSpPr>
          <p:cNvPr id="13" name="TextBox 12"/>
          <p:cNvSpPr txBox="1"/>
          <p:nvPr/>
        </p:nvSpPr>
        <p:spPr>
          <a:xfrm>
            <a:off x="4837787" y="1889527"/>
            <a:ext cx="1425950"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Friction force  </a:t>
            </a:r>
          </a:p>
        </p:txBody>
      </p:sp>
      <p:sp>
        <p:nvSpPr>
          <p:cNvPr id="14" name="TextBox 13"/>
          <p:cNvSpPr txBox="1"/>
          <p:nvPr/>
        </p:nvSpPr>
        <p:spPr>
          <a:xfrm>
            <a:off x="6195441" y="1889527"/>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5" name="TextBox 14"/>
          <p:cNvSpPr txBox="1"/>
          <p:nvPr/>
        </p:nvSpPr>
        <p:spPr>
          <a:xfrm>
            <a:off x="6477000" y="1889527"/>
            <a:ext cx="100965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5000N</a:t>
            </a:r>
          </a:p>
        </p:txBody>
      </p:sp>
      <p:sp>
        <p:nvSpPr>
          <p:cNvPr id="16" name="TextBox 15"/>
          <p:cNvSpPr txBox="1"/>
          <p:nvPr/>
        </p:nvSpPr>
        <p:spPr>
          <a:xfrm>
            <a:off x="95251" y="2201161"/>
            <a:ext cx="1133475" cy="338241"/>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 </a:t>
            </a:r>
            <a:r>
              <a:rPr lang="en-US" dirty="0" smtClean="0"/>
              <a:t>:</a:t>
            </a:r>
            <a:endParaRPr lang="en-US" dirty="0"/>
          </a:p>
        </p:txBody>
      </p:sp>
      <p:sp>
        <p:nvSpPr>
          <p:cNvPr id="17" name="TextBox 16"/>
          <p:cNvSpPr txBox="1"/>
          <p:nvPr/>
        </p:nvSpPr>
        <p:spPr>
          <a:xfrm>
            <a:off x="1305067" y="2658955"/>
            <a:ext cx="250902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(a) Net accelerating force</a:t>
            </a:r>
          </a:p>
        </p:txBody>
      </p:sp>
      <p:sp>
        <p:nvSpPr>
          <p:cNvPr id="18" name="TextBox 17"/>
          <p:cNvSpPr txBox="1"/>
          <p:nvPr/>
        </p:nvSpPr>
        <p:spPr>
          <a:xfrm>
            <a:off x="3156727" y="2147991"/>
            <a:ext cx="1990153"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(b)Acceleration of the train </a:t>
            </a:r>
          </a:p>
        </p:txBody>
      </p:sp>
      <p:sp>
        <p:nvSpPr>
          <p:cNvPr id="19" name="TextBox 18"/>
          <p:cNvSpPr txBox="1"/>
          <p:nvPr/>
        </p:nvSpPr>
        <p:spPr>
          <a:xfrm>
            <a:off x="5366527" y="2147991"/>
            <a:ext cx="2188703"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(c) The force of wagon 1 on wagon 2</a:t>
            </a:r>
          </a:p>
        </p:txBody>
      </p:sp>
      <p:sp>
        <p:nvSpPr>
          <p:cNvPr id="20" name="TextBox 19"/>
          <p:cNvSpPr txBox="1"/>
          <p:nvPr/>
        </p:nvSpPr>
        <p:spPr>
          <a:xfrm>
            <a:off x="66675" y="2647950"/>
            <a:ext cx="1238392" cy="33824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Formulae :</a:t>
            </a:r>
            <a:endParaRPr lang="en-US" dirty="0"/>
          </a:p>
        </p:txBody>
      </p:sp>
      <p:sp>
        <p:nvSpPr>
          <p:cNvPr id="23" name="TextBox 22"/>
          <p:cNvSpPr txBox="1"/>
          <p:nvPr/>
        </p:nvSpPr>
        <p:spPr>
          <a:xfrm>
            <a:off x="3869055" y="2658955"/>
            <a:ext cx="3097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24" name="TextBox 23"/>
          <p:cNvSpPr txBox="1"/>
          <p:nvPr/>
        </p:nvSpPr>
        <p:spPr>
          <a:xfrm>
            <a:off x="4128137" y="2658955"/>
            <a:ext cx="2428549"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Force exerted by engine</a:t>
            </a:r>
          </a:p>
        </p:txBody>
      </p:sp>
      <p:sp>
        <p:nvSpPr>
          <p:cNvPr id="25" name="TextBox 24"/>
          <p:cNvSpPr txBox="1"/>
          <p:nvPr/>
        </p:nvSpPr>
        <p:spPr>
          <a:xfrm>
            <a:off x="6400151" y="2658955"/>
            <a:ext cx="253595"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26" name="TextBox 25"/>
          <p:cNvSpPr txBox="1"/>
          <p:nvPr/>
        </p:nvSpPr>
        <p:spPr>
          <a:xfrm>
            <a:off x="6617016" y="2658955"/>
            <a:ext cx="232307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Force exerted by </a:t>
            </a:r>
            <a:r>
              <a:rPr lang="en-US" dirty="0" smtClean="0"/>
              <a:t>tracks</a:t>
            </a:r>
            <a:endParaRPr lang="en-US" dirty="0"/>
          </a:p>
        </p:txBody>
      </p:sp>
      <p:sp>
        <p:nvSpPr>
          <p:cNvPr id="29" name="TextBox 28"/>
          <p:cNvSpPr txBox="1"/>
          <p:nvPr/>
        </p:nvSpPr>
        <p:spPr>
          <a:xfrm>
            <a:off x="1023127" y="2114550"/>
            <a:ext cx="2057400"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 </a:t>
            </a:r>
            <a:r>
              <a:rPr lang="en-US" sz="1600" b="1" dirty="0">
                <a:solidFill>
                  <a:srgbClr val="0000FF"/>
                </a:solidFill>
                <a:latin typeface="Book Antiqua" panose="02040602050305030304" pitchFamily="18" charset="0"/>
              </a:rPr>
              <a:t>N</a:t>
            </a:r>
            <a:r>
              <a:rPr lang="en-US" sz="1600" b="1" dirty="0" smtClean="0">
                <a:solidFill>
                  <a:srgbClr val="0000FF"/>
                </a:solidFill>
                <a:latin typeface="Book Antiqua" panose="02040602050305030304" pitchFamily="18" charset="0"/>
              </a:rPr>
              <a:t>et accelerating force</a:t>
            </a:r>
          </a:p>
        </p:txBody>
      </p:sp>
      <p:sp>
        <p:nvSpPr>
          <p:cNvPr id="30" name="TextBox 29"/>
          <p:cNvSpPr txBox="1"/>
          <p:nvPr/>
        </p:nvSpPr>
        <p:spPr>
          <a:xfrm>
            <a:off x="1305067" y="2940040"/>
            <a:ext cx="112562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(b) F = ma</a:t>
            </a:r>
          </a:p>
        </p:txBody>
      </p:sp>
      <p:sp>
        <p:nvSpPr>
          <p:cNvPr id="32" name="TextBox 31"/>
          <p:cNvSpPr txBox="1"/>
          <p:nvPr/>
        </p:nvSpPr>
        <p:spPr>
          <a:xfrm>
            <a:off x="2638679" y="1572090"/>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33" name="TextBox 32"/>
          <p:cNvSpPr txBox="1"/>
          <p:nvPr/>
        </p:nvSpPr>
        <p:spPr>
          <a:xfrm>
            <a:off x="95249" y="3257550"/>
            <a:ext cx="1209817" cy="338241"/>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Solution :</a:t>
            </a:r>
            <a:endParaRPr lang="en-US" dirty="0"/>
          </a:p>
        </p:txBody>
      </p:sp>
      <p:sp>
        <p:nvSpPr>
          <p:cNvPr id="34" name="TextBox 33"/>
          <p:cNvSpPr txBox="1"/>
          <p:nvPr/>
        </p:nvSpPr>
        <p:spPr>
          <a:xfrm>
            <a:off x="113995" y="3638550"/>
            <a:ext cx="2004176"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 Net accelerating force</a:t>
            </a:r>
          </a:p>
        </p:txBody>
      </p:sp>
      <p:sp>
        <p:nvSpPr>
          <p:cNvPr id="35" name="TextBox 34"/>
          <p:cNvSpPr txBox="1"/>
          <p:nvPr/>
        </p:nvSpPr>
        <p:spPr>
          <a:xfrm>
            <a:off x="1945828" y="3757509"/>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38" name="TextBox 37"/>
          <p:cNvSpPr txBox="1"/>
          <p:nvPr/>
        </p:nvSpPr>
        <p:spPr>
          <a:xfrm>
            <a:off x="2009328" y="3638550"/>
            <a:ext cx="1642191"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Force exerted by engine</a:t>
            </a:r>
          </a:p>
        </p:txBody>
      </p:sp>
      <p:sp>
        <p:nvSpPr>
          <p:cNvPr id="39" name="TextBox 38"/>
          <p:cNvSpPr txBox="1"/>
          <p:nvPr/>
        </p:nvSpPr>
        <p:spPr>
          <a:xfrm>
            <a:off x="3380928" y="3757509"/>
            <a:ext cx="322708"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40" name="TextBox 39"/>
          <p:cNvSpPr txBox="1"/>
          <p:nvPr/>
        </p:nvSpPr>
        <p:spPr>
          <a:xfrm>
            <a:off x="3515042" y="3638550"/>
            <a:ext cx="1437958"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Force exerted by tracks</a:t>
            </a:r>
          </a:p>
        </p:txBody>
      </p:sp>
      <p:sp>
        <p:nvSpPr>
          <p:cNvPr id="42" name="TextBox 41"/>
          <p:cNvSpPr txBox="1"/>
          <p:nvPr/>
        </p:nvSpPr>
        <p:spPr>
          <a:xfrm>
            <a:off x="1949308" y="4150675"/>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10" name="TextBox 109"/>
          <p:cNvSpPr txBox="1"/>
          <p:nvPr/>
        </p:nvSpPr>
        <p:spPr>
          <a:xfrm>
            <a:off x="2133600" y="4422053"/>
            <a:ext cx="992779" cy="359497"/>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600" dirty="0">
              <a:latin typeface="Book Antiqua" panose="02040602050305030304" pitchFamily="18" charset="0"/>
            </a:endParaRPr>
          </a:p>
        </p:txBody>
      </p:sp>
      <p:sp>
        <p:nvSpPr>
          <p:cNvPr id="43" name="TextBox 42"/>
          <p:cNvSpPr txBox="1"/>
          <p:nvPr/>
        </p:nvSpPr>
        <p:spPr>
          <a:xfrm>
            <a:off x="2924133" y="1889527"/>
            <a:ext cx="1132883"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40000N</a:t>
            </a:r>
          </a:p>
        </p:txBody>
      </p:sp>
      <p:sp>
        <p:nvSpPr>
          <p:cNvPr id="44" name="TextBox 43"/>
          <p:cNvSpPr txBox="1"/>
          <p:nvPr/>
        </p:nvSpPr>
        <p:spPr>
          <a:xfrm>
            <a:off x="2885933" y="4150675"/>
            <a:ext cx="322708"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48" name="TextBox 47"/>
          <p:cNvSpPr txBox="1"/>
          <p:nvPr/>
        </p:nvSpPr>
        <p:spPr>
          <a:xfrm>
            <a:off x="1949308" y="4443309"/>
            <a:ext cx="26670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49" name="TextBox 48"/>
          <p:cNvSpPr txBox="1"/>
          <p:nvPr/>
        </p:nvSpPr>
        <p:spPr>
          <a:xfrm>
            <a:off x="2213470" y="4443309"/>
            <a:ext cx="1124477"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35000N</a:t>
            </a:r>
          </a:p>
        </p:txBody>
      </p:sp>
      <p:sp>
        <p:nvSpPr>
          <p:cNvPr id="52" name="TextBox 51"/>
          <p:cNvSpPr txBox="1"/>
          <p:nvPr/>
        </p:nvSpPr>
        <p:spPr>
          <a:xfrm>
            <a:off x="357954" y="1889527"/>
            <a:ext cx="2510976"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Force Exerted By Engine</a:t>
            </a:r>
          </a:p>
        </p:txBody>
      </p:sp>
      <p:sp>
        <p:nvSpPr>
          <p:cNvPr id="53" name="TextBox 52"/>
          <p:cNvSpPr txBox="1"/>
          <p:nvPr/>
        </p:nvSpPr>
        <p:spPr>
          <a:xfrm>
            <a:off x="2638679" y="1889527"/>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2" name="TextBox 61"/>
          <p:cNvSpPr txBox="1"/>
          <p:nvPr/>
        </p:nvSpPr>
        <p:spPr>
          <a:xfrm>
            <a:off x="2928127" y="2224191"/>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3" name="TextBox 62"/>
          <p:cNvSpPr txBox="1"/>
          <p:nvPr/>
        </p:nvSpPr>
        <p:spPr>
          <a:xfrm>
            <a:off x="3066788" y="2224191"/>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4" name="TextBox 63"/>
          <p:cNvSpPr txBox="1"/>
          <p:nvPr/>
        </p:nvSpPr>
        <p:spPr>
          <a:xfrm>
            <a:off x="4909326" y="2266950"/>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5" name="TextBox 64"/>
          <p:cNvSpPr txBox="1"/>
          <p:nvPr/>
        </p:nvSpPr>
        <p:spPr>
          <a:xfrm>
            <a:off x="5187687" y="2266950"/>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6" name="TextBox 65"/>
          <p:cNvSpPr txBox="1"/>
          <p:nvPr/>
        </p:nvSpPr>
        <p:spPr>
          <a:xfrm>
            <a:off x="7479030" y="2266950"/>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7" name="TextBox 66"/>
          <p:cNvSpPr txBox="1"/>
          <p:nvPr/>
        </p:nvSpPr>
        <p:spPr>
          <a:xfrm>
            <a:off x="7631430" y="2266950"/>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03" name="TextBox 102"/>
          <p:cNvSpPr txBox="1"/>
          <p:nvPr/>
        </p:nvSpPr>
        <p:spPr>
          <a:xfrm>
            <a:off x="2213470" y="4150675"/>
            <a:ext cx="744032"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40000</a:t>
            </a:r>
          </a:p>
        </p:txBody>
      </p:sp>
      <p:sp>
        <p:nvSpPr>
          <p:cNvPr id="105" name="TextBox 104"/>
          <p:cNvSpPr txBox="1"/>
          <p:nvPr/>
        </p:nvSpPr>
        <p:spPr>
          <a:xfrm>
            <a:off x="3057078" y="4150675"/>
            <a:ext cx="70485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5000</a:t>
            </a:r>
          </a:p>
        </p:txBody>
      </p:sp>
      <p:grpSp>
        <p:nvGrpSpPr>
          <p:cNvPr id="56" name="Group 55"/>
          <p:cNvGrpSpPr/>
          <p:nvPr/>
        </p:nvGrpSpPr>
        <p:grpSpPr>
          <a:xfrm>
            <a:off x="834267" y="160736"/>
            <a:ext cx="8034398" cy="1307424"/>
            <a:chOff x="783846" y="485420"/>
            <a:chExt cx="8034398" cy="1307424"/>
          </a:xfrm>
        </p:grpSpPr>
        <p:sp>
          <p:nvSpPr>
            <p:cNvPr id="57" name="TextBox 56"/>
            <p:cNvSpPr txBox="1">
              <a:spLocks noChangeArrowheads="1"/>
            </p:cNvSpPr>
            <p:nvPr/>
          </p:nvSpPr>
          <p:spPr bwMode="auto">
            <a:xfrm>
              <a:off x="783846" y="553202"/>
              <a:ext cx="7983598" cy="123964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58" name="TextBox 57"/>
            <p:cNvSpPr txBox="1">
              <a:spLocks noChangeArrowheads="1"/>
            </p:cNvSpPr>
            <p:nvPr/>
          </p:nvSpPr>
          <p:spPr bwMode="auto">
            <a:xfrm>
              <a:off x="1035190" y="485420"/>
              <a:ext cx="7783054" cy="127800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endParaRPr lang="en-US" sz="1600" dirty="0" smtClean="0">
                <a:solidFill>
                  <a:srgbClr val="0000FF"/>
                </a:solidFill>
                <a:latin typeface="Book Antiqua" panose="02040602050305030304" pitchFamily="18" charset="0"/>
              </a:endParaRPr>
            </a:p>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8000 kg engine pulls a train of 5 wagons, each of </a:t>
              </a:r>
              <a:r>
                <a:rPr lang="en-US" sz="1600" dirty="0" smtClean="0">
                  <a:solidFill>
                    <a:srgbClr val="0000FF"/>
                  </a:solidFill>
                  <a:latin typeface="Book Antiqua" panose="02040602050305030304" pitchFamily="18" charset="0"/>
                </a:rPr>
                <a:t>2000 </a:t>
              </a:r>
              <a:r>
                <a:rPr lang="en-US" sz="1600" dirty="0">
                  <a:solidFill>
                    <a:srgbClr val="0000FF"/>
                  </a:solidFill>
                  <a:latin typeface="Book Antiqua" panose="02040602050305030304" pitchFamily="18" charset="0"/>
                </a:rPr>
                <a:t>kg along a horizontal tracks. If the engine exerts a </a:t>
              </a:r>
              <a:r>
                <a:rPr lang="en-US" sz="1600" dirty="0" smtClean="0">
                  <a:solidFill>
                    <a:srgbClr val="0000FF"/>
                  </a:solidFill>
                  <a:latin typeface="Book Antiqua" panose="02040602050305030304" pitchFamily="18" charset="0"/>
                </a:rPr>
                <a:t>force </a:t>
              </a:r>
              <a:r>
                <a:rPr lang="en-US" sz="1600" dirty="0">
                  <a:solidFill>
                    <a:srgbClr val="0000FF"/>
                  </a:solidFill>
                  <a:latin typeface="Book Antiqua" panose="02040602050305030304" pitchFamily="18" charset="0"/>
                </a:rPr>
                <a:t>of 40000 N and the track offers a friction force of 5000 N. </a:t>
              </a:r>
              <a:r>
                <a:rPr lang="en-US" sz="1600" dirty="0" smtClean="0">
                  <a:solidFill>
                    <a:srgbClr val="0000FF"/>
                  </a:solidFill>
                  <a:latin typeface="Book Antiqua" panose="02040602050305030304" pitchFamily="18" charset="0"/>
                </a:rPr>
                <a:t>Then calculate: (</a:t>
              </a:r>
              <a:r>
                <a:rPr lang="en-US" sz="1600" dirty="0">
                  <a:solidFill>
                    <a:srgbClr val="0000FF"/>
                  </a:solidFill>
                  <a:latin typeface="Book Antiqua" panose="02040602050305030304" pitchFamily="18" charset="0"/>
                </a:rPr>
                <a:t>a)The net accelerating </a:t>
              </a:r>
              <a:r>
                <a:rPr lang="en-US" sz="1600" dirty="0" smtClean="0">
                  <a:solidFill>
                    <a:srgbClr val="0000FF"/>
                  </a:solidFill>
                  <a:latin typeface="Book Antiqua" panose="02040602050305030304" pitchFamily="18" charset="0"/>
                </a:rPr>
                <a:t>force </a:t>
              </a:r>
              <a:r>
                <a:rPr lang="en-US" sz="1600" dirty="0">
                  <a:solidFill>
                    <a:srgbClr val="0000FF"/>
                  </a:solidFill>
                  <a:latin typeface="Book Antiqua" panose="02040602050305030304" pitchFamily="18" charset="0"/>
                </a:rPr>
                <a:t>(b)The acceleration of the </a:t>
              </a:r>
              <a:r>
                <a:rPr lang="en-US" sz="1600" dirty="0" smtClean="0">
                  <a:solidFill>
                    <a:srgbClr val="0000FF"/>
                  </a:solidFill>
                  <a:latin typeface="Book Antiqua" panose="02040602050305030304" pitchFamily="18" charset="0"/>
                </a:rPr>
                <a:t>train </a:t>
              </a:r>
              <a:r>
                <a:rPr lang="en-US" sz="1600" dirty="0">
                  <a:solidFill>
                    <a:srgbClr val="0000FF"/>
                  </a:solidFill>
                  <a:latin typeface="Book Antiqua" panose="02040602050305030304" pitchFamily="18" charset="0"/>
                </a:rPr>
                <a:t>(c)The </a:t>
              </a:r>
              <a:r>
                <a:rPr lang="en-US" sz="1600" dirty="0" smtClean="0">
                  <a:solidFill>
                    <a:srgbClr val="0000FF"/>
                  </a:solidFill>
                  <a:latin typeface="Book Antiqua" panose="02040602050305030304" pitchFamily="18" charset="0"/>
                </a:rPr>
                <a:t>force </a:t>
              </a:r>
              <a:r>
                <a:rPr lang="en-US" sz="1600" dirty="0">
                  <a:solidFill>
                    <a:srgbClr val="0000FF"/>
                  </a:solidFill>
                  <a:latin typeface="Book Antiqua" panose="02040602050305030304" pitchFamily="18" charset="0"/>
                </a:rPr>
                <a:t>of wagon 1 on wagon 2.</a:t>
              </a:r>
            </a:p>
          </p:txBody>
        </p:sp>
      </p:grpSp>
      <p:grpSp>
        <p:nvGrpSpPr>
          <p:cNvPr id="59" name="Group 58"/>
          <p:cNvGrpSpPr/>
          <p:nvPr/>
        </p:nvGrpSpPr>
        <p:grpSpPr>
          <a:xfrm>
            <a:off x="388620" y="374650"/>
            <a:ext cx="640080" cy="640080"/>
            <a:chOff x="4953000" y="3718491"/>
            <a:chExt cx="640080" cy="640080"/>
          </a:xfrm>
        </p:grpSpPr>
        <p:sp>
          <p:nvSpPr>
            <p:cNvPr id="60" name="Oval 59"/>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7</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sp>
        <p:nvSpPr>
          <p:cNvPr id="68" name="Rectangle 67"/>
          <p:cNvSpPr/>
          <p:nvPr/>
        </p:nvSpPr>
        <p:spPr>
          <a:xfrm>
            <a:off x="1372123" y="426517"/>
            <a:ext cx="730997"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5865549" y="425353"/>
            <a:ext cx="783410"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28410" y="657131"/>
            <a:ext cx="832289"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399413" y="924057"/>
            <a:ext cx="676275"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5102352" y="3105150"/>
            <a:ext cx="1984905"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 Acceleration of the train </a:t>
            </a:r>
          </a:p>
        </p:txBody>
      </p:sp>
      <p:sp>
        <p:nvSpPr>
          <p:cNvPr id="73" name="TextBox 72"/>
          <p:cNvSpPr txBox="1"/>
          <p:nvPr/>
        </p:nvSpPr>
        <p:spPr>
          <a:xfrm>
            <a:off x="6844801" y="3197278"/>
            <a:ext cx="558976"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a:t>
            </a:r>
          </a:p>
        </p:txBody>
      </p:sp>
      <p:sp>
        <p:nvSpPr>
          <p:cNvPr id="74" name="TextBox 73"/>
          <p:cNvSpPr txBox="1"/>
          <p:nvPr/>
        </p:nvSpPr>
        <p:spPr>
          <a:xfrm>
            <a:off x="7162800" y="3222878"/>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75" name="TextBox 74"/>
          <p:cNvSpPr txBox="1"/>
          <p:nvPr/>
        </p:nvSpPr>
        <p:spPr>
          <a:xfrm>
            <a:off x="7507621" y="3138918"/>
            <a:ext cx="220414"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a:t>
            </a:r>
          </a:p>
        </p:txBody>
      </p:sp>
      <p:cxnSp>
        <p:nvCxnSpPr>
          <p:cNvPr id="76" name="Straight Connector 75"/>
          <p:cNvCxnSpPr/>
          <p:nvPr/>
        </p:nvCxnSpPr>
        <p:spPr>
          <a:xfrm>
            <a:off x="7530731" y="3395170"/>
            <a:ext cx="220517" cy="0"/>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7465042" y="3315007"/>
            <a:ext cx="281588"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m</a:t>
            </a:r>
          </a:p>
        </p:txBody>
      </p:sp>
      <p:sp>
        <p:nvSpPr>
          <p:cNvPr id="78" name="TextBox 77"/>
          <p:cNvSpPr txBox="1"/>
          <p:nvPr/>
        </p:nvSpPr>
        <p:spPr>
          <a:xfrm>
            <a:off x="6907645" y="3715747"/>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a:t>
            </a:r>
            <a:endParaRPr lang="en-US" sz="1600" b="1" dirty="0" smtClean="0">
              <a:solidFill>
                <a:srgbClr val="0000FF"/>
              </a:solidFill>
              <a:latin typeface="Book Antiqua" panose="02040602050305030304" pitchFamily="18" charset="0"/>
            </a:endParaRPr>
          </a:p>
        </p:txBody>
      </p:sp>
      <p:sp>
        <p:nvSpPr>
          <p:cNvPr id="79" name="TextBox 78"/>
          <p:cNvSpPr txBox="1"/>
          <p:nvPr/>
        </p:nvSpPr>
        <p:spPr>
          <a:xfrm>
            <a:off x="6439084" y="3703059"/>
            <a:ext cx="242455"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sym typeface="Symbol"/>
              </a:rPr>
              <a:t></a:t>
            </a:r>
            <a:endParaRPr lang="en-US" sz="1600" b="1" dirty="0" smtClean="0">
              <a:solidFill>
                <a:srgbClr val="0000FF"/>
              </a:solidFill>
              <a:latin typeface="Book Antiqua" panose="02040602050305030304" pitchFamily="18" charset="0"/>
            </a:endParaRPr>
          </a:p>
        </p:txBody>
      </p:sp>
      <p:sp>
        <p:nvSpPr>
          <p:cNvPr id="80" name="TextBox 79"/>
          <p:cNvSpPr txBox="1"/>
          <p:nvPr/>
        </p:nvSpPr>
        <p:spPr>
          <a:xfrm>
            <a:off x="7150469" y="3741124"/>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81" name="TextBox 80"/>
          <p:cNvSpPr txBox="1"/>
          <p:nvPr/>
        </p:nvSpPr>
        <p:spPr>
          <a:xfrm>
            <a:off x="7416799" y="3647727"/>
            <a:ext cx="863601"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35000</a:t>
            </a:r>
          </a:p>
        </p:txBody>
      </p:sp>
      <p:cxnSp>
        <p:nvCxnSpPr>
          <p:cNvPr id="82" name="Straight Connector 81"/>
          <p:cNvCxnSpPr/>
          <p:nvPr/>
        </p:nvCxnSpPr>
        <p:spPr>
          <a:xfrm>
            <a:off x="7531061" y="3908552"/>
            <a:ext cx="573055" cy="0"/>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sp>
        <p:nvSpPr>
          <p:cNvPr id="111" name="TextBox 110"/>
          <p:cNvSpPr txBox="1"/>
          <p:nvPr/>
        </p:nvSpPr>
        <p:spPr>
          <a:xfrm>
            <a:off x="8061171" y="3730495"/>
            <a:ext cx="992779" cy="359497"/>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600" dirty="0">
              <a:latin typeface="Book Antiqua" panose="02040602050305030304" pitchFamily="18" charset="0"/>
            </a:endParaRPr>
          </a:p>
        </p:txBody>
      </p:sp>
      <p:sp>
        <p:nvSpPr>
          <p:cNvPr id="83" name="TextBox 82"/>
          <p:cNvSpPr txBox="1"/>
          <p:nvPr/>
        </p:nvSpPr>
        <p:spPr>
          <a:xfrm>
            <a:off x="7412831" y="3833709"/>
            <a:ext cx="854869"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18000</a:t>
            </a:r>
          </a:p>
        </p:txBody>
      </p:sp>
      <p:sp>
        <p:nvSpPr>
          <p:cNvPr id="86" name="TextBox 85"/>
          <p:cNvSpPr txBox="1"/>
          <p:nvPr/>
        </p:nvSpPr>
        <p:spPr>
          <a:xfrm>
            <a:off x="8001000" y="3734431"/>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87" name="TextBox 86"/>
          <p:cNvSpPr txBox="1"/>
          <p:nvPr/>
        </p:nvSpPr>
        <p:spPr>
          <a:xfrm>
            <a:off x="8159489" y="3747520"/>
            <a:ext cx="984511"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1.94 ms</a:t>
            </a:r>
            <a:r>
              <a:rPr lang="en-US" sz="1600" b="1" baseline="30000" dirty="0" smtClean="0">
                <a:solidFill>
                  <a:srgbClr val="0000FF"/>
                </a:solidFill>
                <a:latin typeface="Book Antiqua" panose="02040602050305030304" pitchFamily="18" charset="0"/>
              </a:rPr>
              <a:t>-2</a:t>
            </a:r>
          </a:p>
        </p:txBody>
      </p:sp>
      <p:cxnSp>
        <p:nvCxnSpPr>
          <p:cNvPr id="88" name="Straight Connector 87"/>
          <p:cNvCxnSpPr/>
          <p:nvPr/>
        </p:nvCxnSpPr>
        <p:spPr>
          <a:xfrm flipV="1">
            <a:off x="7759700" y="3775770"/>
            <a:ext cx="268937" cy="9441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9" name="Straight Connector 88"/>
          <p:cNvCxnSpPr/>
          <p:nvPr/>
        </p:nvCxnSpPr>
        <p:spPr>
          <a:xfrm flipV="1">
            <a:off x="7793917" y="3940768"/>
            <a:ext cx="297499" cy="12133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90" name="TextBox 89"/>
          <p:cNvSpPr txBox="1"/>
          <p:nvPr/>
        </p:nvSpPr>
        <p:spPr>
          <a:xfrm>
            <a:off x="4953000" y="3145730"/>
            <a:ext cx="635406"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(b)</a:t>
            </a:r>
          </a:p>
        </p:txBody>
      </p:sp>
      <p:sp>
        <p:nvSpPr>
          <p:cNvPr id="91" name="TextBox 90"/>
          <p:cNvSpPr txBox="1"/>
          <p:nvPr/>
        </p:nvSpPr>
        <p:spPr>
          <a:xfrm>
            <a:off x="3751029" y="4268793"/>
            <a:ext cx="635406"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(c)</a:t>
            </a:r>
          </a:p>
        </p:txBody>
      </p:sp>
      <p:sp>
        <p:nvSpPr>
          <p:cNvPr id="92" name="TextBox 91"/>
          <p:cNvSpPr txBox="1"/>
          <p:nvPr/>
        </p:nvSpPr>
        <p:spPr>
          <a:xfrm>
            <a:off x="3962400" y="4248150"/>
            <a:ext cx="1697569"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 Force of Wagon 1 on Wagon 2</a:t>
            </a:r>
          </a:p>
        </p:txBody>
      </p:sp>
      <p:sp>
        <p:nvSpPr>
          <p:cNvPr id="93" name="TextBox 92"/>
          <p:cNvSpPr txBox="1"/>
          <p:nvPr/>
        </p:nvSpPr>
        <p:spPr>
          <a:xfrm>
            <a:off x="5562600" y="4371416"/>
            <a:ext cx="242455"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p>
        </p:txBody>
      </p:sp>
      <p:sp>
        <p:nvSpPr>
          <p:cNvPr id="106" name="TextBox 105"/>
          <p:cNvSpPr txBox="1"/>
          <p:nvPr/>
        </p:nvSpPr>
        <p:spPr>
          <a:xfrm>
            <a:off x="4078256" y="3181350"/>
            <a:ext cx="3236944" cy="1055608"/>
          </a:xfrm>
          <a:prstGeom prst="wedgeRoundRectCallout">
            <a:avLst>
              <a:gd name="adj1" fmla="val 53861"/>
              <a:gd name="adj2" fmla="val 21278"/>
              <a:gd name="adj3" fmla="val 16667"/>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smtClean="0">
                <a:solidFill>
                  <a:schemeClr val="tx1"/>
                </a:solidFill>
                <a:latin typeface="Book Antiqua" panose="02040602050305030304" pitchFamily="18" charset="0"/>
              </a:rPr>
              <a:t>Total Mass = Mass of Engine </a:t>
            </a:r>
            <a:r>
              <a:rPr lang="en-US" sz="1400" b="1" dirty="0" smtClean="0">
                <a:solidFill>
                  <a:schemeClr val="tx1"/>
                </a:solidFill>
                <a:latin typeface="Book Antiqua" panose="02040602050305030304" pitchFamily="18" charset="0"/>
                <a:sym typeface="Symbol"/>
              </a:rPr>
              <a:t> + Total mass of 5 Wagons</a:t>
            </a:r>
          </a:p>
          <a:p>
            <a:pPr algn="ctr"/>
            <a:r>
              <a:rPr lang="en-US" sz="1400" b="1" dirty="0" smtClean="0">
                <a:solidFill>
                  <a:schemeClr val="tx1"/>
                </a:solidFill>
                <a:latin typeface="Book Antiqua" panose="02040602050305030304" pitchFamily="18" charset="0"/>
                <a:sym typeface="Symbol"/>
              </a:rPr>
              <a:t>Total Mass = 8000 + 5(2000)</a:t>
            </a:r>
          </a:p>
          <a:p>
            <a:pPr algn="ctr"/>
            <a:r>
              <a:rPr lang="en-US" sz="1400" b="1" dirty="0" smtClean="0">
                <a:solidFill>
                  <a:schemeClr val="tx1"/>
                </a:solidFill>
                <a:latin typeface="Book Antiqua" panose="02040602050305030304" pitchFamily="18" charset="0"/>
                <a:sym typeface="Symbol"/>
              </a:rPr>
              <a:t>                    = 8000 + 10000</a:t>
            </a:r>
            <a:endParaRPr lang="en-US" sz="1400" b="1" dirty="0">
              <a:solidFill>
                <a:schemeClr val="tx1"/>
              </a:solidFill>
              <a:latin typeface="Book Antiqua" panose="02040602050305030304" pitchFamily="18" charset="0"/>
            </a:endParaRPr>
          </a:p>
        </p:txBody>
      </p:sp>
      <p:grpSp>
        <p:nvGrpSpPr>
          <p:cNvPr id="31" name="Group 30"/>
          <p:cNvGrpSpPr/>
          <p:nvPr/>
        </p:nvGrpSpPr>
        <p:grpSpPr>
          <a:xfrm>
            <a:off x="3810000" y="3105152"/>
            <a:ext cx="1099327" cy="1863804"/>
            <a:chOff x="3810000" y="3105152"/>
            <a:chExt cx="1099327" cy="1863804"/>
          </a:xfrm>
        </p:grpSpPr>
        <p:cxnSp>
          <p:nvCxnSpPr>
            <p:cNvPr id="5" name="Curved Connector 4"/>
            <p:cNvCxnSpPr/>
            <p:nvPr/>
          </p:nvCxnSpPr>
          <p:spPr>
            <a:xfrm rot="5400000">
              <a:off x="4323902" y="3684228"/>
              <a:ext cx="1164501" cy="6349"/>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814087" y="4269654"/>
              <a:ext cx="10888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H="1">
              <a:off x="3471943" y="4630899"/>
              <a:ext cx="67611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7" name="TextBox 96"/>
          <p:cNvSpPr txBox="1"/>
          <p:nvPr/>
        </p:nvSpPr>
        <p:spPr>
          <a:xfrm>
            <a:off x="5562600" y="4196775"/>
            <a:ext cx="2097353"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Mass of 4 wagons behind wagon 1</a:t>
            </a:r>
          </a:p>
        </p:txBody>
      </p:sp>
      <p:sp>
        <p:nvSpPr>
          <p:cNvPr id="100" name="TextBox 99"/>
          <p:cNvSpPr txBox="1"/>
          <p:nvPr/>
        </p:nvSpPr>
        <p:spPr>
          <a:xfrm>
            <a:off x="7467600" y="4320041"/>
            <a:ext cx="322708"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sym typeface="Symbol"/>
              </a:rPr>
              <a:t></a:t>
            </a:r>
            <a:endParaRPr lang="en-US" sz="1600" b="1" dirty="0" smtClean="0">
              <a:solidFill>
                <a:srgbClr val="0000FF"/>
              </a:solidFill>
              <a:latin typeface="Book Antiqua" panose="02040602050305030304" pitchFamily="18" charset="0"/>
            </a:endParaRPr>
          </a:p>
        </p:txBody>
      </p:sp>
      <p:sp>
        <p:nvSpPr>
          <p:cNvPr id="101" name="TextBox 100"/>
          <p:cNvSpPr txBox="1"/>
          <p:nvPr/>
        </p:nvSpPr>
        <p:spPr>
          <a:xfrm>
            <a:off x="7682345" y="4320041"/>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a:t>
            </a:r>
            <a:endParaRPr lang="en-US" sz="1600" b="1" dirty="0" smtClean="0">
              <a:solidFill>
                <a:srgbClr val="0000FF"/>
              </a:solidFill>
              <a:latin typeface="Book Antiqua" panose="02040602050305030304" pitchFamily="18" charset="0"/>
            </a:endParaRPr>
          </a:p>
        </p:txBody>
      </p:sp>
    </p:spTree>
    <p:extLst>
      <p:ext uri="{BB962C8B-B14F-4D97-AF65-F5344CB8AC3E}">
        <p14:creationId xmlns:p14="http://schemas.microsoft.com/office/powerpoint/2010/main" val="279159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wipe(left)">
                                      <p:cBhvr>
                                        <p:cTn id="17" dur="500"/>
                                        <p:tgtEl>
                                          <p:spTgt spid="3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500"/>
                                        <p:tgtEl>
                                          <p:spTgt spid="9">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68"/>
                                        </p:tgtEl>
                                      </p:cBhvr>
                                    </p:animEffect>
                                    <p:animScale>
                                      <p:cBhvr>
                                        <p:cTn id="28" dur="250" autoRev="1" fill="hold"/>
                                        <p:tgtEl>
                                          <p:spTgt spid="68"/>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68"/>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wipe(left)">
                                      <p:cBhvr>
                                        <p:cTn id="35" dur="500"/>
                                        <p:tgtEl>
                                          <p:spTgt spid="1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animEffect transition="in" filter="wipe(left)">
                                      <p:cBhvr>
                                        <p:cTn id="40" dur="500"/>
                                        <p:tgtEl>
                                          <p:spTgt spid="11">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animEffect transition="in" filter="wipe(left)">
                                      <p:cBhvr>
                                        <p:cTn id="45" dur="500"/>
                                        <p:tgtEl>
                                          <p:spTgt spid="12">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26" presetClass="emph" presetSubtype="0" fill="hold" grpId="1" nodeType="withEffect">
                                  <p:stCondLst>
                                    <p:cond delay="0"/>
                                  </p:stCondLst>
                                  <p:childTnLst>
                                    <p:animEffect transition="out" filter="fade">
                                      <p:cBhvr>
                                        <p:cTn id="50" dur="500" tmFilter="0, 0; .2, .5; .8, .5; 1, 0"/>
                                        <p:tgtEl>
                                          <p:spTgt spid="69"/>
                                        </p:tgtEl>
                                      </p:cBhvr>
                                    </p:animEffect>
                                    <p:animScale>
                                      <p:cBhvr>
                                        <p:cTn id="51" dur="250" autoRev="1" fill="hold"/>
                                        <p:tgtEl>
                                          <p:spTgt spid="69"/>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69"/>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52">
                                            <p:txEl>
                                              <p:pRg st="0" end="0"/>
                                            </p:txEl>
                                          </p:spTgt>
                                        </p:tgtEl>
                                        <p:attrNameLst>
                                          <p:attrName>style.visibility</p:attrName>
                                        </p:attrNameLst>
                                      </p:cBhvr>
                                      <p:to>
                                        <p:strVal val="visible"/>
                                      </p:to>
                                    </p:set>
                                    <p:animEffect transition="in" filter="wipe(left)">
                                      <p:cBhvr>
                                        <p:cTn id="58" dur="500"/>
                                        <p:tgtEl>
                                          <p:spTgt spid="52">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3">
                                            <p:txEl>
                                              <p:pRg st="0" end="0"/>
                                            </p:txEl>
                                          </p:spTgt>
                                        </p:tgtEl>
                                        <p:attrNameLst>
                                          <p:attrName>style.visibility</p:attrName>
                                        </p:attrNameLst>
                                      </p:cBhvr>
                                      <p:to>
                                        <p:strVal val="visible"/>
                                      </p:to>
                                    </p:set>
                                    <p:animEffect transition="in" filter="wipe(left)">
                                      <p:cBhvr>
                                        <p:cTn id="63" dur="500"/>
                                        <p:tgtEl>
                                          <p:spTgt spid="53">
                                            <p:txEl>
                                              <p:pRg st="0" end="0"/>
                                            </p:txEl>
                                          </p:spTgt>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43">
                                            <p:txEl>
                                              <p:pRg st="0" end="0"/>
                                            </p:txEl>
                                          </p:spTgt>
                                        </p:tgtEl>
                                        <p:attrNameLst>
                                          <p:attrName>style.visibility</p:attrName>
                                        </p:attrNameLst>
                                      </p:cBhvr>
                                      <p:to>
                                        <p:strVal val="visible"/>
                                      </p:to>
                                    </p:set>
                                    <p:animEffect transition="in" filter="fade">
                                      <p:cBhvr>
                                        <p:cTn id="67" dur="500"/>
                                        <p:tgtEl>
                                          <p:spTgt spid="43">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26" presetClass="emph" presetSubtype="0" fill="hold" grpId="1" nodeType="withEffect">
                                  <p:stCondLst>
                                    <p:cond delay="0"/>
                                  </p:stCondLst>
                                  <p:childTnLst>
                                    <p:animEffect transition="out" filter="fade">
                                      <p:cBhvr>
                                        <p:cTn id="72" dur="500" tmFilter="0, 0; .2, .5; .8, .5; 1, 0"/>
                                        <p:tgtEl>
                                          <p:spTgt spid="70"/>
                                        </p:tgtEl>
                                      </p:cBhvr>
                                    </p:animEffect>
                                    <p:animScale>
                                      <p:cBhvr>
                                        <p:cTn id="73" dur="250" autoRev="1" fill="hold"/>
                                        <p:tgtEl>
                                          <p:spTgt spid="70"/>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2" nodeType="clickEffect">
                                  <p:stCondLst>
                                    <p:cond delay="0"/>
                                  </p:stCondLst>
                                  <p:childTnLst>
                                    <p:set>
                                      <p:cBhvr>
                                        <p:cTn id="77" dur="1" fill="hold">
                                          <p:stCondLst>
                                            <p:cond delay="0"/>
                                          </p:stCondLst>
                                        </p:cTn>
                                        <p:tgtEl>
                                          <p:spTgt spid="70"/>
                                        </p:tgtEl>
                                        <p:attrNameLst>
                                          <p:attrName>style.visibility</p:attrName>
                                        </p:attrNameLst>
                                      </p:cBhvr>
                                      <p:to>
                                        <p:strVal val="hidden"/>
                                      </p:to>
                                    </p:set>
                                  </p:childTnLst>
                                </p:cTn>
                              </p:par>
                              <p:par>
                                <p:cTn id="78" presetID="22" presetClass="entr" presetSubtype="8" fill="hold" nodeType="withEffect">
                                  <p:stCondLst>
                                    <p:cond delay="0"/>
                                  </p:stCondLst>
                                  <p:childTnLst>
                                    <p:set>
                                      <p:cBhvr>
                                        <p:cTn id="79" dur="1" fill="hold">
                                          <p:stCondLst>
                                            <p:cond delay="0"/>
                                          </p:stCondLst>
                                        </p:cTn>
                                        <p:tgtEl>
                                          <p:spTgt spid="13">
                                            <p:txEl>
                                              <p:pRg st="0" end="0"/>
                                            </p:txEl>
                                          </p:spTgt>
                                        </p:tgtEl>
                                        <p:attrNameLst>
                                          <p:attrName>style.visibility</p:attrName>
                                        </p:attrNameLst>
                                      </p:cBhvr>
                                      <p:to>
                                        <p:strVal val="visible"/>
                                      </p:to>
                                    </p:set>
                                    <p:animEffect transition="in" filter="wipe(left)">
                                      <p:cBhvr>
                                        <p:cTn id="80" dur="500"/>
                                        <p:tgtEl>
                                          <p:spTgt spid="13">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4">
                                            <p:txEl>
                                              <p:pRg st="0" end="0"/>
                                            </p:txEl>
                                          </p:spTgt>
                                        </p:tgtEl>
                                        <p:attrNameLst>
                                          <p:attrName>style.visibility</p:attrName>
                                        </p:attrNameLst>
                                      </p:cBhvr>
                                      <p:to>
                                        <p:strVal val="visible"/>
                                      </p:to>
                                    </p:set>
                                    <p:animEffect transition="in" filter="wipe(left)">
                                      <p:cBhvr>
                                        <p:cTn id="85" dur="500"/>
                                        <p:tgtEl>
                                          <p:spTgt spid="14">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5">
                                            <p:txEl>
                                              <p:pRg st="0" end="0"/>
                                            </p:txEl>
                                          </p:spTgt>
                                        </p:tgtEl>
                                        <p:attrNameLst>
                                          <p:attrName>style.visibility</p:attrName>
                                        </p:attrNameLst>
                                      </p:cBhvr>
                                      <p:to>
                                        <p:strVal val="visible"/>
                                      </p:to>
                                    </p:set>
                                    <p:animEffect transition="in" filter="wipe(left)">
                                      <p:cBhvr>
                                        <p:cTn id="90" dur="500"/>
                                        <p:tgtEl>
                                          <p:spTgt spid="15">
                                            <p:txEl>
                                              <p:pRg st="0" end="0"/>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fade">
                                      <p:cBhvr>
                                        <p:cTn id="93" dur="500"/>
                                        <p:tgtEl>
                                          <p:spTgt spid="71"/>
                                        </p:tgtEl>
                                      </p:cBhvr>
                                    </p:animEffect>
                                  </p:childTnLst>
                                </p:cTn>
                              </p:par>
                              <p:par>
                                <p:cTn id="94" presetID="26" presetClass="emph" presetSubtype="0" fill="hold" grpId="1" nodeType="withEffect">
                                  <p:stCondLst>
                                    <p:cond delay="0"/>
                                  </p:stCondLst>
                                  <p:childTnLst>
                                    <p:animEffect transition="out" filter="fade">
                                      <p:cBhvr>
                                        <p:cTn id="95" dur="500" tmFilter="0, 0; .2, .5; .8, .5; 1, 0"/>
                                        <p:tgtEl>
                                          <p:spTgt spid="71"/>
                                        </p:tgtEl>
                                      </p:cBhvr>
                                    </p:animEffect>
                                    <p:animScale>
                                      <p:cBhvr>
                                        <p:cTn id="96" dur="250" autoRev="1" fill="hold"/>
                                        <p:tgtEl>
                                          <p:spTgt spid="71"/>
                                        </p:tgtEl>
                                      </p:cBhvr>
                                      <p:by x="105000" y="105000"/>
                                    </p:animScale>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2" nodeType="clickEffect">
                                  <p:stCondLst>
                                    <p:cond delay="0"/>
                                  </p:stCondLst>
                                  <p:childTnLst>
                                    <p:set>
                                      <p:cBhvr>
                                        <p:cTn id="100" dur="1" fill="hold">
                                          <p:stCondLst>
                                            <p:cond delay="0"/>
                                          </p:stCondLst>
                                        </p:cTn>
                                        <p:tgtEl>
                                          <p:spTgt spid="71"/>
                                        </p:tgtEl>
                                        <p:attrNameLst>
                                          <p:attrName>style.visibility</p:attrName>
                                        </p:attrNameLst>
                                      </p:cBhvr>
                                      <p:to>
                                        <p:strVal val="hidden"/>
                                      </p:to>
                                    </p:set>
                                  </p:childTnLst>
                                </p:cTn>
                              </p:par>
                              <p:par>
                                <p:cTn id="101" presetID="22" presetClass="entr" presetSubtype="8" fill="hold" grpId="0" nodeType="with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wipe(left)">
                                      <p:cBhvr>
                                        <p:cTn id="103" dur="500"/>
                                        <p:tgtEl>
                                          <p:spTgt spid="1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29">
                                            <p:txEl>
                                              <p:pRg st="0" end="0"/>
                                            </p:txEl>
                                          </p:spTgt>
                                        </p:tgtEl>
                                        <p:attrNameLst>
                                          <p:attrName>style.visibility</p:attrName>
                                        </p:attrNameLst>
                                      </p:cBhvr>
                                      <p:to>
                                        <p:strVal val="visible"/>
                                      </p:to>
                                    </p:set>
                                    <p:animEffect transition="in" filter="wipe(left)">
                                      <p:cBhvr>
                                        <p:cTn id="108" dur="500"/>
                                        <p:tgtEl>
                                          <p:spTgt spid="29">
                                            <p:txEl>
                                              <p:pRg st="0" end="0"/>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62">
                                            <p:txEl>
                                              <p:pRg st="0" end="0"/>
                                            </p:txEl>
                                          </p:spTgt>
                                        </p:tgtEl>
                                        <p:attrNameLst>
                                          <p:attrName>style.visibility</p:attrName>
                                        </p:attrNameLst>
                                      </p:cBhvr>
                                      <p:to>
                                        <p:strVal val="visible"/>
                                      </p:to>
                                    </p:set>
                                    <p:animEffect transition="in" filter="wipe(left)">
                                      <p:cBhvr>
                                        <p:cTn id="113" dur="500"/>
                                        <p:tgtEl>
                                          <p:spTgt spid="62">
                                            <p:txEl>
                                              <p:pRg st="0" end="0"/>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63">
                                            <p:txEl>
                                              <p:pRg st="0" end="0"/>
                                            </p:txEl>
                                          </p:spTgt>
                                        </p:tgtEl>
                                        <p:attrNameLst>
                                          <p:attrName>style.visibility</p:attrName>
                                        </p:attrNameLst>
                                      </p:cBhvr>
                                      <p:to>
                                        <p:strVal val="visible"/>
                                      </p:to>
                                    </p:set>
                                    <p:animEffect transition="in" filter="wipe(left)">
                                      <p:cBhvr>
                                        <p:cTn id="118" dur="500"/>
                                        <p:tgtEl>
                                          <p:spTgt spid="63">
                                            <p:txEl>
                                              <p:pRg st="0" end="0"/>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18">
                                            <p:txEl>
                                              <p:pRg st="0" end="0"/>
                                            </p:txEl>
                                          </p:spTgt>
                                        </p:tgtEl>
                                        <p:attrNameLst>
                                          <p:attrName>style.visibility</p:attrName>
                                        </p:attrNameLst>
                                      </p:cBhvr>
                                      <p:to>
                                        <p:strVal val="visible"/>
                                      </p:to>
                                    </p:set>
                                    <p:animEffect transition="in" filter="wipe(left)">
                                      <p:cBhvr>
                                        <p:cTn id="123" dur="500"/>
                                        <p:tgtEl>
                                          <p:spTgt spid="18">
                                            <p:txEl>
                                              <p:pRg st="0" end="0"/>
                                            </p:txEl>
                                          </p:spTgt>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64">
                                            <p:txEl>
                                              <p:pRg st="0" end="0"/>
                                            </p:txEl>
                                          </p:spTgt>
                                        </p:tgtEl>
                                        <p:attrNameLst>
                                          <p:attrName>style.visibility</p:attrName>
                                        </p:attrNameLst>
                                      </p:cBhvr>
                                      <p:to>
                                        <p:strVal val="visible"/>
                                      </p:to>
                                    </p:set>
                                    <p:animEffect transition="in" filter="wipe(left)">
                                      <p:cBhvr>
                                        <p:cTn id="128" dur="500"/>
                                        <p:tgtEl>
                                          <p:spTgt spid="64">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65">
                                            <p:txEl>
                                              <p:pRg st="0" end="0"/>
                                            </p:txEl>
                                          </p:spTgt>
                                        </p:tgtEl>
                                        <p:attrNameLst>
                                          <p:attrName>style.visibility</p:attrName>
                                        </p:attrNameLst>
                                      </p:cBhvr>
                                      <p:to>
                                        <p:strVal val="visible"/>
                                      </p:to>
                                    </p:set>
                                    <p:animEffect transition="in" filter="wipe(left)">
                                      <p:cBhvr>
                                        <p:cTn id="133" dur="500"/>
                                        <p:tgtEl>
                                          <p:spTgt spid="65">
                                            <p:txEl>
                                              <p:pRg st="0" end="0"/>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19">
                                            <p:txEl>
                                              <p:pRg st="0" end="0"/>
                                            </p:txEl>
                                          </p:spTgt>
                                        </p:tgtEl>
                                        <p:attrNameLst>
                                          <p:attrName>style.visibility</p:attrName>
                                        </p:attrNameLst>
                                      </p:cBhvr>
                                      <p:to>
                                        <p:strVal val="visible"/>
                                      </p:to>
                                    </p:set>
                                    <p:animEffect transition="in" filter="wipe(left)">
                                      <p:cBhvr>
                                        <p:cTn id="138" dur="500"/>
                                        <p:tgtEl>
                                          <p:spTgt spid="19">
                                            <p:txEl>
                                              <p:pRg st="0" end="0"/>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66">
                                            <p:txEl>
                                              <p:pRg st="0" end="0"/>
                                            </p:txEl>
                                          </p:spTgt>
                                        </p:tgtEl>
                                        <p:attrNameLst>
                                          <p:attrName>style.visibility</p:attrName>
                                        </p:attrNameLst>
                                      </p:cBhvr>
                                      <p:to>
                                        <p:strVal val="visible"/>
                                      </p:to>
                                    </p:set>
                                    <p:animEffect transition="in" filter="wipe(left)">
                                      <p:cBhvr>
                                        <p:cTn id="143" dur="500"/>
                                        <p:tgtEl>
                                          <p:spTgt spid="66">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67">
                                            <p:txEl>
                                              <p:pRg st="0" end="0"/>
                                            </p:txEl>
                                          </p:spTgt>
                                        </p:tgtEl>
                                        <p:attrNameLst>
                                          <p:attrName>style.visibility</p:attrName>
                                        </p:attrNameLst>
                                      </p:cBhvr>
                                      <p:to>
                                        <p:strVal val="visible"/>
                                      </p:to>
                                    </p:set>
                                    <p:animEffect transition="in" filter="wipe(left)">
                                      <p:cBhvr>
                                        <p:cTn id="148" dur="500"/>
                                        <p:tgtEl>
                                          <p:spTgt spid="67">
                                            <p:txEl>
                                              <p:pRg st="0" end="0"/>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20"/>
                                        </p:tgtEl>
                                        <p:attrNameLst>
                                          <p:attrName>style.visibility</p:attrName>
                                        </p:attrNameLst>
                                      </p:cBhvr>
                                      <p:to>
                                        <p:strVal val="visible"/>
                                      </p:to>
                                    </p:set>
                                    <p:animEffect transition="in" filter="wipe(left)">
                                      <p:cBhvr>
                                        <p:cTn id="153" dur="500"/>
                                        <p:tgtEl>
                                          <p:spTgt spid="20"/>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17">
                                            <p:txEl>
                                              <p:pRg st="0" end="0"/>
                                            </p:txEl>
                                          </p:spTgt>
                                        </p:tgtEl>
                                        <p:attrNameLst>
                                          <p:attrName>style.visibility</p:attrName>
                                        </p:attrNameLst>
                                      </p:cBhvr>
                                      <p:to>
                                        <p:strVal val="visible"/>
                                      </p:to>
                                    </p:set>
                                    <p:animEffect transition="in" filter="wipe(left)">
                                      <p:cBhvr>
                                        <p:cTn id="158" dur="500"/>
                                        <p:tgtEl>
                                          <p:spTgt spid="17">
                                            <p:txEl>
                                              <p:pRg st="0" end="0"/>
                                            </p:txEl>
                                          </p:spTgt>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23">
                                            <p:txEl>
                                              <p:pRg st="0" end="0"/>
                                            </p:txEl>
                                          </p:spTgt>
                                        </p:tgtEl>
                                        <p:attrNameLst>
                                          <p:attrName>style.visibility</p:attrName>
                                        </p:attrNameLst>
                                      </p:cBhvr>
                                      <p:to>
                                        <p:strVal val="visible"/>
                                      </p:to>
                                    </p:set>
                                    <p:animEffect transition="in" filter="wipe(left)">
                                      <p:cBhvr>
                                        <p:cTn id="163" dur="500"/>
                                        <p:tgtEl>
                                          <p:spTgt spid="23">
                                            <p:txEl>
                                              <p:pRg st="0" end="0"/>
                                            </p:txEl>
                                          </p:spTgt>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nodeType="clickEffect">
                                  <p:stCondLst>
                                    <p:cond delay="0"/>
                                  </p:stCondLst>
                                  <p:childTnLst>
                                    <p:set>
                                      <p:cBhvr>
                                        <p:cTn id="167" dur="1" fill="hold">
                                          <p:stCondLst>
                                            <p:cond delay="0"/>
                                          </p:stCondLst>
                                        </p:cTn>
                                        <p:tgtEl>
                                          <p:spTgt spid="24">
                                            <p:txEl>
                                              <p:pRg st="0" end="0"/>
                                            </p:txEl>
                                          </p:spTgt>
                                        </p:tgtEl>
                                        <p:attrNameLst>
                                          <p:attrName>style.visibility</p:attrName>
                                        </p:attrNameLst>
                                      </p:cBhvr>
                                      <p:to>
                                        <p:strVal val="visible"/>
                                      </p:to>
                                    </p:set>
                                    <p:animEffect transition="in" filter="wipe(left)">
                                      <p:cBhvr>
                                        <p:cTn id="168" dur="500"/>
                                        <p:tgtEl>
                                          <p:spTgt spid="24">
                                            <p:txEl>
                                              <p:pRg st="0" end="0"/>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5">
                                            <p:txEl>
                                              <p:pRg st="0" end="0"/>
                                            </p:txEl>
                                          </p:spTgt>
                                        </p:tgtEl>
                                        <p:attrNameLst>
                                          <p:attrName>style.visibility</p:attrName>
                                        </p:attrNameLst>
                                      </p:cBhvr>
                                      <p:to>
                                        <p:strVal val="visible"/>
                                      </p:to>
                                    </p:set>
                                    <p:animEffect transition="in" filter="wipe(left)">
                                      <p:cBhvr>
                                        <p:cTn id="173" dur="500"/>
                                        <p:tgtEl>
                                          <p:spTgt spid="25">
                                            <p:txEl>
                                              <p:pRg st="0" end="0"/>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26">
                                            <p:txEl>
                                              <p:pRg st="0" end="0"/>
                                            </p:txEl>
                                          </p:spTgt>
                                        </p:tgtEl>
                                        <p:attrNameLst>
                                          <p:attrName>style.visibility</p:attrName>
                                        </p:attrNameLst>
                                      </p:cBhvr>
                                      <p:to>
                                        <p:strVal val="visible"/>
                                      </p:to>
                                    </p:set>
                                    <p:animEffect transition="in" filter="wipe(left)">
                                      <p:cBhvr>
                                        <p:cTn id="178" dur="500"/>
                                        <p:tgtEl>
                                          <p:spTgt spid="26">
                                            <p:txEl>
                                              <p:pRg st="0" end="0"/>
                                            </p:txEl>
                                          </p:spTgt>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30">
                                            <p:txEl>
                                              <p:pRg st="0" end="0"/>
                                            </p:txEl>
                                          </p:spTgt>
                                        </p:tgtEl>
                                        <p:attrNameLst>
                                          <p:attrName>style.visibility</p:attrName>
                                        </p:attrNameLst>
                                      </p:cBhvr>
                                      <p:to>
                                        <p:strVal val="visible"/>
                                      </p:to>
                                    </p:set>
                                    <p:animEffect transition="in" filter="wipe(left)">
                                      <p:cBhvr>
                                        <p:cTn id="183" dur="500"/>
                                        <p:tgtEl>
                                          <p:spTgt spid="30">
                                            <p:txEl>
                                              <p:pRg st="0" end="0"/>
                                            </p:txEl>
                                          </p:spTgt>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33"/>
                                        </p:tgtEl>
                                        <p:attrNameLst>
                                          <p:attrName>style.visibility</p:attrName>
                                        </p:attrNameLst>
                                      </p:cBhvr>
                                      <p:to>
                                        <p:strVal val="visible"/>
                                      </p:to>
                                    </p:set>
                                    <p:animEffect transition="in" filter="wipe(left)">
                                      <p:cBhvr>
                                        <p:cTn id="188" dur="500"/>
                                        <p:tgtEl>
                                          <p:spTgt spid="33"/>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nodeType="clickEffect">
                                  <p:stCondLst>
                                    <p:cond delay="0"/>
                                  </p:stCondLst>
                                  <p:childTnLst>
                                    <p:set>
                                      <p:cBhvr>
                                        <p:cTn id="192" dur="1" fill="hold">
                                          <p:stCondLst>
                                            <p:cond delay="0"/>
                                          </p:stCondLst>
                                        </p:cTn>
                                        <p:tgtEl>
                                          <p:spTgt spid="34">
                                            <p:txEl>
                                              <p:pRg st="0" end="0"/>
                                            </p:txEl>
                                          </p:spTgt>
                                        </p:tgtEl>
                                        <p:attrNameLst>
                                          <p:attrName>style.visibility</p:attrName>
                                        </p:attrNameLst>
                                      </p:cBhvr>
                                      <p:to>
                                        <p:strVal val="visible"/>
                                      </p:to>
                                    </p:set>
                                    <p:animEffect transition="in" filter="wipe(left)">
                                      <p:cBhvr>
                                        <p:cTn id="193" dur="500"/>
                                        <p:tgtEl>
                                          <p:spTgt spid="34">
                                            <p:txEl>
                                              <p:pRg st="0" end="0"/>
                                            </p:txEl>
                                          </p:spTgt>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nodeType="clickEffect">
                                  <p:stCondLst>
                                    <p:cond delay="0"/>
                                  </p:stCondLst>
                                  <p:childTnLst>
                                    <p:set>
                                      <p:cBhvr>
                                        <p:cTn id="197" dur="1" fill="hold">
                                          <p:stCondLst>
                                            <p:cond delay="0"/>
                                          </p:stCondLst>
                                        </p:cTn>
                                        <p:tgtEl>
                                          <p:spTgt spid="35">
                                            <p:txEl>
                                              <p:pRg st="0" end="0"/>
                                            </p:txEl>
                                          </p:spTgt>
                                        </p:tgtEl>
                                        <p:attrNameLst>
                                          <p:attrName>style.visibility</p:attrName>
                                        </p:attrNameLst>
                                      </p:cBhvr>
                                      <p:to>
                                        <p:strVal val="visible"/>
                                      </p:to>
                                    </p:set>
                                    <p:animEffect transition="in" filter="wipe(left)">
                                      <p:cBhvr>
                                        <p:cTn id="198" dur="500"/>
                                        <p:tgtEl>
                                          <p:spTgt spid="35">
                                            <p:txEl>
                                              <p:pRg st="0" end="0"/>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nodeType="clickEffect">
                                  <p:stCondLst>
                                    <p:cond delay="0"/>
                                  </p:stCondLst>
                                  <p:childTnLst>
                                    <p:set>
                                      <p:cBhvr>
                                        <p:cTn id="202" dur="1" fill="hold">
                                          <p:stCondLst>
                                            <p:cond delay="0"/>
                                          </p:stCondLst>
                                        </p:cTn>
                                        <p:tgtEl>
                                          <p:spTgt spid="38">
                                            <p:txEl>
                                              <p:pRg st="0" end="0"/>
                                            </p:txEl>
                                          </p:spTgt>
                                        </p:tgtEl>
                                        <p:attrNameLst>
                                          <p:attrName>style.visibility</p:attrName>
                                        </p:attrNameLst>
                                      </p:cBhvr>
                                      <p:to>
                                        <p:strVal val="visible"/>
                                      </p:to>
                                    </p:set>
                                    <p:animEffect transition="in" filter="wipe(left)">
                                      <p:cBhvr>
                                        <p:cTn id="203" dur="500"/>
                                        <p:tgtEl>
                                          <p:spTgt spid="38">
                                            <p:txEl>
                                              <p:pRg st="0" end="0"/>
                                            </p:txEl>
                                          </p:spTgt>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nodeType="clickEffect">
                                  <p:stCondLst>
                                    <p:cond delay="0"/>
                                  </p:stCondLst>
                                  <p:childTnLst>
                                    <p:set>
                                      <p:cBhvr>
                                        <p:cTn id="207" dur="1" fill="hold">
                                          <p:stCondLst>
                                            <p:cond delay="0"/>
                                          </p:stCondLst>
                                        </p:cTn>
                                        <p:tgtEl>
                                          <p:spTgt spid="39">
                                            <p:txEl>
                                              <p:pRg st="0" end="0"/>
                                            </p:txEl>
                                          </p:spTgt>
                                        </p:tgtEl>
                                        <p:attrNameLst>
                                          <p:attrName>style.visibility</p:attrName>
                                        </p:attrNameLst>
                                      </p:cBhvr>
                                      <p:to>
                                        <p:strVal val="visible"/>
                                      </p:to>
                                    </p:set>
                                    <p:animEffect transition="in" filter="wipe(left)">
                                      <p:cBhvr>
                                        <p:cTn id="208" dur="500"/>
                                        <p:tgtEl>
                                          <p:spTgt spid="39">
                                            <p:txEl>
                                              <p:pRg st="0" end="0"/>
                                            </p:txEl>
                                          </p:spTgt>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nodeType="clickEffect">
                                  <p:stCondLst>
                                    <p:cond delay="0"/>
                                  </p:stCondLst>
                                  <p:childTnLst>
                                    <p:set>
                                      <p:cBhvr>
                                        <p:cTn id="212" dur="1" fill="hold">
                                          <p:stCondLst>
                                            <p:cond delay="0"/>
                                          </p:stCondLst>
                                        </p:cTn>
                                        <p:tgtEl>
                                          <p:spTgt spid="40">
                                            <p:txEl>
                                              <p:pRg st="0" end="0"/>
                                            </p:txEl>
                                          </p:spTgt>
                                        </p:tgtEl>
                                        <p:attrNameLst>
                                          <p:attrName>style.visibility</p:attrName>
                                        </p:attrNameLst>
                                      </p:cBhvr>
                                      <p:to>
                                        <p:strVal val="visible"/>
                                      </p:to>
                                    </p:set>
                                    <p:animEffect transition="in" filter="wipe(left)">
                                      <p:cBhvr>
                                        <p:cTn id="213" dur="500"/>
                                        <p:tgtEl>
                                          <p:spTgt spid="40">
                                            <p:txEl>
                                              <p:pRg st="0" end="0"/>
                                            </p:txEl>
                                          </p:spTgt>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nodeType="clickEffect">
                                  <p:stCondLst>
                                    <p:cond delay="0"/>
                                  </p:stCondLst>
                                  <p:childTnLst>
                                    <p:set>
                                      <p:cBhvr>
                                        <p:cTn id="217" dur="1" fill="hold">
                                          <p:stCondLst>
                                            <p:cond delay="0"/>
                                          </p:stCondLst>
                                        </p:cTn>
                                        <p:tgtEl>
                                          <p:spTgt spid="42">
                                            <p:txEl>
                                              <p:pRg st="0" end="0"/>
                                            </p:txEl>
                                          </p:spTgt>
                                        </p:tgtEl>
                                        <p:attrNameLst>
                                          <p:attrName>style.visibility</p:attrName>
                                        </p:attrNameLst>
                                      </p:cBhvr>
                                      <p:to>
                                        <p:strVal val="visible"/>
                                      </p:to>
                                    </p:set>
                                    <p:animEffect transition="in" filter="wipe(left)">
                                      <p:cBhvr>
                                        <p:cTn id="218" dur="500"/>
                                        <p:tgtEl>
                                          <p:spTgt spid="42">
                                            <p:txEl>
                                              <p:pRg st="0" end="0"/>
                                            </p:txEl>
                                          </p:spTgt>
                                        </p:tgtEl>
                                      </p:cBhvr>
                                    </p:animEffect>
                                  </p:childTnLst>
                                </p:cTn>
                              </p:par>
                            </p:childTnLst>
                          </p:cTn>
                        </p:par>
                        <p:par>
                          <p:cTn id="219" fill="hold">
                            <p:stCondLst>
                              <p:cond delay="500"/>
                            </p:stCondLst>
                            <p:childTnLst>
                              <p:par>
                                <p:cTn id="220" presetID="10" presetClass="entr" presetSubtype="0" fill="hold" nodeType="afterEffect">
                                  <p:stCondLst>
                                    <p:cond delay="0"/>
                                  </p:stCondLst>
                                  <p:childTnLst>
                                    <p:set>
                                      <p:cBhvr>
                                        <p:cTn id="221" dur="1" fill="hold">
                                          <p:stCondLst>
                                            <p:cond delay="0"/>
                                          </p:stCondLst>
                                        </p:cTn>
                                        <p:tgtEl>
                                          <p:spTgt spid="103">
                                            <p:txEl>
                                              <p:pRg st="0" end="0"/>
                                            </p:txEl>
                                          </p:spTgt>
                                        </p:tgtEl>
                                        <p:attrNameLst>
                                          <p:attrName>style.visibility</p:attrName>
                                        </p:attrNameLst>
                                      </p:cBhvr>
                                      <p:to>
                                        <p:strVal val="visible"/>
                                      </p:to>
                                    </p:set>
                                    <p:animEffect transition="in" filter="fade">
                                      <p:cBhvr>
                                        <p:cTn id="222" dur="500"/>
                                        <p:tgtEl>
                                          <p:spTgt spid="103">
                                            <p:txEl>
                                              <p:pRg st="0" end="0"/>
                                            </p:txEl>
                                          </p:spTgt>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nodeType="clickEffect">
                                  <p:stCondLst>
                                    <p:cond delay="0"/>
                                  </p:stCondLst>
                                  <p:childTnLst>
                                    <p:set>
                                      <p:cBhvr>
                                        <p:cTn id="226" dur="1" fill="hold">
                                          <p:stCondLst>
                                            <p:cond delay="0"/>
                                          </p:stCondLst>
                                        </p:cTn>
                                        <p:tgtEl>
                                          <p:spTgt spid="44">
                                            <p:txEl>
                                              <p:pRg st="0" end="0"/>
                                            </p:txEl>
                                          </p:spTgt>
                                        </p:tgtEl>
                                        <p:attrNameLst>
                                          <p:attrName>style.visibility</p:attrName>
                                        </p:attrNameLst>
                                      </p:cBhvr>
                                      <p:to>
                                        <p:strVal val="visible"/>
                                      </p:to>
                                    </p:set>
                                    <p:animEffect transition="in" filter="wipe(left)">
                                      <p:cBhvr>
                                        <p:cTn id="227" dur="500"/>
                                        <p:tgtEl>
                                          <p:spTgt spid="44">
                                            <p:txEl>
                                              <p:pRg st="0" end="0"/>
                                            </p:txEl>
                                          </p:spTgt>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nodeType="clickEffect">
                                  <p:stCondLst>
                                    <p:cond delay="0"/>
                                  </p:stCondLst>
                                  <p:childTnLst>
                                    <p:set>
                                      <p:cBhvr>
                                        <p:cTn id="231" dur="1" fill="hold">
                                          <p:stCondLst>
                                            <p:cond delay="0"/>
                                          </p:stCondLst>
                                        </p:cTn>
                                        <p:tgtEl>
                                          <p:spTgt spid="105">
                                            <p:txEl>
                                              <p:pRg st="0" end="0"/>
                                            </p:txEl>
                                          </p:spTgt>
                                        </p:tgtEl>
                                        <p:attrNameLst>
                                          <p:attrName>style.visibility</p:attrName>
                                        </p:attrNameLst>
                                      </p:cBhvr>
                                      <p:to>
                                        <p:strVal val="visible"/>
                                      </p:to>
                                    </p:set>
                                    <p:animEffect transition="in" filter="wipe(left)">
                                      <p:cBhvr>
                                        <p:cTn id="232" dur="500"/>
                                        <p:tgtEl>
                                          <p:spTgt spid="105">
                                            <p:txEl>
                                              <p:pRg st="0" end="0"/>
                                            </p:txEl>
                                          </p:spTgt>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nodeType="clickEffect">
                                  <p:stCondLst>
                                    <p:cond delay="0"/>
                                  </p:stCondLst>
                                  <p:childTnLst>
                                    <p:set>
                                      <p:cBhvr>
                                        <p:cTn id="236" dur="1" fill="hold">
                                          <p:stCondLst>
                                            <p:cond delay="0"/>
                                          </p:stCondLst>
                                        </p:cTn>
                                        <p:tgtEl>
                                          <p:spTgt spid="48">
                                            <p:txEl>
                                              <p:pRg st="0" end="0"/>
                                            </p:txEl>
                                          </p:spTgt>
                                        </p:tgtEl>
                                        <p:attrNameLst>
                                          <p:attrName>style.visibility</p:attrName>
                                        </p:attrNameLst>
                                      </p:cBhvr>
                                      <p:to>
                                        <p:strVal val="visible"/>
                                      </p:to>
                                    </p:set>
                                    <p:animEffect transition="in" filter="wipe(left)">
                                      <p:cBhvr>
                                        <p:cTn id="237" dur="500"/>
                                        <p:tgtEl>
                                          <p:spTgt spid="48">
                                            <p:txEl>
                                              <p:pRg st="0" end="0"/>
                                            </p:txEl>
                                          </p:spTgt>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nodeType="clickEffect">
                                  <p:stCondLst>
                                    <p:cond delay="0"/>
                                  </p:stCondLst>
                                  <p:childTnLst>
                                    <p:set>
                                      <p:cBhvr>
                                        <p:cTn id="241" dur="1" fill="hold">
                                          <p:stCondLst>
                                            <p:cond delay="0"/>
                                          </p:stCondLst>
                                        </p:cTn>
                                        <p:tgtEl>
                                          <p:spTgt spid="49">
                                            <p:txEl>
                                              <p:pRg st="0" end="0"/>
                                            </p:txEl>
                                          </p:spTgt>
                                        </p:tgtEl>
                                        <p:attrNameLst>
                                          <p:attrName>style.visibility</p:attrName>
                                        </p:attrNameLst>
                                      </p:cBhvr>
                                      <p:to>
                                        <p:strVal val="visible"/>
                                      </p:to>
                                    </p:set>
                                    <p:animEffect transition="in" filter="wipe(left)">
                                      <p:cBhvr>
                                        <p:cTn id="242" dur="500"/>
                                        <p:tgtEl>
                                          <p:spTgt spid="49">
                                            <p:txEl>
                                              <p:pRg st="0" end="0"/>
                                            </p:txEl>
                                          </p:spTgt>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1" fill="hold" nodeType="clickEffect">
                                  <p:stCondLst>
                                    <p:cond delay="0"/>
                                  </p:stCondLst>
                                  <p:childTnLst>
                                    <p:set>
                                      <p:cBhvr>
                                        <p:cTn id="246" dur="1" fill="hold">
                                          <p:stCondLst>
                                            <p:cond delay="0"/>
                                          </p:stCondLst>
                                        </p:cTn>
                                        <p:tgtEl>
                                          <p:spTgt spid="31"/>
                                        </p:tgtEl>
                                        <p:attrNameLst>
                                          <p:attrName>style.visibility</p:attrName>
                                        </p:attrNameLst>
                                      </p:cBhvr>
                                      <p:to>
                                        <p:strVal val="visible"/>
                                      </p:to>
                                    </p:set>
                                    <p:animEffect transition="in" filter="wipe(up)">
                                      <p:cBhvr>
                                        <p:cTn id="247" dur="500"/>
                                        <p:tgtEl>
                                          <p:spTgt spid="31"/>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nodeType="clickEffect">
                                  <p:stCondLst>
                                    <p:cond delay="0"/>
                                  </p:stCondLst>
                                  <p:childTnLst>
                                    <p:set>
                                      <p:cBhvr>
                                        <p:cTn id="251" dur="1" fill="hold">
                                          <p:stCondLst>
                                            <p:cond delay="0"/>
                                          </p:stCondLst>
                                        </p:cTn>
                                        <p:tgtEl>
                                          <p:spTgt spid="90">
                                            <p:txEl>
                                              <p:pRg st="0" end="0"/>
                                            </p:txEl>
                                          </p:spTgt>
                                        </p:tgtEl>
                                        <p:attrNameLst>
                                          <p:attrName>style.visibility</p:attrName>
                                        </p:attrNameLst>
                                      </p:cBhvr>
                                      <p:to>
                                        <p:strVal val="visible"/>
                                      </p:to>
                                    </p:set>
                                    <p:animEffect transition="in" filter="wipe(left)">
                                      <p:cBhvr>
                                        <p:cTn id="252" dur="500"/>
                                        <p:tgtEl>
                                          <p:spTgt spid="90">
                                            <p:txEl>
                                              <p:pRg st="0" end="0"/>
                                            </p:txEl>
                                          </p:spTgt>
                                        </p:tgtEl>
                                      </p:cBhvr>
                                    </p:animEffect>
                                  </p:childTnLst>
                                </p:cTn>
                              </p:par>
                            </p:childTnLst>
                          </p:cTn>
                        </p:par>
                      </p:childTnLst>
                    </p:cTn>
                  </p:par>
                  <p:par>
                    <p:cTn id="253" fill="hold">
                      <p:stCondLst>
                        <p:cond delay="indefinite"/>
                      </p:stCondLst>
                      <p:childTnLst>
                        <p:par>
                          <p:cTn id="254" fill="hold">
                            <p:stCondLst>
                              <p:cond delay="0"/>
                            </p:stCondLst>
                            <p:childTnLst>
                              <p:par>
                                <p:cTn id="255" presetID="22" presetClass="entr" presetSubtype="8" fill="hold" grpId="0" nodeType="clickEffect">
                                  <p:stCondLst>
                                    <p:cond delay="0"/>
                                  </p:stCondLst>
                                  <p:childTnLst>
                                    <p:set>
                                      <p:cBhvr>
                                        <p:cTn id="256" dur="1" fill="hold">
                                          <p:stCondLst>
                                            <p:cond delay="0"/>
                                          </p:stCondLst>
                                        </p:cTn>
                                        <p:tgtEl>
                                          <p:spTgt spid="72"/>
                                        </p:tgtEl>
                                        <p:attrNameLst>
                                          <p:attrName>style.visibility</p:attrName>
                                        </p:attrNameLst>
                                      </p:cBhvr>
                                      <p:to>
                                        <p:strVal val="visible"/>
                                      </p:to>
                                    </p:set>
                                    <p:animEffect transition="in" filter="wipe(left)">
                                      <p:cBhvr>
                                        <p:cTn id="257" dur="500"/>
                                        <p:tgtEl>
                                          <p:spTgt spid="72"/>
                                        </p:tgtEl>
                                      </p:cBhvr>
                                    </p:animEffect>
                                  </p:childTnLst>
                                </p:cTn>
                              </p:par>
                            </p:childTnLst>
                          </p:cTn>
                        </p:par>
                      </p:childTnLst>
                    </p:cTn>
                  </p:par>
                  <p:par>
                    <p:cTn id="258" fill="hold">
                      <p:stCondLst>
                        <p:cond delay="indefinite"/>
                      </p:stCondLst>
                      <p:childTnLst>
                        <p:par>
                          <p:cTn id="259" fill="hold">
                            <p:stCondLst>
                              <p:cond delay="0"/>
                            </p:stCondLst>
                            <p:childTnLst>
                              <p:par>
                                <p:cTn id="260" presetID="22" presetClass="entr" presetSubtype="8" fill="hold" nodeType="clickEffect">
                                  <p:stCondLst>
                                    <p:cond delay="0"/>
                                  </p:stCondLst>
                                  <p:childTnLst>
                                    <p:set>
                                      <p:cBhvr>
                                        <p:cTn id="261" dur="1" fill="hold">
                                          <p:stCondLst>
                                            <p:cond delay="0"/>
                                          </p:stCondLst>
                                        </p:cTn>
                                        <p:tgtEl>
                                          <p:spTgt spid="73">
                                            <p:txEl>
                                              <p:pRg st="0" end="0"/>
                                            </p:txEl>
                                          </p:spTgt>
                                        </p:tgtEl>
                                        <p:attrNameLst>
                                          <p:attrName>style.visibility</p:attrName>
                                        </p:attrNameLst>
                                      </p:cBhvr>
                                      <p:to>
                                        <p:strVal val="visible"/>
                                      </p:to>
                                    </p:set>
                                    <p:animEffect transition="in" filter="wipe(left)">
                                      <p:cBhvr>
                                        <p:cTn id="262" dur="500"/>
                                        <p:tgtEl>
                                          <p:spTgt spid="73">
                                            <p:txEl>
                                              <p:pRg st="0" end="0"/>
                                            </p:txEl>
                                          </p:spTgt>
                                        </p:tgtEl>
                                      </p:cBhvr>
                                    </p:animEffect>
                                  </p:childTnLst>
                                </p:cTn>
                              </p:par>
                            </p:childTnLst>
                          </p:cTn>
                        </p:par>
                      </p:childTnLst>
                    </p:cTn>
                  </p:par>
                  <p:par>
                    <p:cTn id="263" fill="hold">
                      <p:stCondLst>
                        <p:cond delay="indefinite"/>
                      </p:stCondLst>
                      <p:childTnLst>
                        <p:par>
                          <p:cTn id="264" fill="hold">
                            <p:stCondLst>
                              <p:cond delay="0"/>
                            </p:stCondLst>
                            <p:childTnLst>
                              <p:par>
                                <p:cTn id="265" presetID="22" presetClass="entr" presetSubtype="8" fill="hold" nodeType="clickEffect">
                                  <p:stCondLst>
                                    <p:cond delay="0"/>
                                  </p:stCondLst>
                                  <p:childTnLst>
                                    <p:set>
                                      <p:cBhvr>
                                        <p:cTn id="266" dur="1" fill="hold">
                                          <p:stCondLst>
                                            <p:cond delay="0"/>
                                          </p:stCondLst>
                                        </p:cTn>
                                        <p:tgtEl>
                                          <p:spTgt spid="74">
                                            <p:txEl>
                                              <p:pRg st="0" end="0"/>
                                            </p:txEl>
                                          </p:spTgt>
                                        </p:tgtEl>
                                        <p:attrNameLst>
                                          <p:attrName>style.visibility</p:attrName>
                                        </p:attrNameLst>
                                      </p:cBhvr>
                                      <p:to>
                                        <p:strVal val="visible"/>
                                      </p:to>
                                    </p:set>
                                    <p:animEffect transition="in" filter="wipe(left)">
                                      <p:cBhvr>
                                        <p:cTn id="267" dur="500"/>
                                        <p:tgtEl>
                                          <p:spTgt spid="74">
                                            <p:txEl>
                                              <p:pRg st="0" end="0"/>
                                            </p:txEl>
                                          </p:spTgt>
                                        </p:tgtEl>
                                      </p:cBhvr>
                                    </p:animEffect>
                                  </p:childTnLst>
                                </p:cTn>
                              </p:par>
                            </p:childTnLst>
                          </p:cTn>
                        </p:par>
                      </p:childTnLst>
                    </p:cTn>
                  </p:par>
                  <p:par>
                    <p:cTn id="268" fill="hold">
                      <p:stCondLst>
                        <p:cond delay="indefinite"/>
                      </p:stCondLst>
                      <p:childTnLst>
                        <p:par>
                          <p:cTn id="269" fill="hold">
                            <p:stCondLst>
                              <p:cond delay="0"/>
                            </p:stCondLst>
                            <p:childTnLst>
                              <p:par>
                                <p:cTn id="270" presetID="22" presetClass="entr" presetSubtype="8" fill="hold" nodeType="clickEffect">
                                  <p:stCondLst>
                                    <p:cond delay="0"/>
                                  </p:stCondLst>
                                  <p:childTnLst>
                                    <p:set>
                                      <p:cBhvr>
                                        <p:cTn id="271" dur="1" fill="hold">
                                          <p:stCondLst>
                                            <p:cond delay="0"/>
                                          </p:stCondLst>
                                        </p:cTn>
                                        <p:tgtEl>
                                          <p:spTgt spid="75">
                                            <p:txEl>
                                              <p:pRg st="0" end="0"/>
                                            </p:txEl>
                                          </p:spTgt>
                                        </p:tgtEl>
                                        <p:attrNameLst>
                                          <p:attrName>style.visibility</p:attrName>
                                        </p:attrNameLst>
                                      </p:cBhvr>
                                      <p:to>
                                        <p:strVal val="visible"/>
                                      </p:to>
                                    </p:set>
                                    <p:animEffect transition="in" filter="wipe(left)">
                                      <p:cBhvr>
                                        <p:cTn id="272" dur="500"/>
                                        <p:tgtEl>
                                          <p:spTgt spid="75">
                                            <p:txEl>
                                              <p:pRg st="0" end="0"/>
                                            </p:txEl>
                                          </p:spTgt>
                                        </p:tgtEl>
                                      </p:cBhvr>
                                    </p:animEffect>
                                  </p:childTnLst>
                                </p:cTn>
                              </p:par>
                            </p:childTnLst>
                          </p:cTn>
                        </p:par>
                      </p:childTnLst>
                    </p:cTn>
                  </p:par>
                  <p:par>
                    <p:cTn id="273" fill="hold">
                      <p:stCondLst>
                        <p:cond delay="indefinite"/>
                      </p:stCondLst>
                      <p:childTnLst>
                        <p:par>
                          <p:cTn id="274" fill="hold">
                            <p:stCondLst>
                              <p:cond delay="0"/>
                            </p:stCondLst>
                            <p:childTnLst>
                              <p:par>
                                <p:cTn id="275" presetID="22" presetClass="entr" presetSubtype="8" fill="hold" nodeType="clickEffect">
                                  <p:stCondLst>
                                    <p:cond delay="0"/>
                                  </p:stCondLst>
                                  <p:childTnLst>
                                    <p:set>
                                      <p:cBhvr>
                                        <p:cTn id="276" dur="1" fill="hold">
                                          <p:stCondLst>
                                            <p:cond delay="0"/>
                                          </p:stCondLst>
                                        </p:cTn>
                                        <p:tgtEl>
                                          <p:spTgt spid="76"/>
                                        </p:tgtEl>
                                        <p:attrNameLst>
                                          <p:attrName>style.visibility</p:attrName>
                                        </p:attrNameLst>
                                      </p:cBhvr>
                                      <p:to>
                                        <p:strVal val="visible"/>
                                      </p:to>
                                    </p:set>
                                    <p:animEffect transition="in" filter="wipe(left)">
                                      <p:cBhvr>
                                        <p:cTn id="277" dur="500"/>
                                        <p:tgtEl>
                                          <p:spTgt spid="76"/>
                                        </p:tgtEl>
                                      </p:cBhvr>
                                    </p:animEffect>
                                  </p:childTnLst>
                                </p:cTn>
                              </p:par>
                            </p:childTnLst>
                          </p:cTn>
                        </p:par>
                      </p:childTnLst>
                    </p:cTn>
                  </p:par>
                  <p:par>
                    <p:cTn id="278" fill="hold">
                      <p:stCondLst>
                        <p:cond delay="indefinite"/>
                      </p:stCondLst>
                      <p:childTnLst>
                        <p:par>
                          <p:cTn id="279" fill="hold">
                            <p:stCondLst>
                              <p:cond delay="0"/>
                            </p:stCondLst>
                            <p:childTnLst>
                              <p:par>
                                <p:cTn id="280" presetID="22" presetClass="entr" presetSubtype="8" fill="hold" nodeType="clickEffect">
                                  <p:stCondLst>
                                    <p:cond delay="0"/>
                                  </p:stCondLst>
                                  <p:childTnLst>
                                    <p:set>
                                      <p:cBhvr>
                                        <p:cTn id="281" dur="1" fill="hold">
                                          <p:stCondLst>
                                            <p:cond delay="0"/>
                                          </p:stCondLst>
                                        </p:cTn>
                                        <p:tgtEl>
                                          <p:spTgt spid="77">
                                            <p:txEl>
                                              <p:pRg st="0" end="0"/>
                                            </p:txEl>
                                          </p:spTgt>
                                        </p:tgtEl>
                                        <p:attrNameLst>
                                          <p:attrName>style.visibility</p:attrName>
                                        </p:attrNameLst>
                                      </p:cBhvr>
                                      <p:to>
                                        <p:strVal val="visible"/>
                                      </p:to>
                                    </p:set>
                                    <p:animEffect transition="in" filter="wipe(left)">
                                      <p:cBhvr>
                                        <p:cTn id="282" dur="500"/>
                                        <p:tgtEl>
                                          <p:spTgt spid="77">
                                            <p:txEl>
                                              <p:pRg st="0" end="0"/>
                                            </p:txEl>
                                          </p:spTgt>
                                        </p:tgtEl>
                                      </p:cBhvr>
                                    </p:animEffect>
                                  </p:childTnLst>
                                </p:cTn>
                              </p:par>
                            </p:childTnLst>
                          </p:cTn>
                        </p:par>
                      </p:childTnLst>
                    </p:cTn>
                  </p:par>
                  <p:par>
                    <p:cTn id="283" fill="hold">
                      <p:stCondLst>
                        <p:cond delay="indefinite"/>
                      </p:stCondLst>
                      <p:childTnLst>
                        <p:par>
                          <p:cTn id="284" fill="hold">
                            <p:stCondLst>
                              <p:cond delay="0"/>
                            </p:stCondLst>
                            <p:childTnLst>
                              <p:par>
                                <p:cTn id="285" presetID="22" presetClass="entr" presetSubtype="8" fill="hold" nodeType="clickEffect">
                                  <p:stCondLst>
                                    <p:cond delay="0"/>
                                  </p:stCondLst>
                                  <p:childTnLst>
                                    <p:set>
                                      <p:cBhvr>
                                        <p:cTn id="286" dur="1" fill="hold">
                                          <p:stCondLst>
                                            <p:cond delay="0"/>
                                          </p:stCondLst>
                                        </p:cTn>
                                        <p:tgtEl>
                                          <p:spTgt spid="79">
                                            <p:txEl>
                                              <p:pRg st="0" end="0"/>
                                            </p:txEl>
                                          </p:spTgt>
                                        </p:tgtEl>
                                        <p:attrNameLst>
                                          <p:attrName>style.visibility</p:attrName>
                                        </p:attrNameLst>
                                      </p:cBhvr>
                                      <p:to>
                                        <p:strVal val="visible"/>
                                      </p:to>
                                    </p:set>
                                    <p:animEffect transition="in" filter="wipe(left)">
                                      <p:cBhvr>
                                        <p:cTn id="287" dur="500"/>
                                        <p:tgtEl>
                                          <p:spTgt spid="79">
                                            <p:txEl>
                                              <p:pRg st="0" end="0"/>
                                            </p:txEl>
                                          </p:spTgt>
                                        </p:tgtEl>
                                      </p:cBhvr>
                                    </p:animEffect>
                                  </p:childTnLst>
                                </p:cTn>
                              </p:par>
                            </p:childTnLst>
                          </p:cTn>
                        </p:par>
                      </p:childTnLst>
                    </p:cTn>
                  </p:par>
                  <p:par>
                    <p:cTn id="288" fill="hold">
                      <p:stCondLst>
                        <p:cond delay="indefinite"/>
                      </p:stCondLst>
                      <p:childTnLst>
                        <p:par>
                          <p:cTn id="289" fill="hold">
                            <p:stCondLst>
                              <p:cond delay="0"/>
                            </p:stCondLst>
                            <p:childTnLst>
                              <p:par>
                                <p:cTn id="290" presetID="22" presetClass="entr" presetSubtype="8" fill="hold" nodeType="clickEffect">
                                  <p:stCondLst>
                                    <p:cond delay="0"/>
                                  </p:stCondLst>
                                  <p:childTnLst>
                                    <p:set>
                                      <p:cBhvr>
                                        <p:cTn id="291" dur="1" fill="hold">
                                          <p:stCondLst>
                                            <p:cond delay="0"/>
                                          </p:stCondLst>
                                        </p:cTn>
                                        <p:tgtEl>
                                          <p:spTgt spid="78">
                                            <p:txEl>
                                              <p:pRg st="0" end="0"/>
                                            </p:txEl>
                                          </p:spTgt>
                                        </p:tgtEl>
                                        <p:attrNameLst>
                                          <p:attrName>style.visibility</p:attrName>
                                        </p:attrNameLst>
                                      </p:cBhvr>
                                      <p:to>
                                        <p:strVal val="visible"/>
                                      </p:to>
                                    </p:set>
                                    <p:animEffect transition="in" filter="wipe(left)">
                                      <p:cBhvr>
                                        <p:cTn id="292" dur="500"/>
                                        <p:tgtEl>
                                          <p:spTgt spid="78">
                                            <p:txEl>
                                              <p:pRg st="0" end="0"/>
                                            </p:txEl>
                                          </p:spTgt>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8" fill="hold" nodeType="clickEffect">
                                  <p:stCondLst>
                                    <p:cond delay="0"/>
                                  </p:stCondLst>
                                  <p:childTnLst>
                                    <p:set>
                                      <p:cBhvr>
                                        <p:cTn id="296" dur="1" fill="hold">
                                          <p:stCondLst>
                                            <p:cond delay="0"/>
                                          </p:stCondLst>
                                        </p:cTn>
                                        <p:tgtEl>
                                          <p:spTgt spid="80">
                                            <p:txEl>
                                              <p:pRg st="0" end="0"/>
                                            </p:txEl>
                                          </p:spTgt>
                                        </p:tgtEl>
                                        <p:attrNameLst>
                                          <p:attrName>style.visibility</p:attrName>
                                        </p:attrNameLst>
                                      </p:cBhvr>
                                      <p:to>
                                        <p:strVal val="visible"/>
                                      </p:to>
                                    </p:set>
                                    <p:animEffect transition="in" filter="wipe(left)">
                                      <p:cBhvr>
                                        <p:cTn id="297" dur="500"/>
                                        <p:tgtEl>
                                          <p:spTgt spid="80">
                                            <p:txEl>
                                              <p:pRg st="0" end="0"/>
                                            </p:txEl>
                                          </p:spTgt>
                                        </p:tgtEl>
                                      </p:cBhvr>
                                    </p:animEffect>
                                  </p:childTnLst>
                                </p:cTn>
                              </p:par>
                            </p:childTnLst>
                          </p:cTn>
                        </p:par>
                      </p:childTnLst>
                    </p:cTn>
                  </p:par>
                  <p:par>
                    <p:cTn id="298" fill="hold">
                      <p:stCondLst>
                        <p:cond delay="indefinite"/>
                      </p:stCondLst>
                      <p:childTnLst>
                        <p:par>
                          <p:cTn id="299" fill="hold">
                            <p:stCondLst>
                              <p:cond delay="0"/>
                            </p:stCondLst>
                            <p:childTnLst>
                              <p:par>
                                <p:cTn id="300" presetID="22" presetClass="entr" presetSubtype="8" fill="hold" nodeType="clickEffect">
                                  <p:stCondLst>
                                    <p:cond delay="0"/>
                                  </p:stCondLst>
                                  <p:childTnLst>
                                    <p:set>
                                      <p:cBhvr>
                                        <p:cTn id="301" dur="1" fill="hold">
                                          <p:stCondLst>
                                            <p:cond delay="0"/>
                                          </p:stCondLst>
                                        </p:cTn>
                                        <p:tgtEl>
                                          <p:spTgt spid="81">
                                            <p:txEl>
                                              <p:pRg st="0" end="0"/>
                                            </p:txEl>
                                          </p:spTgt>
                                        </p:tgtEl>
                                        <p:attrNameLst>
                                          <p:attrName>style.visibility</p:attrName>
                                        </p:attrNameLst>
                                      </p:cBhvr>
                                      <p:to>
                                        <p:strVal val="visible"/>
                                      </p:to>
                                    </p:set>
                                    <p:animEffect transition="in" filter="wipe(left)">
                                      <p:cBhvr>
                                        <p:cTn id="302" dur="500"/>
                                        <p:tgtEl>
                                          <p:spTgt spid="81">
                                            <p:txEl>
                                              <p:pRg st="0" end="0"/>
                                            </p:txEl>
                                          </p:spTgt>
                                        </p:tgtEl>
                                      </p:cBhvr>
                                    </p:animEffect>
                                  </p:childTnLst>
                                </p:cTn>
                              </p:par>
                            </p:childTnLst>
                          </p:cTn>
                        </p:par>
                      </p:childTnLst>
                    </p:cTn>
                  </p:par>
                  <p:par>
                    <p:cTn id="303" fill="hold">
                      <p:stCondLst>
                        <p:cond delay="indefinite"/>
                      </p:stCondLst>
                      <p:childTnLst>
                        <p:par>
                          <p:cTn id="304" fill="hold">
                            <p:stCondLst>
                              <p:cond delay="0"/>
                            </p:stCondLst>
                            <p:childTnLst>
                              <p:par>
                                <p:cTn id="305" presetID="22" presetClass="entr" presetSubtype="8" fill="hold" nodeType="clickEffect">
                                  <p:stCondLst>
                                    <p:cond delay="0"/>
                                  </p:stCondLst>
                                  <p:childTnLst>
                                    <p:set>
                                      <p:cBhvr>
                                        <p:cTn id="306" dur="1" fill="hold">
                                          <p:stCondLst>
                                            <p:cond delay="0"/>
                                          </p:stCondLst>
                                        </p:cTn>
                                        <p:tgtEl>
                                          <p:spTgt spid="82"/>
                                        </p:tgtEl>
                                        <p:attrNameLst>
                                          <p:attrName>style.visibility</p:attrName>
                                        </p:attrNameLst>
                                      </p:cBhvr>
                                      <p:to>
                                        <p:strVal val="visible"/>
                                      </p:to>
                                    </p:set>
                                    <p:animEffect transition="in" filter="wipe(left)">
                                      <p:cBhvr>
                                        <p:cTn id="307" dur="500"/>
                                        <p:tgtEl>
                                          <p:spTgt spid="82"/>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8" fill="hold" nodeType="clickEffect">
                                  <p:stCondLst>
                                    <p:cond delay="0"/>
                                  </p:stCondLst>
                                  <p:childTnLst>
                                    <p:set>
                                      <p:cBhvr>
                                        <p:cTn id="311" dur="1" fill="hold">
                                          <p:stCondLst>
                                            <p:cond delay="0"/>
                                          </p:stCondLst>
                                        </p:cTn>
                                        <p:tgtEl>
                                          <p:spTgt spid="83">
                                            <p:txEl>
                                              <p:pRg st="0" end="0"/>
                                            </p:txEl>
                                          </p:spTgt>
                                        </p:tgtEl>
                                        <p:attrNameLst>
                                          <p:attrName>style.visibility</p:attrName>
                                        </p:attrNameLst>
                                      </p:cBhvr>
                                      <p:to>
                                        <p:strVal val="visible"/>
                                      </p:to>
                                    </p:set>
                                    <p:animEffect transition="in" filter="wipe(left)">
                                      <p:cBhvr>
                                        <p:cTn id="312" dur="500"/>
                                        <p:tgtEl>
                                          <p:spTgt spid="83">
                                            <p:txEl>
                                              <p:pRg st="0" end="0"/>
                                            </p:txEl>
                                          </p:spTgt>
                                        </p:tgtEl>
                                      </p:cBhvr>
                                    </p:animEffect>
                                  </p:childTnLst>
                                </p:cTn>
                              </p:par>
                            </p:childTnLst>
                          </p:cTn>
                        </p:par>
                        <p:par>
                          <p:cTn id="313" fill="hold">
                            <p:stCondLst>
                              <p:cond delay="500"/>
                            </p:stCondLst>
                            <p:childTnLst>
                              <p:par>
                                <p:cTn id="314" presetID="22" presetClass="entr" presetSubtype="1" fill="hold" grpId="0" nodeType="afterEffect">
                                  <p:stCondLst>
                                    <p:cond delay="0"/>
                                  </p:stCondLst>
                                  <p:childTnLst>
                                    <p:set>
                                      <p:cBhvr>
                                        <p:cTn id="315" dur="1" fill="hold">
                                          <p:stCondLst>
                                            <p:cond delay="0"/>
                                          </p:stCondLst>
                                        </p:cTn>
                                        <p:tgtEl>
                                          <p:spTgt spid="106"/>
                                        </p:tgtEl>
                                        <p:attrNameLst>
                                          <p:attrName>style.visibility</p:attrName>
                                        </p:attrNameLst>
                                      </p:cBhvr>
                                      <p:to>
                                        <p:strVal val="visible"/>
                                      </p:to>
                                    </p:set>
                                    <p:animEffect transition="in" filter="wipe(up)">
                                      <p:cBhvr>
                                        <p:cTn id="316" dur="500"/>
                                        <p:tgtEl>
                                          <p:spTgt spid="106"/>
                                        </p:tgtEl>
                                      </p:cBhvr>
                                    </p:animEffect>
                                  </p:childTnLst>
                                </p:cTn>
                              </p:par>
                            </p:childTnLst>
                          </p:cTn>
                        </p:par>
                      </p:childTnLst>
                    </p:cTn>
                  </p:par>
                  <p:par>
                    <p:cTn id="317" fill="hold">
                      <p:stCondLst>
                        <p:cond delay="indefinite"/>
                      </p:stCondLst>
                      <p:childTnLst>
                        <p:par>
                          <p:cTn id="318" fill="hold">
                            <p:stCondLst>
                              <p:cond delay="0"/>
                            </p:stCondLst>
                            <p:childTnLst>
                              <p:par>
                                <p:cTn id="319" presetID="10" presetClass="exit" presetSubtype="0" fill="hold" grpId="1" nodeType="clickEffect">
                                  <p:stCondLst>
                                    <p:cond delay="0"/>
                                  </p:stCondLst>
                                  <p:childTnLst>
                                    <p:animEffect transition="out" filter="fade">
                                      <p:cBhvr>
                                        <p:cTn id="320" dur="500"/>
                                        <p:tgtEl>
                                          <p:spTgt spid="106"/>
                                        </p:tgtEl>
                                      </p:cBhvr>
                                    </p:animEffect>
                                    <p:set>
                                      <p:cBhvr>
                                        <p:cTn id="321" dur="1" fill="hold">
                                          <p:stCondLst>
                                            <p:cond delay="499"/>
                                          </p:stCondLst>
                                        </p:cTn>
                                        <p:tgtEl>
                                          <p:spTgt spid="106"/>
                                        </p:tgtEl>
                                        <p:attrNameLst>
                                          <p:attrName>style.visibility</p:attrName>
                                        </p:attrNameLst>
                                      </p:cBhvr>
                                      <p:to>
                                        <p:strVal val="hidden"/>
                                      </p:to>
                                    </p:se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nodeType="clickEffect">
                                  <p:stCondLst>
                                    <p:cond delay="0"/>
                                  </p:stCondLst>
                                  <p:childTnLst>
                                    <p:set>
                                      <p:cBhvr>
                                        <p:cTn id="325" dur="1" fill="hold">
                                          <p:stCondLst>
                                            <p:cond delay="0"/>
                                          </p:stCondLst>
                                        </p:cTn>
                                        <p:tgtEl>
                                          <p:spTgt spid="88"/>
                                        </p:tgtEl>
                                        <p:attrNameLst>
                                          <p:attrName>style.visibility</p:attrName>
                                        </p:attrNameLst>
                                      </p:cBhvr>
                                      <p:to>
                                        <p:strVal val="visible"/>
                                      </p:to>
                                    </p:set>
                                    <p:animEffect transition="in" filter="wipe(left)">
                                      <p:cBhvr>
                                        <p:cTn id="326" dur="500"/>
                                        <p:tgtEl>
                                          <p:spTgt spid="88"/>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8" fill="hold" nodeType="clickEffect">
                                  <p:stCondLst>
                                    <p:cond delay="0"/>
                                  </p:stCondLst>
                                  <p:childTnLst>
                                    <p:set>
                                      <p:cBhvr>
                                        <p:cTn id="330" dur="1" fill="hold">
                                          <p:stCondLst>
                                            <p:cond delay="0"/>
                                          </p:stCondLst>
                                        </p:cTn>
                                        <p:tgtEl>
                                          <p:spTgt spid="89"/>
                                        </p:tgtEl>
                                        <p:attrNameLst>
                                          <p:attrName>style.visibility</p:attrName>
                                        </p:attrNameLst>
                                      </p:cBhvr>
                                      <p:to>
                                        <p:strVal val="visible"/>
                                      </p:to>
                                    </p:set>
                                    <p:animEffect transition="in" filter="wipe(left)">
                                      <p:cBhvr>
                                        <p:cTn id="331" dur="500"/>
                                        <p:tgtEl>
                                          <p:spTgt spid="89"/>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8" fill="hold" nodeType="clickEffect">
                                  <p:stCondLst>
                                    <p:cond delay="0"/>
                                  </p:stCondLst>
                                  <p:childTnLst>
                                    <p:set>
                                      <p:cBhvr>
                                        <p:cTn id="335" dur="1" fill="hold">
                                          <p:stCondLst>
                                            <p:cond delay="0"/>
                                          </p:stCondLst>
                                        </p:cTn>
                                        <p:tgtEl>
                                          <p:spTgt spid="86">
                                            <p:txEl>
                                              <p:pRg st="0" end="0"/>
                                            </p:txEl>
                                          </p:spTgt>
                                        </p:tgtEl>
                                        <p:attrNameLst>
                                          <p:attrName>style.visibility</p:attrName>
                                        </p:attrNameLst>
                                      </p:cBhvr>
                                      <p:to>
                                        <p:strVal val="visible"/>
                                      </p:to>
                                    </p:set>
                                    <p:animEffect transition="in" filter="wipe(left)">
                                      <p:cBhvr>
                                        <p:cTn id="336" dur="500"/>
                                        <p:tgtEl>
                                          <p:spTgt spid="86">
                                            <p:txEl>
                                              <p:pRg st="0" end="0"/>
                                            </p:txEl>
                                          </p:spTgt>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8" fill="hold" nodeType="clickEffect">
                                  <p:stCondLst>
                                    <p:cond delay="0"/>
                                  </p:stCondLst>
                                  <p:childTnLst>
                                    <p:set>
                                      <p:cBhvr>
                                        <p:cTn id="340" dur="1" fill="hold">
                                          <p:stCondLst>
                                            <p:cond delay="0"/>
                                          </p:stCondLst>
                                        </p:cTn>
                                        <p:tgtEl>
                                          <p:spTgt spid="87">
                                            <p:txEl>
                                              <p:pRg st="0" end="0"/>
                                            </p:txEl>
                                          </p:spTgt>
                                        </p:tgtEl>
                                        <p:attrNameLst>
                                          <p:attrName>style.visibility</p:attrName>
                                        </p:attrNameLst>
                                      </p:cBhvr>
                                      <p:to>
                                        <p:strVal val="visible"/>
                                      </p:to>
                                    </p:set>
                                    <p:animEffect transition="in" filter="wipe(left)">
                                      <p:cBhvr>
                                        <p:cTn id="341" dur="500"/>
                                        <p:tgtEl>
                                          <p:spTgt spid="87">
                                            <p:txEl>
                                              <p:pRg st="0" end="0"/>
                                            </p:txEl>
                                          </p:spTgt>
                                        </p:tgtEl>
                                      </p:cBhvr>
                                    </p:animEffect>
                                  </p:childTnLst>
                                </p:cTn>
                              </p:par>
                            </p:childTnLst>
                          </p:cTn>
                        </p:par>
                      </p:childTnLst>
                    </p:cTn>
                  </p:par>
                  <p:par>
                    <p:cTn id="342" fill="hold">
                      <p:stCondLst>
                        <p:cond delay="indefinite"/>
                      </p:stCondLst>
                      <p:childTnLst>
                        <p:par>
                          <p:cTn id="343" fill="hold">
                            <p:stCondLst>
                              <p:cond delay="0"/>
                            </p:stCondLst>
                            <p:childTnLst>
                              <p:par>
                                <p:cTn id="344" presetID="22" presetClass="entr" presetSubtype="8" fill="hold" nodeType="clickEffect">
                                  <p:stCondLst>
                                    <p:cond delay="0"/>
                                  </p:stCondLst>
                                  <p:childTnLst>
                                    <p:set>
                                      <p:cBhvr>
                                        <p:cTn id="345" dur="1" fill="hold">
                                          <p:stCondLst>
                                            <p:cond delay="0"/>
                                          </p:stCondLst>
                                        </p:cTn>
                                        <p:tgtEl>
                                          <p:spTgt spid="91">
                                            <p:txEl>
                                              <p:pRg st="0" end="0"/>
                                            </p:txEl>
                                          </p:spTgt>
                                        </p:tgtEl>
                                        <p:attrNameLst>
                                          <p:attrName>style.visibility</p:attrName>
                                        </p:attrNameLst>
                                      </p:cBhvr>
                                      <p:to>
                                        <p:strVal val="visible"/>
                                      </p:to>
                                    </p:set>
                                    <p:animEffect transition="in" filter="wipe(left)">
                                      <p:cBhvr>
                                        <p:cTn id="346" dur="500"/>
                                        <p:tgtEl>
                                          <p:spTgt spid="91">
                                            <p:txEl>
                                              <p:pRg st="0" end="0"/>
                                            </p:txEl>
                                          </p:spTgt>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8" fill="hold" nodeType="clickEffect">
                                  <p:stCondLst>
                                    <p:cond delay="0"/>
                                  </p:stCondLst>
                                  <p:childTnLst>
                                    <p:set>
                                      <p:cBhvr>
                                        <p:cTn id="350" dur="1" fill="hold">
                                          <p:stCondLst>
                                            <p:cond delay="0"/>
                                          </p:stCondLst>
                                        </p:cTn>
                                        <p:tgtEl>
                                          <p:spTgt spid="92">
                                            <p:txEl>
                                              <p:pRg st="0" end="0"/>
                                            </p:txEl>
                                          </p:spTgt>
                                        </p:tgtEl>
                                        <p:attrNameLst>
                                          <p:attrName>style.visibility</p:attrName>
                                        </p:attrNameLst>
                                      </p:cBhvr>
                                      <p:to>
                                        <p:strVal val="visible"/>
                                      </p:to>
                                    </p:set>
                                    <p:animEffect transition="in" filter="wipe(left)">
                                      <p:cBhvr>
                                        <p:cTn id="351" dur="500"/>
                                        <p:tgtEl>
                                          <p:spTgt spid="92">
                                            <p:txEl>
                                              <p:pRg st="0" end="0"/>
                                            </p:txEl>
                                          </p:spTgt>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nodeType="clickEffect">
                                  <p:stCondLst>
                                    <p:cond delay="0"/>
                                  </p:stCondLst>
                                  <p:childTnLst>
                                    <p:set>
                                      <p:cBhvr>
                                        <p:cTn id="355" dur="1" fill="hold">
                                          <p:stCondLst>
                                            <p:cond delay="0"/>
                                          </p:stCondLst>
                                        </p:cTn>
                                        <p:tgtEl>
                                          <p:spTgt spid="93">
                                            <p:txEl>
                                              <p:pRg st="0" end="0"/>
                                            </p:txEl>
                                          </p:spTgt>
                                        </p:tgtEl>
                                        <p:attrNameLst>
                                          <p:attrName>style.visibility</p:attrName>
                                        </p:attrNameLst>
                                      </p:cBhvr>
                                      <p:to>
                                        <p:strVal val="visible"/>
                                      </p:to>
                                    </p:set>
                                    <p:animEffect transition="in" filter="wipe(left)">
                                      <p:cBhvr>
                                        <p:cTn id="356" dur="500"/>
                                        <p:tgtEl>
                                          <p:spTgt spid="93">
                                            <p:txEl>
                                              <p:pRg st="0" end="0"/>
                                            </p:txEl>
                                          </p:spTgt>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8" fill="hold" nodeType="clickEffect">
                                  <p:stCondLst>
                                    <p:cond delay="0"/>
                                  </p:stCondLst>
                                  <p:childTnLst>
                                    <p:set>
                                      <p:cBhvr>
                                        <p:cTn id="360" dur="1" fill="hold">
                                          <p:stCondLst>
                                            <p:cond delay="0"/>
                                          </p:stCondLst>
                                        </p:cTn>
                                        <p:tgtEl>
                                          <p:spTgt spid="97">
                                            <p:txEl>
                                              <p:pRg st="0" end="0"/>
                                            </p:txEl>
                                          </p:spTgt>
                                        </p:tgtEl>
                                        <p:attrNameLst>
                                          <p:attrName>style.visibility</p:attrName>
                                        </p:attrNameLst>
                                      </p:cBhvr>
                                      <p:to>
                                        <p:strVal val="visible"/>
                                      </p:to>
                                    </p:set>
                                    <p:animEffect transition="in" filter="wipe(left)">
                                      <p:cBhvr>
                                        <p:cTn id="361" dur="500"/>
                                        <p:tgtEl>
                                          <p:spTgt spid="97">
                                            <p:txEl>
                                              <p:pRg st="0" end="0"/>
                                            </p:txEl>
                                          </p:spTgt>
                                        </p:tgtEl>
                                      </p:cBhvr>
                                    </p:animEffect>
                                  </p:childTnLst>
                                </p:cTn>
                              </p:par>
                            </p:childTnLst>
                          </p:cTn>
                        </p:par>
                      </p:childTnLst>
                    </p:cTn>
                  </p:par>
                  <p:par>
                    <p:cTn id="362" fill="hold">
                      <p:stCondLst>
                        <p:cond delay="indefinite"/>
                      </p:stCondLst>
                      <p:childTnLst>
                        <p:par>
                          <p:cTn id="363" fill="hold">
                            <p:stCondLst>
                              <p:cond delay="0"/>
                            </p:stCondLst>
                            <p:childTnLst>
                              <p:par>
                                <p:cTn id="364" presetID="22" presetClass="entr" presetSubtype="8" fill="hold" nodeType="clickEffect">
                                  <p:stCondLst>
                                    <p:cond delay="0"/>
                                  </p:stCondLst>
                                  <p:childTnLst>
                                    <p:set>
                                      <p:cBhvr>
                                        <p:cTn id="365" dur="1" fill="hold">
                                          <p:stCondLst>
                                            <p:cond delay="0"/>
                                          </p:stCondLst>
                                        </p:cTn>
                                        <p:tgtEl>
                                          <p:spTgt spid="100">
                                            <p:txEl>
                                              <p:pRg st="0" end="0"/>
                                            </p:txEl>
                                          </p:spTgt>
                                        </p:tgtEl>
                                        <p:attrNameLst>
                                          <p:attrName>style.visibility</p:attrName>
                                        </p:attrNameLst>
                                      </p:cBhvr>
                                      <p:to>
                                        <p:strVal val="visible"/>
                                      </p:to>
                                    </p:set>
                                    <p:animEffect transition="in" filter="wipe(left)">
                                      <p:cBhvr>
                                        <p:cTn id="366" dur="500"/>
                                        <p:tgtEl>
                                          <p:spTgt spid="100">
                                            <p:txEl>
                                              <p:pRg st="0" end="0"/>
                                            </p:txEl>
                                          </p:spTgt>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nodeType="clickEffect">
                                  <p:stCondLst>
                                    <p:cond delay="0"/>
                                  </p:stCondLst>
                                  <p:childTnLst>
                                    <p:set>
                                      <p:cBhvr>
                                        <p:cTn id="370" dur="1" fill="hold">
                                          <p:stCondLst>
                                            <p:cond delay="0"/>
                                          </p:stCondLst>
                                        </p:cTn>
                                        <p:tgtEl>
                                          <p:spTgt spid="101">
                                            <p:txEl>
                                              <p:pRg st="0" end="0"/>
                                            </p:txEl>
                                          </p:spTgt>
                                        </p:tgtEl>
                                        <p:attrNameLst>
                                          <p:attrName>style.visibility</p:attrName>
                                        </p:attrNameLst>
                                      </p:cBhvr>
                                      <p:to>
                                        <p:strVal val="visible"/>
                                      </p:to>
                                    </p:set>
                                    <p:animEffect transition="in" filter="wipe(left)">
                                      <p:cBhvr>
                                        <p:cTn id="371" dur="500"/>
                                        <p:tgtEl>
                                          <p:spTgt spid="101">
                                            <p:txEl>
                                              <p:pRg st="0" end="0"/>
                                            </p:txEl>
                                          </p:spTgt>
                                        </p:tgtEl>
                                      </p:cBhvr>
                                    </p:animEffect>
                                  </p:childTnLst>
                                </p:cTn>
                              </p:par>
                            </p:childTnLst>
                          </p:cTn>
                        </p:par>
                      </p:childTnLst>
                    </p:cTn>
                  </p:par>
                  <p:par>
                    <p:cTn id="372" fill="hold">
                      <p:stCondLst>
                        <p:cond delay="indefinite"/>
                      </p:stCondLst>
                      <p:childTnLst>
                        <p:par>
                          <p:cTn id="373" fill="hold">
                            <p:stCondLst>
                              <p:cond delay="0"/>
                            </p:stCondLst>
                            <p:childTnLst>
                              <p:par>
                                <p:cTn id="374" presetID="10" presetClass="entr" presetSubtype="0" fill="hold" grpId="0" nodeType="clickEffect">
                                  <p:stCondLst>
                                    <p:cond delay="0"/>
                                  </p:stCondLst>
                                  <p:childTnLst>
                                    <p:set>
                                      <p:cBhvr>
                                        <p:cTn id="375" dur="1" fill="hold">
                                          <p:stCondLst>
                                            <p:cond delay="0"/>
                                          </p:stCondLst>
                                        </p:cTn>
                                        <p:tgtEl>
                                          <p:spTgt spid="110"/>
                                        </p:tgtEl>
                                        <p:attrNameLst>
                                          <p:attrName>style.visibility</p:attrName>
                                        </p:attrNameLst>
                                      </p:cBhvr>
                                      <p:to>
                                        <p:strVal val="visible"/>
                                      </p:to>
                                    </p:set>
                                    <p:animEffect transition="in" filter="fade">
                                      <p:cBhvr>
                                        <p:cTn id="376" dur="500"/>
                                        <p:tgtEl>
                                          <p:spTgt spid="110"/>
                                        </p:tgtEl>
                                      </p:cBhvr>
                                    </p:animEffect>
                                  </p:childTnLst>
                                </p:cTn>
                              </p:par>
                              <p:par>
                                <p:cTn id="377" presetID="10" presetClass="entr" presetSubtype="0" fill="hold" grpId="0" nodeType="withEffect">
                                  <p:stCondLst>
                                    <p:cond delay="0"/>
                                  </p:stCondLst>
                                  <p:childTnLst>
                                    <p:set>
                                      <p:cBhvr>
                                        <p:cTn id="378" dur="1" fill="hold">
                                          <p:stCondLst>
                                            <p:cond delay="0"/>
                                          </p:stCondLst>
                                        </p:cTn>
                                        <p:tgtEl>
                                          <p:spTgt spid="111"/>
                                        </p:tgtEl>
                                        <p:attrNameLst>
                                          <p:attrName>style.visibility</p:attrName>
                                        </p:attrNameLst>
                                      </p:cBhvr>
                                      <p:to>
                                        <p:strVal val="visible"/>
                                      </p:to>
                                    </p:set>
                                    <p:animEffect transition="in" filter="fade">
                                      <p:cBhvr>
                                        <p:cTn id="37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20" grpId="0" animBg="1"/>
      <p:bldP spid="33" grpId="0" animBg="1"/>
      <p:bldP spid="110" grpId="0"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1" grpId="2" animBg="1"/>
      <p:bldP spid="72" grpId="0"/>
      <p:bldP spid="111" grpId="0" animBg="1"/>
      <p:bldP spid="106" grpId="0" animBg="1"/>
      <p:bldP spid="106"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5251" y="1572090"/>
            <a:ext cx="1076325" cy="338241"/>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a:t>
            </a:r>
            <a:r>
              <a:rPr lang="en-US" dirty="0" smtClean="0"/>
              <a:t>:</a:t>
            </a:r>
            <a:endParaRPr lang="en-US" dirty="0"/>
          </a:p>
        </p:txBody>
      </p:sp>
      <p:sp>
        <p:nvSpPr>
          <p:cNvPr id="8" name="TextBox 7"/>
          <p:cNvSpPr txBox="1"/>
          <p:nvPr/>
        </p:nvSpPr>
        <p:spPr>
          <a:xfrm>
            <a:off x="1137285" y="1572090"/>
            <a:ext cx="1731645"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Mass of engine </a:t>
            </a:r>
          </a:p>
        </p:txBody>
      </p:sp>
      <p:sp>
        <p:nvSpPr>
          <p:cNvPr id="9" name="TextBox 8"/>
          <p:cNvSpPr txBox="1"/>
          <p:nvPr/>
        </p:nvSpPr>
        <p:spPr>
          <a:xfrm>
            <a:off x="2924133" y="1572090"/>
            <a:ext cx="11430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8000kg </a:t>
            </a:r>
          </a:p>
        </p:txBody>
      </p:sp>
      <p:sp>
        <p:nvSpPr>
          <p:cNvPr id="10" name="TextBox 9"/>
          <p:cNvSpPr txBox="1"/>
          <p:nvPr/>
        </p:nvSpPr>
        <p:spPr>
          <a:xfrm>
            <a:off x="4222524" y="1572090"/>
            <a:ext cx="2059501"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Mass of each wagon  </a:t>
            </a:r>
          </a:p>
        </p:txBody>
      </p:sp>
      <p:sp>
        <p:nvSpPr>
          <p:cNvPr id="11" name="TextBox 10"/>
          <p:cNvSpPr txBox="1"/>
          <p:nvPr/>
        </p:nvSpPr>
        <p:spPr>
          <a:xfrm>
            <a:off x="6195441" y="1572090"/>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2" name="TextBox 11"/>
          <p:cNvSpPr txBox="1"/>
          <p:nvPr/>
        </p:nvSpPr>
        <p:spPr>
          <a:xfrm>
            <a:off x="6477000" y="1572090"/>
            <a:ext cx="11430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2000kg</a:t>
            </a:r>
          </a:p>
        </p:txBody>
      </p:sp>
      <p:sp>
        <p:nvSpPr>
          <p:cNvPr id="13" name="TextBox 12"/>
          <p:cNvSpPr txBox="1"/>
          <p:nvPr/>
        </p:nvSpPr>
        <p:spPr>
          <a:xfrm>
            <a:off x="4837787" y="1889527"/>
            <a:ext cx="1425950"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Friction force  </a:t>
            </a:r>
          </a:p>
        </p:txBody>
      </p:sp>
      <p:sp>
        <p:nvSpPr>
          <p:cNvPr id="14" name="TextBox 13"/>
          <p:cNvSpPr txBox="1"/>
          <p:nvPr/>
        </p:nvSpPr>
        <p:spPr>
          <a:xfrm>
            <a:off x="6195441" y="1889527"/>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5" name="TextBox 14"/>
          <p:cNvSpPr txBox="1"/>
          <p:nvPr/>
        </p:nvSpPr>
        <p:spPr>
          <a:xfrm>
            <a:off x="6477000" y="1889527"/>
            <a:ext cx="100965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5000N</a:t>
            </a:r>
          </a:p>
        </p:txBody>
      </p:sp>
      <p:sp>
        <p:nvSpPr>
          <p:cNvPr id="16" name="TextBox 15"/>
          <p:cNvSpPr txBox="1"/>
          <p:nvPr/>
        </p:nvSpPr>
        <p:spPr>
          <a:xfrm>
            <a:off x="95251" y="2201161"/>
            <a:ext cx="1133475" cy="338241"/>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 </a:t>
            </a:r>
            <a:r>
              <a:rPr lang="en-US" dirty="0" smtClean="0"/>
              <a:t>:</a:t>
            </a:r>
            <a:endParaRPr lang="en-US" dirty="0"/>
          </a:p>
        </p:txBody>
      </p:sp>
      <p:sp>
        <p:nvSpPr>
          <p:cNvPr id="17" name="TextBox 16"/>
          <p:cNvSpPr txBox="1"/>
          <p:nvPr/>
        </p:nvSpPr>
        <p:spPr>
          <a:xfrm>
            <a:off x="1305067" y="2658955"/>
            <a:ext cx="250902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(a) Net accelerating force</a:t>
            </a:r>
          </a:p>
        </p:txBody>
      </p:sp>
      <p:sp>
        <p:nvSpPr>
          <p:cNvPr id="18" name="TextBox 17"/>
          <p:cNvSpPr txBox="1"/>
          <p:nvPr/>
        </p:nvSpPr>
        <p:spPr>
          <a:xfrm>
            <a:off x="3156727" y="2147991"/>
            <a:ext cx="1990153"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(b)Acceleration of the train </a:t>
            </a:r>
          </a:p>
        </p:txBody>
      </p:sp>
      <p:sp>
        <p:nvSpPr>
          <p:cNvPr id="19" name="TextBox 18"/>
          <p:cNvSpPr txBox="1"/>
          <p:nvPr/>
        </p:nvSpPr>
        <p:spPr>
          <a:xfrm>
            <a:off x="5366527" y="2147991"/>
            <a:ext cx="2188703"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(c) The force of wagon 1 on wagon 2</a:t>
            </a:r>
          </a:p>
        </p:txBody>
      </p:sp>
      <p:sp>
        <p:nvSpPr>
          <p:cNvPr id="20" name="TextBox 19"/>
          <p:cNvSpPr txBox="1"/>
          <p:nvPr/>
        </p:nvSpPr>
        <p:spPr>
          <a:xfrm>
            <a:off x="66675" y="2647950"/>
            <a:ext cx="1238392" cy="33824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Formulae :</a:t>
            </a:r>
            <a:endParaRPr lang="en-US" dirty="0"/>
          </a:p>
        </p:txBody>
      </p:sp>
      <p:sp>
        <p:nvSpPr>
          <p:cNvPr id="23" name="TextBox 22"/>
          <p:cNvSpPr txBox="1"/>
          <p:nvPr/>
        </p:nvSpPr>
        <p:spPr>
          <a:xfrm>
            <a:off x="3869055" y="2658955"/>
            <a:ext cx="3097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24" name="TextBox 23"/>
          <p:cNvSpPr txBox="1"/>
          <p:nvPr/>
        </p:nvSpPr>
        <p:spPr>
          <a:xfrm>
            <a:off x="4128137" y="2658955"/>
            <a:ext cx="2428549"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Force exerted by engine</a:t>
            </a:r>
          </a:p>
        </p:txBody>
      </p:sp>
      <p:sp>
        <p:nvSpPr>
          <p:cNvPr id="25" name="TextBox 24"/>
          <p:cNvSpPr txBox="1"/>
          <p:nvPr/>
        </p:nvSpPr>
        <p:spPr>
          <a:xfrm>
            <a:off x="6400151" y="2658955"/>
            <a:ext cx="253595"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26" name="TextBox 25"/>
          <p:cNvSpPr txBox="1"/>
          <p:nvPr/>
        </p:nvSpPr>
        <p:spPr>
          <a:xfrm>
            <a:off x="6617016" y="2658955"/>
            <a:ext cx="232307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Force exerted by </a:t>
            </a:r>
            <a:r>
              <a:rPr lang="en-US" dirty="0" smtClean="0"/>
              <a:t>tracks</a:t>
            </a:r>
            <a:endParaRPr lang="en-US" dirty="0"/>
          </a:p>
        </p:txBody>
      </p:sp>
      <p:sp>
        <p:nvSpPr>
          <p:cNvPr id="29" name="TextBox 28"/>
          <p:cNvSpPr txBox="1"/>
          <p:nvPr/>
        </p:nvSpPr>
        <p:spPr>
          <a:xfrm>
            <a:off x="1023127" y="2114550"/>
            <a:ext cx="2057400"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 </a:t>
            </a:r>
            <a:r>
              <a:rPr lang="en-US" sz="1600" b="1" dirty="0">
                <a:solidFill>
                  <a:srgbClr val="0000FF"/>
                </a:solidFill>
                <a:latin typeface="Book Antiqua" panose="02040602050305030304" pitchFamily="18" charset="0"/>
              </a:rPr>
              <a:t>N</a:t>
            </a:r>
            <a:r>
              <a:rPr lang="en-US" sz="1600" b="1" dirty="0" smtClean="0">
                <a:solidFill>
                  <a:srgbClr val="0000FF"/>
                </a:solidFill>
                <a:latin typeface="Book Antiqua" panose="02040602050305030304" pitchFamily="18" charset="0"/>
              </a:rPr>
              <a:t>et accelerating force</a:t>
            </a:r>
          </a:p>
        </p:txBody>
      </p:sp>
      <p:sp>
        <p:nvSpPr>
          <p:cNvPr id="30" name="TextBox 29"/>
          <p:cNvSpPr txBox="1"/>
          <p:nvPr/>
        </p:nvSpPr>
        <p:spPr>
          <a:xfrm>
            <a:off x="1305067" y="2940040"/>
            <a:ext cx="112562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pPr algn="l"/>
            <a:r>
              <a:rPr lang="en-US" dirty="0"/>
              <a:t>(b) F = ma</a:t>
            </a:r>
          </a:p>
        </p:txBody>
      </p:sp>
      <p:sp>
        <p:nvSpPr>
          <p:cNvPr id="32" name="TextBox 31"/>
          <p:cNvSpPr txBox="1"/>
          <p:nvPr/>
        </p:nvSpPr>
        <p:spPr>
          <a:xfrm>
            <a:off x="2638679" y="1572090"/>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33" name="TextBox 32"/>
          <p:cNvSpPr txBox="1"/>
          <p:nvPr/>
        </p:nvSpPr>
        <p:spPr>
          <a:xfrm>
            <a:off x="95249" y="3257550"/>
            <a:ext cx="1209817" cy="338241"/>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Solution :</a:t>
            </a:r>
            <a:endParaRPr lang="en-US" dirty="0"/>
          </a:p>
        </p:txBody>
      </p:sp>
      <p:sp>
        <p:nvSpPr>
          <p:cNvPr id="34" name="TextBox 33"/>
          <p:cNvSpPr txBox="1"/>
          <p:nvPr/>
        </p:nvSpPr>
        <p:spPr>
          <a:xfrm>
            <a:off x="113995" y="3638550"/>
            <a:ext cx="2004176"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 Net accelerating force</a:t>
            </a:r>
          </a:p>
        </p:txBody>
      </p:sp>
      <p:sp>
        <p:nvSpPr>
          <p:cNvPr id="35" name="TextBox 34"/>
          <p:cNvSpPr txBox="1"/>
          <p:nvPr/>
        </p:nvSpPr>
        <p:spPr>
          <a:xfrm>
            <a:off x="1945828" y="3757509"/>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38" name="TextBox 37"/>
          <p:cNvSpPr txBox="1"/>
          <p:nvPr/>
        </p:nvSpPr>
        <p:spPr>
          <a:xfrm>
            <a:off x="2009328" y="3638550"/>
            <a:ext cx="1642191"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Force exerted by engine</a:t>
            </a:r>
          </a:p>
        </p:txBody>
      </p:sp>
      <p:sp>
        <p:nvSpPr>
          <p:cNvPr id="39" name="TextBox 38"/>
          <p:cNvSpPr txBox="1"/>
          <p:nvPr/>
        </p:nvSpPr>
        <p:spPr>
          <a:xfrm>
            <a:off x="3380928" y="3757509"/>
            <a:ext cx="322708"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40" name="TextBox 39"/>
          <p:cNvSpPr txBox="1"/>
          <p:nvPr/>
        </p:nvSpPr>
        <p:spPr>
          <a:xfrm>
            <a:off x="3515042" y="3638550"/>
            <a:ext cx="1437958"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Force exerted by tracks</a:t>
            </a:r>
          </a:p>
        </p:txBody>
      </p:sp>
      <p:sp>
        <p:nvSpPr>
          <p:cNvPr id="42" name="TextBox 41"/>
          <p:cNvSpPr txBox="1"/>
          <p:nvPr/>
        </p:nvSpPr>
        <p:spPr>
          <a:xfrm>
            <a:off x="1949308" y="4150675"/>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10" name="TextBox 109"/>
          <p:cNvSpPr txBox="1"/>
          <p:nvPr/>
        </p:nvSpPr>
        <p:spPr>
          <a:xfrm>
            <a:off x="2133600" y="4422053"/>
            <a:ext cx="992779" cy="359497"/>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600" dirty="0">
              <a:latin typeface="Book Antiqua" panose="02040602050305030304" pitchFamily="18" charset="0"/>
            </a:endParaRPr>
          </a:p>
        </p:txBody>
      </p:sp>
      <p:sp>
        <p:nvSpPr>
          <p:cNvPr id="43" name="TextBox 42"/>
          <p:cNvSpPr txBox="1"/>
          <p:nvPr/>
        </p:nvSpPr>
        <p:spPr>
          <a:xfrm>
            <a:off x="2924133" y="1889527"/>
            <a:ext cx="1132883"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40000N</a:t>
            </a:r>
          </a:p>
        </p:txBody>
      </p:sp>
      <p:sp>
        <p:nvSpPr>
          <p:cNvPr id="44" name="TextBox 43"/>
          <p:cNvSpPr txBox="1"/>
          <p:nvPr/>
        </p:nvSpPr>
        <p:spPr>
          <a:xfrm>
            <a:off x="2885933" y="4150675"/>
            <a:ext cx="322708"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48" name="TextBox 47"/>
          <p:cNvSpPr txBox="1"/>
          <p:nvPr/>
        </p:nvSpPr>
        <p:spPr>
          <a:xfrm>
            <a:off x="1949308" y="4443309"/>
            <a:ext cx="26670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49" name="TextBox 48"/>
          <p:cNvSpPr txBox="1"/>
          <p:nvPr/>
        </p:nvSpPr>
        <p:spPr>
          <a:xfrm>
            <a:off x="2213470" y="4443309"/>
            <a:ext cx="1124477"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35000N</a:t>
            </a:r>
          </a:p>
        </p:txBody>
      </p:sp>
      <p:sp>
        <p:nvSpPr>
          <p:cNvPr id="52" name="TextBox 51"/>
          <p:cNvSpPr txBox="1"/>
          <p:nvPr/>
        </p:nvSpPr>
        <p:spPr>
          <a:xfrm>
            <a:off x="357954" y="1889527"/>
            <a:ext cx="2510976"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Force Exerted By Engine</a:t>
            </a:r>
          </a:p>
        </p:txBody>
      </p:sp>
      <p:sp>
        <p:nvSpPr>
          <p:cNvPr id="53" name="TextBox 52"/>
          <p:cNvSpPr txBox="1"/>
          <p:nvPr/>
        </p:nvSpPr>
        <p:spPr>
          <a:xfrm>
            <a:off x="2638679" y="1889527"/>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2" name="TextBox 61"/>
          <p:cNvSpPr txBox="1"/>
          <p:nvPr/>
        </p:nvSpPr>
        <p:spPr>
          <a:xfrm>
            <a:off x="2928127" y="2224191"/>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3" name="TextBox 62"/>
          <p:cNvSpPr txBox="1"/>
          <p:nvPr/>
        </p:nvSpPr>
        <p:spPr>
          <a:xfrm>
            <a:off x="3066788" y="2224191"/>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4" name="TextBox 63"/>
          <p:cNvSpPr txBox="1"/>
          <p:nvPr/>
        </p:nvSpPr>
        <p:spPr>
          <a:xfrm>
            <a:off x="4909326" y="2266950"/>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5" name="TextBox 64"/>
          <p:cNvSpPr txBox="1"/>
          <p:nvPr/>
        </p:nvSpPr>
        <p:spPr>
          <a:xfrm>
            <a:off x="5187687" y="2266950"/>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6" name="TextBox 65"/>
          <p:cNvSpPr txBox="1"/>
          <p:nvPr/>
        </p:nvSpPr>
        <p:spPr>
          <a:xfrm>
            <a:off x="7479030" y="2266950"/>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7" name="TextBox 66"/>
          <p:cNvSpPr txBox="1"/>
          <p:nvPr/>
        </p:nvSpPr>
        <p:spPr>
          <a:xfrm>
            <a:off x="7631430" y="2266950"/>
            <a:ext cx="29337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03" name="TextBox 102"/>
          <p:cNvSpPr txBox="1"/>
          <p:nvPr/>
        </p:nvSpPr>
        <p:spPr>
          <a:xfrm>
            <a:off x="2213470" y="4150675"/>
            <a:ext cx="744032"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40000</a:t>
            </a:r>
          </a:p>
        </p:txBody>
      </p:sp>
      <p:sp>
        <p:nvSpPr>
          <p:cNvPr id="105" name="TextBox 104"/>
          <p:cNvSpPr txBox="1"/>
          <p:nvPr/>
        </p:nvSpPr>
        <p:spPr>
          <a:xfrm>
            <a:off x="3057078" y="4150675"/>
            <a:ext cx="70485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5000</a:t>
            </a:r>
          </a:p>
        </p:txBody>
      </p:sp>
      <p:grpSp>
        <p:nvGrpSpPr>
          <p:cNvPr id="56" name="Group 55"/>
          <p:cNvGrpSpPr/>
          <p:nvPr/>
        </p:nvGrpSpPr>
        <p:grpSpPr>
          <a:xfrm>
            <a:off x="834267" y="160736"/>
            <a:ext cx="8034398" cy="1307424"/>
            <a:chOff x="783846" y="485420"/>
            <a:chExt cx="8034398" cy="1307424"/>
          </a:xfrm>
        </p:grpSpPr>
        <p:sp>
          <p:nvSpPr>
            <p:cNvPr id="57" name="TextBox 56"/>
            <p:cNvSpPr txBox="1">
              <a:spLocks noChangeArrowheads="1"/>
            </p:cNvSpPr>
            <p:nvPr/>
          </p:nvSpPr>
          <p:spPr bwMode="auto">
            <a:xfrm>
              <a:off x="783846" y="553202"/>
              <a:ext cx="7983598" cy="123964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58" name="TextBox 57"/>
            <p:cNvSpPr txBox="1">
              <a:spLocks noChangeArrowheads="1"/>
            </p:cNvSpPr>
            <p:nvPr/>
          </p:nvSpPr>
          <p:spPr bwMode="auto">
            <a:xfrm>
              <a:off x="1035190" y="485420"/>
              <a:ext cx="7783054" cy="127800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endParaRPr lang="en-US" sz="1600" dirty="0" smtClean="0">
                <a:solidFill>
                  <a:srgbClr val="0000FF"/>
                </a:solidFill>
                <a:latin typeface="Book Antiqua" panose="02040602050305030304" pitchFamily="18" charset="0"/>
              </a:endParaRPr>
            </a:p>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8000 kg engine pulls a train of 5 wagons, each of </a:t>
              </a:r>
              <a:r>
                <a:rPr lang="en-US" sz="1600" dirty="0" smtClean="0">
                  <a:solidFill>
                    <a:srgbClr val="0000FF"/>
                  </a:solidFill>
                  <a:latin typeface="Book Antiqua" panose="02040602050305030304" pitchFamily="18" charset="0"/>
                </a:rPr>
                <a:t>2000 </a:t>
              </a:r>
              <a:r>
                <a:rPr lang="en-US" sz="1600" dirty="0">
                  <a:solidFill>
                    <a:srgbClr val="0000FF"/>
                  </a:solidFill>
                  <a:latin typeface="Book Antiqua" panose="02040602050305030304" pitchFamily="18" charset="0"/>
                </a:rPr>
                <a:t>kg along a horizontal tracks. If the engine exerts a </a:t>
              </a:r>
              <a:r>
                <a:rPr lang="en-US" sz="1600" dirty="0" smtClean="0">
                  <a:solidFill>
                    <a:srgbClr val="0000FF"/>
                  </a:solidFill>
                  <a:latin typeface="Book Antiqua" panose="02040602050305030304" pitchFamily="18" charset="0"/>
                </a:rPr>
                <a:t>force </a:t>
              </a:r>
              <a:r>
                <a:rPr lang="en-US" sz="1600" dirty="0">
                  <a:solidFill>
                    <a:srgbClr val="0000FF"/>
                  </a:solidFill>
                  <a:latin typeface="Book Antiqua" panose="02040602050305030304" pitchFamily="18" charset="0"/>
                </a:rPr>
                <a:t>of 40000 N and the track offers a friction force of 5000 N. </a:t>
              </a:r>
              <a:r>
                <a:rPr lang="en-US" sz="1600" dirty="0" smtClean="0">
                  <a:solidFill>
                    <a:srgbClr val="0000FF"/>
                  </a:solidFill>
                  <a:latin typeface="Book Antiqua" panose="02040602050305030304" pitchFamily="18" charset="0"/>
                </a:rPr>
                <a:t>Then calculate: (</a:t>
              </a:r>
              <a:r>
                <a:rPr lang="en-US" sz="1600" dirty="0">
                  <a:solidFill>
                    <a:srgbClr val="0000FF"/>
                  </a:solidFill>
                  <a:latin typeface="Book Antiqua" panose="02040602050305030304" pitchFamily="18" charset="0"/>
                </a:rPr>
                <a:t>a)The net accelerating </a:t>
              </a:r>
              <a:r>
                <a:rPr lang="en-US" sz="1600" dirty="0" smtClean="0">
                  <a:solidFill>
                    <a:srgbClr val="0000FF"/>
                  </a:solidFill>
                  <a:latin typeface="Book Antiqua" panose="02040602050305030304" pitchFamily="18" charset="0"/>
                </a:rPr>
                <a:t>force </a:t>
              </a:r>
              <a:r>
                <a:rPr lang="en-US" sz="1600" dirty="0">
                  <a:solidFill>
                    <a:srgbClr val="0000FF"/>
                  </a:solidFill>
                  <a:latin typeface="Book Antiqua" panose="02040602050305030304" pitchFamily="18" charset="0"/>
                </a:rPr>
                <a:t>(b)The acceleration of the </a:t>
              </a:r>
              <a:r>
                <a:rPr lang="en-US" sz="1600" dirty="0" smtClean="0">
                  <a:solidFill>
                    <a:srgbClr val="0000FF"/>
                  </a:solidFill>
                  <a:latin typeface="Book Antiqua" panose="02040602050305030304" pitchFamily="18" charset="0"/>
                </a:rPr>
                <a:t>train </a:t>
              </a:r>
              <a:r>
                <a:rPr lang="en-US" sz="1600" dirty="0">
                  <a:solidFill>
                    <a:srgbClr val="0000FF"/>
                  </a:solidFill>
                  <a:latin typeface="Book Antiqua" panose="02040602050305030304" pitchFamily="18" charset="0"/>
                </a:rPr>
                <a:t>(c)The </a:t>
              </a:r>
              <a:r>
                <a:rPr lang="en-US" sz="1600" dirty="0" smtClean="0">
                  <a:solidFill>
                    <a:srgbClr val="0000FF"/>
                  </a:solidFill>
                  <a:latin typeface="Book Antiqua" panose="02040602050305030304" pitchFamily="18" charset="0"/>
                </a:rPr>
                <a:t>force </a:t>
              </a:r>
              <a:r>
                <a:rPr lang="en-US" sz="1600" dirty="0">
                  <a:solidFill>
                    <a:srgbClr val="0000FF"/>
                  </a:solidFill>
                  <a:latin typeface="Book Antiqua" panose="02040602050305030304" pitchFamily="18" charset="0"/>
                </a:rPr>
                <a:t>of wagon 1 on wagon 2.</a:t>
              </a:r>
            </a:p>
          </p:txBody>
        </p:sp>
      </p:grpSp>
      <p:grpSp>
        <p:nvGrpSpPr>
          <p:cNvPr id="59" name="Group 58"/>
          <p:cNvGrpSpPr/>
          <p:nvPr/>
        </p:nvGrpSpPr>
        <p:grpSpPr>
          <a:xfrm>
            <a:off x="388620" y="374650"/>
            <a:ext cx="640080" cy="640080"/>
            <a:chOff x="4953000" y="3718491"/>
            <a:chExt cx="640080" cy="640080"/>
          </a:xfrm>
        </p:grpSpPr>
        <p:sp>
          <p:nvSpPr>
            <p:cNvPr id="60" name="Oval 59"/>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7</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sp>
        <p:nvSpPr>
          <p:cNvPr id="72" name="TextBox 71"/>
          <p:cNvSpPr txBox="1"/>
          <p:nvPr/>
        </p:nvSpPr>
        <p:spPr>
          <a:xfrm>
            <a:off x="5102352" y="3105150"/>
            <a:ext cx="1984905"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 Acceleration of the train </a:t>
            </a:r>
          </a:p>
        </p:txBody>
      </p:sp>
      <p:sp>
        <p:nvSpPr>
          <p:cNvPr id="73" name="TextBox 72"/>
          <p:cNvSpPr txBox="1"/>
          <p:nvPr/>
        </p:nvSpPr>
        <p:spPr>
          <a:xfrm>
            <a:off x="6844801" y="3197278"/>
            <a:ext cx="558976"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a:t>
            </a:r>
          </a:p>
        </p:txBody>
      </p:sp>
      <p:sp>
        <p:nvSpPr>
          <p:cNvPr id="74" name="TextBox 73"/>
          <p:cNvSpPr txBox="1"/>
          <p:nvPr/>
        </p:nvSpPr>
        <p:spPr>
          <a:xfrm>
            <a:off x="7162800" y="3222878"/>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75" name="TextBox 74"/>
          <p:cNvSpPr txBox="1"/>
          <p:nvPr/>
        </p:nvSpPr>
        <p:spPr>
          <a:xfrm>
            <a:off x="7507621" y="3138918"/>
            <a:ext cx="220414"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a:t>
            </a:r>
          </a:p>
        </p:txBody>
      </p:sp>
      <p:cxnSp>
        <p:nvCxnSpPr>
          <p:cNvPr id="76" name="Straight Connector 75"/>
          <p:cNvCxnSpPr/>
          <p:nvPr/>
        </p:nvCxnSpPr>
        <p:spPr>
          <a:xfrm>
            <a:off x="7530731" y="3395170"/>
            <a:ext cx="220517" cy="0"/>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7465042" y="3315007"/>
            <a:ext cx="281588"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m</a:t>
            </a:r>
          </a:p>
        </p:txBody>
      </p:sp>
      <p:sp>
        <p:nvSpPr>
          <p:cNvPr id="78" name="TextBox 77"/>
          <p:cNvSpPr txBox="1"/>
          <p:nvPr/>
        </p:nvSpPr>
        <p:spPr>
          <a:xfrm>
            <a:off x="6907645" y="3715747"/>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a:t>
            </a:r>
            <a:endParaRPr lang="en-US" sz="1600" b="1" dirty="0" smtClean="0">
              <a:solidFill>
                <a:srgbClr val="0000FF"/>
              </a:solidFill>
              <a:latin typeface="Book Antiqua" panose="02040602050305030304" pitchFamily="18" charset="0"/>
            </a:endParaRPr>
          </a:p>
        </p:txBody>
      </p:sp>
      <p:sp>
        <p:nvSpPr>
          <p:cNvPr id="79" name="TextBox 78"/>
          <p:cNvSpPr txBox="1"/>
          <p:nvPr/>
        </p:nvSpPr>
        <p:spPr>
          <a:xfrm>
            <a:off x="6439084" y="3703059"/>
            <a:ext cx="242455"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sym typeface="Symbol"/>
              </a:rPr>
              <a:t></a:t>
            </a:r>
            <a:endParaRPr lang="en-US" sz="1600" b="1" dirty="0" smtClean="0">
              <a:solidFill>
                <a:srgbClr val="0000FF"/>
              </a:solidFill>
              <a:latin typeface="Book Antiqua" panose="02040602050305030304" pitchFamily="18" charset="0"/>
            </a:endParaRPr>
          </a:p>
        </p:txBody>
      </p:sp>
      <p:sp>
        <p:nvSpPr>
          <p:cNvPr id="80" name="TextBox 79"/>
          <p:cNvSpPr txBox="1"/>
          <p:nvPr/>
        </p:nvSpPr>
        <p:spPr>
          <a:xfrm>
            <a:off x="7150469" y="3741124"/>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81" name="TextBox 80"/>
          <p:cNvSpPr txBox="1"/>
          <p:nvPr/>
        </p:nvSpPr>
        <p:spPr>
          <a:xfrm>
            <a:off x="7416799" y="3647727"/>
            <a:ext cx="863601"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35000</a:t>
            </a:r>
          </a:p>
        </p:txBody>
      </p:sp>
      <p:cxnSp>
        <p:nvCxnSpPr>
          <p:cNvPr id="82" name="Straight Connector 81"/>
          <p:cNvCxnSpPr/>
          <p:nvPr/>
        </p:nvCxnSpPr>
        <p:spPr>
          <a:xfrm>
            <a:off x="7531061" y="3908552"/>
            <a:ext cx="573055" cy="0"/>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sp>
        <p:nvSpPr>
          <p:cNvPr id="111" name="TextBox 110"/>
          <p:cNvSpPr txBox="1"/>
          <p:nvPr/>
        </p:nvSpPr>
        <p:spPr>
          <a:xfrm>
            <a:off x="8061171" y="3730495"/>
            <a:ext cx="992779" cy="359497"/>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600" dirty="0">
              <a:latin typeface="Book Antiqua" panose="02040602050305030304" pitchFamily="18" charset="0"/>
            </a:endParaRPr>
          </a:p>
        </p:txBody>
      </p:sp>
      <p:sp>
        <p:nvSpPr>
          <p:cNvPr id="83" name="TextBox 82"/>
          <p:cNvSpPr txBox="1"/>
          <p:nvPr/>
        </p:nvSpPr>
        <p:spPr>
          <a:xfrm>
            <a:off x="7412831" y="3833709"/>
            <a:ext cx="854869"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18000</a:t>
            </a:r>
          </a:p>
        </p:txBody>
      </p:sp>
      <p:sp>
        <p:nvSpPr>
          <p:cNvPr id="86" name="TextBox 85"/>
          <p:cNvSpPr txBox="1"/>
          <p:nvPr/>
        </p:nvSpPr>
        <p:spPr>
          <a:xfrm>
            <a:off x="8001000" y="3734431"/>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87" name="TextBox 86"/>
          <p:cNvSpPr txBox="1"/>
          <p:nvPr/>
        </p:nvSpPr>
        <p:spPr>
          <a:xfrm>
            <a:off x="8159489" y="3747520"/>
            <a:ext cx="984511"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1.94 ms</a:t>
            </a:r>
            <a:r>
              <a:rPr lang="en-US" sz="1600" b="1" baseline="30000" dirty="0" smtClean="0">
                <a:solidFill>
                  <a:srgbClr val="0000FF"/>
                </a:solidFill>
                <a:latin typeface="Book Antiqua" panose="02040602050305030304" pitchFamily="18" charset="0"/>
              </a:rPr>
              <a:t>-2</a:t>
            </a:r>
          </a:p>
        </p:txBody>
      </p:sp>
      <p:cxnSp>
        <p:nvCxnSpPr>
          <p:cNvPr id="88" name="Straight Connector 87"/>
          <p:cNvCxnSpPr/>
          <p:nvPr/>
        </p:nvCxnSpPr>
        <p:spPr>
          <a:xfrm flipV="1">
            <a:off x="7759700" y="3775770"/>
            <a:ext cx="268937" cy="94418"/>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9" name="Straight Connector 88"/>
          <p:cNvCxnSpPr/>
          <p:nvPr/>
        </p:nvCxnSpPr>
        <p:spPr>
          <a:xfrm flipV="1">
            <a:off x="7793917" y="3940768"/>
            <a:ext cx="297499" cy="121330"/>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90" name="TextBox 89"/>
          <p:cNvSpPr txBox="1"/>
          <p:nvPr/>
        </p:nvSpPr>
        <p:spPr>
          <a:xfrm>
            <a:off x="4953000" y="3145730"/>
            <a:ext cx="635406"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(b)</a:t>
            </a:r>
          </a:p>
        </p:txBody>
      </p:sp>
      <p:sp>
        <p:nvSpPr>
          <p:cNvPr id="91" name="TextBox 90"/>
          <p:cNvSpPr txBox="1"/>
          <p:nvPr/>
        </p:nvSpPr>
        <p:spPr>
          <a:xfrm>
            <a:off x="3751029" y="4268793"/>
            <a:ext cx="635406"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(c)</a:t>
            </a:r>
          </a:p>
        </p:txBody>
      </p:sp>
      <p:sp>
        <p:nvSpPr>
          <p:cNvPr id="92" name="TextBox 91"/>
          <p:cNvSpPr txBox="1"/>
          <p:nvPr/>
        </p:nvSpPr>
        <p:spPr>
          <a:xfrm>
            <a:off x="3962400" y="4248150"/>
            <a:ext cx="1697569"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 Force of Wagon 1 on Wagon 2</a:t>
            </a:r>
          </a:p>
        </p:txBody>
      </p:sp>
      <p:sp>
        <p:nvSpPr>
          <p:cNvPr id="93" name="TextBox 92"/>
          <p:cNvSpPr txBox="1"/>
          <p:nvPr/>
        </p:nvSpPr>
        <p:spPr>
          <a:xfrm>
            <a:off x="5562600" y="4371416"/>
            <a:ext cx="242455"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p>
        </p:txBody>
      </p:sp>
      <p:sp>
        <p:nvSpPr>
          <p:cNvPr id="94" name="TextBox 93"/>
          <p:cNvSpPr txBox="1"/>
          <p:nvPr/>
        </p:nvSpPr>
        <p:spPr>
          <a:xfrm>
            <a:off x="5029200" y="4730750"/>
            <a:ext cx="1286921"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 8000 </a:t>
            </a:r>
            <a:r>
              <a:rPr lang="en-US" sz="1600" b="1" dirty="0" smtClean="0">
                <a:solidFill>
                  <a:srgbClr val="0000FF"/>
                </a:solidFill>
                <a:latin typeface="Book Antiqua" panose="02040602050305030304" pitchFamily="18" charset="0"/>
                <a:sym typeface="Symbol"/>
              </a:rPr>
              <a:t> 1.94</a:t>
            </a:r>
            <a:endParaRPr lang="en-US" sz="1600" b="1" dirty="0" smtClean="0">
              <a:solidFill>
                <a:srgbClr val="0000FF"/>
              </a:solidFill>
              <a:latin typeface="Book Antiqua" panose="02040602050305030304" pitchFamily="18" charset="0"/>
            </a:endParaRPr>
          </a:p>
        </p:txBody>
      </p:sp>
      <p:sp>
        <p:nvSpPr>
          <p:cNvPr id="98" name="TextBox 97"/>
          <p:cNvSpPr txBox="1"/>
          <p:nvPr/>
        </p:nvSpPr>
        <p:spPr>
          <a:xfrm>
            <a:off x="4075360" y="4705909"/>
            <a:ext cx="343548"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sym typeface="Symbol"/>
              </a:rPr>
              <a:t></a:t>
            </a:r>
            <a:endParaRPr lang="en-US" sz="1600" b="1" dirty="0" smtClean="0">
              <a:solidFill>
                <a:srgbClr val="0000FF"/>
              </a:solidFill>
              <a:latin typeface="Book Antiqua" panose="02040602050305030304" pitchFamily="18" charset="0"/>
            </a:endParaRPr>
          </a:p>
        </p:txBody>
      </p:sp>
      <p:sp>
        <p:nvSpPr>
          <p:cNvPr id="99" name="TextBox 98"/>
          <p:cNvSpPr txBox="1"/>
          <p:nvPr/>
        </p:nvSpPr>
        <p:spPr>
          <a:xfrm>
            <a:off x="4442828" y="4705909"/>
            <a:ext cx="343548"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sym typeface="Symbol"/>
              </a:rPr>
              <a:t>F</a:t>
            </a:r>
            <a:endParaRPr lang="en-US" sz="1600" b="1" dirty="0" smtClean="0">
              <a:solidFill>
                <a:srgbClr val="0000FF"/>
              </a:solidFill>
              <a:latin typeface="Book Antiqua" panose="02040602050305030304" pitchFamily="18" charset="0"/>
            </a:endParaRPr>
          </a:p>
        </p:txBody>
      </p:sp>
      <p:sp>
        <p:nvSpPr>
          <p:cNvPr id="112" name="TextBox 111"/>
          <p:cNvSpPr txBox="1"/>
          <p:nvPr/>
        </p:nvSpPr>
        <p:spPr>
          <a:xfrm>
            <a:off x="6393342" y="4726853"/>
            <a:ext cx="992779" cy="359497"/>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600" dirty="0">
              <a:latin typeface="Book Antiqua" panose="02040602050305030304" pitchFamily="18" charset="0"/>
            </a:endParaRPr>
          </a:p>
        </p:txBody>
      </p:sp>
      <p:sp>
        <p:nvSpPr>
          <p:cNvPr id="108" name="TextBox 107"/>
          <p:cNvSpPr txBox="1"/>
          <p:nvPr/>
        </p:nvSpPr>
        <p:spPr>
          <a:xfrm>
            <a:off x="4786745" y="4705350"/>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09" name="TextBox 108"/>
          <p:cNvSpPr txBox="1"/>
          <p:nvPr/>
        </p:nvSpPr>
        <p:spPr>
          <a:xfrm>
            <a:off x="6456218" y="4748109"/>
            <a:ext cx="1176773"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15520N</a:t>
            </a:r>
          </a:p>
        </p:txBody>
      </p:sp>
      <p:grpSp>
        <p:nvGrpSpPr>
          <p:cNvPr id="31" name="Group 30"/>
          <p:cNvGrpSpPr/>
          <p:nvPr/>
        </p:nvGrpSpPr>
        <p:grpSpPr>
          <a:xfrm>
            <a:off x="3810000" y="3105152"/>
            <a:ext cx="1099327" cy="1863804"/>
            <a:chOff x="3810000" y="3105152"/>
            <a:chExt cx="1099327" cy="1863804"/>
          </a:xfrm>
        </p:grpSpPr>
        <p:cxnSp>
          <p:nvCxnSpPr>
            <p:cNvPr id="5" name="Curved Connector 4"/>
            <p:cNvCxnSpPr/>
            <p:nvPr/>
          </p:nvCxnSpPr>
          <p:spPr>
            <a:xfrm rot="5400000">
              <a:off x="4323902" y="3684228"/>
              <a:ext cx="1164501" cy="6349"/>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814087" y="4269654"/>
              <a:ext cx="10888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H="1">
              <a:off x="3471943" y="4630899"/>
              <a:ext cx="67611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7" name="TextBox 96"/>
          <p:cNvSpPr txBox="1"/>
          <p:nvPr/>
        </p:nvSpPr>
        <p:spPr>
          <a:xfrm>
            <a:off x="5562600" y="4196775"/>
            <a:ext cx="2097353" cy="584775"/>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Mass of 4 wagons behind wagon 1</a:t>
            </a:r>
          </a:p>
        </p:txBody>
      </p:sp>
      <p:sp>
        <p:nvSpPr>
          <p:cNvPr id="100" name="TextBox 99"/>
          <p:cNvSpPr txBox="1"/>
          <p:nvPr/>
        </p:nvSpPr>
        <p:spPr>
          <a:xfrm>
            <a:off x="7467600" y="4320041"/>
            <a:ext cx="322708"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sym typeface="Symbol"/>
              </a:rPr>
              <a:t></a:t>
            </a:r>
            <a:endParaRPr lang="en-US" sz="1600" b="1" dirty="0" smtClean="0">
              <a:solidFill>
                <a:srgbClr val="0000FF"/>
              </a:solidFill>
              <a:latin typeface="Book Antiqua" panose="02040602050305030304" pitchFamily="18" charset="0"/>
            </a:endParaRPr>
          </a:p>
        </p:txBody>
      </p:sp>
      <p:sp>
        <p:nvSpPr>
          <p:cNvPr id="101" name="TextBox 100"/>
          <p:cNvSpPr txBox="1"/>
          <p:nvPr/>
        </p:nvSpPr>
        <p:spPr>
          <a:xfrm>
            <a:off x="7682345" y="4320041"/>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a:t>
            </a:r>
            <a:endParaRPr lang="en-US" sz="1600" b="1" dirty="0" smtClean="0">
              <a:solidFill>
                <a:srgbClr val="0000FF"/>
              </a:solidFill>
              <a:latin typeface="Book Antiqua" panose="02040602050305030304" pitchFamily="18" charset="0"/>
            </a:endParaRPr>
          </a:p>
        </p:txBody>
      </p:sp>
      <p:sp>
        <p:nvSpPr>
          <p:cNvPr id="102" name="TextBox 101"/>
          <p:cNvSpPr txBox="1"/>
          <p:nvPr/>
        </p:nvSpPr>
        <p:spPr>
          <a:xfrm>
            <a:off x="6170184" y="4719741"/>
            <a:ext cx="242455"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96" name="Rectangle 95"/>
          <p:cNvSpPr/>
          <p:nvPr/>
        </p:nvSpPr>
        <p:spPr>
          <a:xfrm>
            <a:off x="-42000" y="0"/>
            <a:ext cx="9186000" cy="51435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104" name="Group 103"/>
          <p:cNvGrpSpPr/>
          <p:nvPr/>
        </p:nvGrpSpPr>
        <p:grpSpPr>
          <a:xfrm>
            <a:off x="-76200" y="3828093"/>
            <a:ext cx="9220200" cy="558357"/>
            <a:chOff x="152400" y="2907495"/>
            <a:chExt cx="6042212" cy="558874"/>
          </a:xfrm>
          <a:scene3d>
            <a:camera prst="perspectiveRelaxed"/>
            <a:lightRig rig="threePt" dir="t"/>
          </a:scene3d>
        </p:grpSpPr>
        <p:sp>
          <p:nvSpPr>
            <p:cNvPr id="107" name="Rectangle 106"/>
            <p:cNvSpPr/>
            <p:nvPr/>
          </p:nvSpPr>
          <p:spPr>
            <a:xfrm>
              <a:off x="228600" y="2907506"/>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695325" y="2907505"/>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219200" y="2907504"/>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748397" y="2907503"/>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p:cNvSpPr/>
            <p:nvPr/>
          </p:nvSpPr>
          <p:spPr>
            <a:xfrm>
              <a:off x="2277594" y="2907502"/>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p:cNvSpPr/>
            <p:nvPr/>
          </p:nvSpPr>
          <p:spPr>
            <a:xfrm>
              <a:off x="2806791" y="2907501"/>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p:cNvSpPr/>
            <p:nvPr/>
          </p:nvSpPr>
          <p:spPr>
            <a:xfrm>
              <a:off x="3335988" y="2907500"/>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p:cNvSpPr/>
            <p:nvPr/>
          </p:nvSpPr>
          <p:spPr>
            <a:xfrm>
              <a:off x="3865185" y="2907499"/>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p:cNvSpPr/>
            <p:nvPr/>
          </p:nvSpPr>
          <p:spPr>
            <a:xfrm>
              <a:off x="4394382" y="2907498"/>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p:cNvSpPr/>
            <p:nvPr/>
          </p:nvSpPr>
          <p:spPr>
            <a:xfrm>
              <a:off x="4923579" y="2907497"/>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p:cNvSpPr/>
            <p:nvPr/>
          </p:nvSpPr>
          <p:spPr>
            <a:xfrm>
              <a:off x="5452776" y="2907496"/>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p:cNvSpPr/>
            <p:nvPr/>
          </p:nvSpPr>
          <p:spPr>
            <a:xfrm>
              <a:off x="5981973" y="2907495"/>
              <a:ext cx="76200" cy="558863"/>
            </a:xfrm>
            <a:prstGeom prst="rect">
              <a:avLst/>
            </a:prstGeom>
            <a:blipFill>
              <a:blip r:embed="rId3">
                <a:lum bright="70000" contrast="-70000"/>
              </a:blip>
              <a:tile tx="0" ty="0" sx="100000" sy="100000" flip="none" algn="tl"/>
            </a:blipFill>
            <a:ln>
              <a:solidFill>
                <a:schemeClr val="accent2">
                  <a:lumMod val="50000"/>
                </a:schemeClr>
              </a:solidFill>
            </a:ln>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p:cNvSpPr/>
            <p:nvPr/>
          </p:nvSpPr>
          <p:spPr>
            <a:xfrm>
              <a:off x="152400" y="3288506"/>
              <a:ext cx="6019800" cy="45719"/>
            </a:xfrm>
            <a:prstGeom prst="rect">
              <a:avLst/>
            </a:prstGeom>
            <a:solidFill>
              <a:schemeClr val="accent6">
                <a:lumMod val="50000"/>
              </a:schemeClr>
            </a:solidFill>
            <a:ln>
              <a:noFill/>
            </a:ln>
            <a:effectLst>
              <a:outerShdw blurRad="44450" dist="27940" dir="5400000" algn="ctr">
                <a:srgbClr val="000000">
                  <a:alpha val="32000"/>
                </a:srgbClr>
              </a:outerShdw>
            </a:effectLst>
            <a:sp3d>
              <a:bevelT w="190500" h="381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74812" y="3011075"/>
              <a:ext cx="6019800" cy="45719"/>
            </a:xfrm>
            <a:prstGeom prst="rect">
              <a:avLst/>
            </a:prstGeom>
            <a:solidFill>
              <a:schemeClr val="accent6">
                <a:lumMod val="50000"/>
              </a:schemeClr>
            </a:solidFill>
            <a:ln>
              <a:noFill/>
            </a:ln>
            <a:effectLst>
              <a:outerShdw blurRad="44450" dist="27940" dir="5400000" algn="ctr">
                <a:srgbClr val="000000">
                  <a:alpha val="32000"/>
                </a:srgbClr>
              </a:outerShdw>
            </a:effectLst>
            <a:sp3d>
              <a:bevelT w="190500" h="381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43543" y="3265610"/>
            <a:ext cx="4276725" cy="1117709"/>
            <a:chOff x="19050" y="3519311"/>
            <a:chExt cx="4276725" cy="1118744"/>
          </a:xfrm>
        </p:grpSpPr>
        <p:grpSp>
          <p:nvGrpSpPr>
            <p:cNvPr id="127" name="Group 126"/>
            <p:cNvGrpSpPr/>
            <p:nvPr/>
          </p:nvGrpSpPr>
          <p:grpSpPr>
            <a:xfrm>
              <a:off x="685800" y="3519311"/>
              <a:ext cx="3609975" cy="1118744"/>
              <a:chOff x="581025" y="3519709"/>
              <a:chExt cx="3609975" cy="1118744"/>
            </a:xfrm>
          </p:grpSpPr>
          <p:pic>
            <p:nvPicPr>
              <p:cNvPr id="129" name="Picture 4" descr="\\Server\d\train\train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905000" y="3519709"/>
                <a:ext cx="2286000" cy="1118744"/>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9" descr="\\Server\d\train\train6.pn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72" b="100000" l="37636" r="100000">
                            <a14:foregroundMark x1="92364" y1="83643" x2="92364" y2="83643"/>
                            <a14:foregroundMark x1="87091" y1="82156" x2="87091" y2="82156"/>
                            <a14:foregroundMark x1="80727" y1="82900" x2="80727" y2="82900"/>
                            <a14:foregroundMark x1="74000" y1="82156" x2="74000" y2="82156"/>
                            <a14:foregroundMark x1="64000" y1="83643" x2="64000" y2="83643"/>
                            <a14:foregroundMark x1="57091" y1="82900" x2="57091" y2="82900"/>
                            <a14:foregroundMark x1="51091" y1="80669" x2="51091" y2="80669"/>
                            <a14:foregroundMark x1="43636" y1="80669" x2="43636" y2="80669"/>
                            <a14:foregroundMark x1="67636" y1="65056" x2="67636" y2="65056"/>
                            <a14:foregroundMark x1="97273" y1="65056" x2="97273" y2="65056"/>
                            <a14:foregroundMark x1="73273" y1="47584" x2="73273" y2="47584"/>
                            <a14:foregroundMark x1="82364" y1="73978" x2="82364" y2="73978"/>
                            <a14:foregroundMark x1="51636" y1="73978" x2="51636" y2="73978"/>
                            <a14:foregroundMark x1="46727" y1="76580" x2="46727" y2="76580"/>
                            <a14:foregroundMark x1="49273" y1="73234" x2="49273" y2="73234"/>
                            <a14:foregroundMark x1="58000" y1="37918" x2="58000" y2="37918"/>
                            <a14:foregroundMark x1="52364" y1="40520" x2="52364" y2="40520"/>
                            <a14:foregroundMark x1="45636" y1="40520" x2="45636" y2="40520"/>
                            <a14:foregroundMark x1="60000" y1="39405" x2="60000" y2="39405"/>
                            <a14:foregroundMark x1="75273" y1="39405" x2="75273" y2="39405"/>
                            <a14:foregroundMark x1="90000" y1="33829" x2="80727" y2="49442"/>
                            <a14:foregroundMark x1="71273" y1="29740" x2="76364" y2="33829"/>
                            <a14:foregroundMark x1="92364" y1="78067" x2="75091" y2="70632"/>
                            <a14:foregroundMark x1="65091" y1="77323" x2="54364" y2="77323"/>
                            <a14:foregroundMark x1="43273" y1="81413" x2="50364" y2="82156"/>
                            <a14:foregroundMark x1="68909" y1="68401" x2="75091" y2="67286"/>
                            <a14:foregroundMark x1="76000" y1="77323" x2="80364" y2="59108"/>
                            <a14:foregroundMark x1="79091" y1="56877" x2="79091" y2="22305"/>
                            <a14:foregroundMark x1="47636" y1="55762" x2="50727" y2="33829"/>
                            <a14:foregroundMark x1="73273" y1="79926" x2="82727" y2="72491"/>
                            <a14:foregroundMark x1="91636" y1="64312" x2="94364" y2="78810"/>
                            <a14:foregroundMark x1="94364" y1="29740" x2="95091" y2="69888"/>
                            <a14:foregroundMark x1="77636" y1="58364" x2="76364" y2="27509"/>
                            <a14:foregroundMark x1="65636" y1="72491" x2="65636" y2="27509"/>
                            <a14:foregroundMark x1="42727" y1="67286" x2="41091" y2="66543"/>
                            <a14:foregroundMark x1="52727" y1="65799" x2="47636" y2="77695"/>
                            <a14:foregroundMark x1="45091" y1="65799" x2="42000" y2="79926"/>
                            <a14:foregroundMark x1="64000" y1="64684" x2="65091" y2="84387"/>
                            <a14:foregroundMark x1="55091" y1="33086" x2="53273" y2="49814"/>
                            <a14:foregroundMark x1="62909" y1="30855" x2="62909" y2="49442"/>
                            <a14:foregroundMark x1="84000" y1="32342" x2="80727" y2="33829"/>
                            <a14:foregroundMark x1="85091" y1="28253" x2="78182" y2="28996"/>
                            <a14:foregroundMark x1="75818" y1="28253" x2="71818" y2="29368"/>
                            <a14:foregroundMark x1="63636" y1="28625" x2="45455" y2="28625"/>
                            <a14:foregroundMark x1="62727" y1="28625" x2="65455" y2="28625"/>
                            <a14:foregroundMark x1="48000" y1="28996" x2="42000" y2="28625"/>
                            <a14:foregroundMark x1="42364" y1="28625" x2="42364" y2="64684"/>
                            <a14:foregroundMark x1="41636" y1="28996" x2="41818" y2="66171"/>
                            <a14:foregroundMark x1="42000" y1="72862" x2="40364" y2="67658"/>
                            <a14:foregroundMark x1="41818" y1="70260" x2="40000" y2="74721"/>
                            <a14:foregroundMark x1="42545" y1="85130" x2="40545" y2="73606"/>
                            <a14:foregroundMark x1="43091" y1="85874" x2="53818" y2="84387"/>
                            <a14:foregroundMark x1="49455" y1="86245" x2="66545" y2="86617"/>
                            <a14:foregroundMark x1="65091" y1="87732" x2="68909" y2="65056"/>
                            <a14:foregroundMark x1="62727" y1="59480" x2="79636" y2="85874"/>
                            <a14:foregroundMark x1="71636" y1="28253" x2="69091" y2="65799"/>
                            <a14:foregroundMark x1="48364" y1="28625" x2="39636" y2="49071"/>
                            <a14:foregroundMark x1="54545" y1="79926" x2="98000" y2="83643"/>
                            <a14:foregroundMark x1="68727" y1="78810" x2="77273" y2="88476"/>
                            <a14:foregroundMark x1="98182" y1="56877" x2="91273" y2="94796"/>
                            <a14:foregroundMark x1="68000" y1="82156" x2="84000" y2="90706"/>
                            <a14:foregroundMark x1="72000" y1="96654" x2="98545" y2="70260"/>
                            <a14:foregroundMark x1="84000" y1="92193" x2="95091" y2="79926"/>
                            <a14:foregroundMark x1="93636" y1="93309" x2="94182" y2="73978"/>
                            <a14:foregroundMark x1="65273" y1="94052" x2="76000" y2="79182"/>
                            <a14:foregroundMark x1="71273" y1="63197" x2="50182" y2="73978"/>
                            <a14:foregroundMark x1="83455" y1="15985" x2="97455" y2="46097"/>
                            <a14:foregroundMark x1="93273" y1="12639" x2="92000" y2="62825"/>
                            <a14:foregroundMark x1="96000" y1="15985" x2="85455" y2="50929"/>
                            <a14:foregroundMark x1="97273" y1="19703" x2="89455" y2="44981"/>
                            <a14:foregroundMark x1="39091" y1="81413" x2="39455" y2="70260"/>
                            <a14:foregroundMark x1="79091" y1="54275" x2="80364" y2="31227"/>
                            <a14:foregroundMark x1="61636" y1="30483" x2="55273" y2="45725"/>
                          </a14:backgroundRemoval>
                        </a14:imgEffect>
                      </a14:imgLayer>
                    </a14:imgProps>
                  </a:ext>
                  <a:ext uri="{28A0092B-C50C-407E-A947-70E740481C1C}">
                    <a14:useLocalDpi xmlns:a14="http://schemas.microsoft.com/office/drawing/2010/main" val="0"/>
                  </a:ext>
                </a:extLst>
              </a:blip>
              <a:srcRect l="38333" t="22046" b="7075"/>
              <a:stretch/>
            </p:blipFill>
            <p:spPr bwMode="auto">
              <a:xfrm flipH="1">
                <a:off x="581025" y="3762374"/>
                <a:ext cx="1409700" cy="792957"/>
              </a:xfrm>
              <a:prstGeom prst="rect">
                <a:avLst/>
              </a:prstGeom>
              <a:noFill/>
              <a:extLst>
                <a:ext uri="{909E8E84-426E-40DD-AFC4-6F175D3DCCD1}">
                  <a14:hiddenFill xmlns:a14="http://schemas.microsoft.com/office/drawing/2010/main">
                    <a:solidFill>
                      <a:srgbClr val="FFFFFF"/>
                    </a:solidFill>
                  </a14:hiddenFill>
                </a:ext>
              </a:extLst>
            </p:spPr>
          </p:pic>
        </p:grpSp>
        <p:pic>
          <p:nvPicPr>
            <p:cNvPr id="128" name="Picture 127" descr="\\Server\d\train\train6.png"/>
            <p:cNvPicPr>
              <a:picLocks noChangeAspect="1" noChangeArrowheads="1"/>
            </p:cNvPicPr>
            <p:nvPr/>
          </p:nvPicPr>
          <p:blipFill rotWithShape="1">
            <a:blip r:embed="rId7" cstate="print">
              <a:extLst>
                <a:ext uri="{BEBA8EAE-BF5A-486C-A8C5-ECC9F3942E4B}">
                  <a14:imgProps xmlns:a14="http://schemas.microsoft.com/office/drawing/2010/main">
                    <a14:imgLayer r:embed="rId6">
                      <a14:imgEffect>
                        <a14:backgroundRemoval t="9294" b="100000" l="64364" r="100000">
                          <a14:foregroundMark x1="70909" y1="74349" x2="70182" y2="66914"/>
                          <a14:foregroundMark x1="70909" y1="26766" x2="70364" y2="67286"/>
                          <a14:foregroundMark x1="72000" y1="23792" x2="86000" y2="62825"/>
                          <a14:foregroundMark x1="76182" y1="17100" x2="88000" y2="57249"/>
                          <a14:foregroundMark x1="83273" y1="22305" x2="93818" y2="59480"/>
                          <a14:backgroundMark x1="65273" y1="69145" x2="67636" y2="62082"/>
                          <a14:backgroundMark x1="65091" y1="31227" x2="63818" y2="51301"/>
                          <a14:backgroundMark x1="65091" y1="28625" x2="66364" y2="60223"/>
                          <a14:backgroundMark x1="65636" y1="23048" x2="65273" y2="40149"/>
                          <a14:backgroundMark x1="62727" y1="13011" x2="67818" y2="44238"/>
                          <a14:backgroundMark x1="62364" y1="20446" x2="68182" y2="37175"/>
                          <a14:backgroundMark x1="69636" y1="23792" x2="66000" y2="71375"/>
                          <a14:backgroundMark x1="65091" y1="74721" x2="66000" y2="86989"/>
                          <a14:backgroundMark x1="66000" y1="66171" x2="65818" y2="88476"/>
                          <a14:backgroundMark x1="66727" y1="66543" x2="66182" y2="86245"/>
                          <a14:backgroundMark x1="65455" y1="68401" x2="68182" y2="77695"/>
                          <a14:backgroundMark x1="63455" y1="60967" x2="68182" y2="61338"/>
                          <a14:backgroundMark x1="63273" y1="66171" x2="68545" y2="61338"/>
                          <a14:backgroundMark x1="58727" y1="70632" x2="69455" y2="62454"/>
                          <a14:backgroundMark x1="57455" y1="66914" x2="69636" y2="64684"/>
                          <a14:backgroundMark x1="53636" y1="14870" x2="53636" y2="14870"/>
                          <a14:backgroundMark x1="66364" y1="81413" x2="67818" y2="72491"/>
                        </a14:backgroundRemoval>
                      </a14:imgEffect>
                    </a14:imgLayer>
                  </a14:imgProps>
                </a:ext>
                <a:ext uri="{28A0092B-C50C-407E-A947-70E740481C1C}">
                  <a14:useLocalDpi xmlns:a14="http://schemas.microsoft.com/office/drawing/2010/main" val="0"/>
                </a:ext>
              </a:extLst>
            </a:blip>
            <a:srcRect l="64584" t="22523" b="8726"/>
            <a:stretch/>
          </p:blipFill>
          <p:spPr bwMode="auto">
            <a:xfrm flipH="1">
              <a:off x="19050" y="3767930"/>
              <a:ext cx="809625" cy="7691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7652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6"/>
                                        </p:tgtEl>
                                      </p:cBhvr>
                                    </p:animEffect>
                                    <p:set>
                                      <p:cBhvr>
                                        <p:cTn id="18" dur="1" fill="hold">
                                          <p:stCondLst>
                                            <p:cond delay="499"/>
                                          </p:stCondLst>
                                        </p:cTn>
                                        <p:tgtEl>
                                          <p:spTgt spid="126"/>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96"/>
                                        </p:tgtEl>
                                      </p:cBhvr>
                                    </p:animEffect>
                                    <p:set>
                                      <p:cBhvr>
                                        <p:cTn id="21" dur="1" fill="hold">
                                          <p:stCondLst>
                                            <p:cond delay="499"/>
                                          </p:stCondLst>
                                        </p:cTn>
                                        <p:tgtEl>
                                          <p:spTgt spid="9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4"/>
                                        </p:tgtEl>
                                      </p:cBhvr>
                                    </p:animEffect>
                                    <p:set>
                                      <p:cBhvr>
                                        <p:cTn id="24" dur="1" fill="hold">
                                          <p:stCondLst>
                                            <p:cond delay="499"/>
                                          </p:stCondLst>
                                        </p:cTn>
                                        <p:tgtEl>
                                          <p:spTgt spid="10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8">
                                            <p:txEl>
                                              <p:pRg st="0" end="0"/>
                                            </p:txEl>
                                          </p:spTgt>
                                        </p:tgtEl>
                                        <p:attrNameLst>
                                          <p:attrName>style.visibility</p:attrName>
                                        </p:attrNameLst>
                                      </p:cBhvr>
                                      <p:to>
                                        <p:strVal val="visible"/>
                                      </p:to>
                                    </p:set>
                                    <p:animEffect transition="in" filter="wipe(left)">
                                      <p:cBhvr>
                                        <p:cTn id="29" dur="500"/>
                                        <p:tgtEl>
                                          <p:spTgt spid="9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9">
                                            <p:txEl>
                                              <p:pRg st="0" end="0"/>
                                            </p:txEl>
                                          </p:spTgt>
                                        </p:tgtEl>
                                        <p:attrNameLst>
                                          <p:attrName>style.visibility</p:attrName>
                                        </p:attrNameLst>
                                      </p:cBhvr>
                                      <p:to>
                                        <p:strVal val="visible"/>
                                      </p:to>
                                    </p:set>
                                    <p:animEffect transition="in" filter="wipe(left)">
                                      <p:cBhvr>
                                        <p:cTn id="34" dur="500"/>
                                        <p:tgtEl>
                                          <p:spTgt spid="9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8">
                                            <p:txEl>
                                              <p:pRg st="0" end="0"/>
                                            </p:txEl>
                                          </p:spTgt>
                                        </p:tgtEl>
                                        <p:attrNameLst>
                                          <p:attrName>style.visibility</p:attrName>
                                        </p:attrNameLst>
                                      </p:cBhvr>
                                      <p:to>
                                        <p:strVal val="visible"/>
                                      </p:to>
                                    </p:set>
                                    <p:animEffect transition="in" filter="wipe(left)">
                                      <p:cBhvr>
                                        <p:cTn id="39" dur="500"/>
                                        <p:tgtEl>
                                          <p:spTgt spid="108">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94">
                                            <p:txEl>
                                              <p:pRg st="0" end="0"/>
                                            </p:txEl>
                                          </p:spTgt>
                                        </p:tgtEl>
                                        <p:attrNameLst>
                                          <p:attrName>style.visibility</p:attrName>
                                        </p:attrNameLst>
                                      </p:cBhvr>
                                      <p:to>
                                        <p:strVal val="visible"/>
                                      </p:to>
                                    </p:set>
                                    <p:animEffect transition="in" filter="wipe(left)">
                                      <p:cBhvr>
                                        <p:cTn id="44" dur="500"/>
                                        <p:tgtEl>
                                          <p:spTgt spid="94">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02">
                                            <p:txEl>
                                              <p:pRg st="0" end="0"/>
                                            </p:txEl>
                                          </p:spTgt>
                                        </p:tgtEl>
                                        <p:attrNameLst>
                                          <p:attrName>style.visibility</p:attrName>
                                        </p:attrNameLst>
                                      </p:cBhvr>
                                      <p:to>
                                        <p:strVal val="visible"/>
                                      </p:to>
                                    </p:set>
                                    <p:animEffect transition="in" filter="wipe(left)">
                                      <p:cBhvr>
                                        <p:cTn id="49" dur="500"/>
                                        <p:tgtEl>
                                          <p:spTgt spid="102">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09">
                                            <p:txEl>
                                              <p:pRg st="0" end="0"/>
                                            </p:txEl>
                                          </p:spTgt>
                                        </p:tgtEl>
                                        <p:attrNameLst>
                                          <p:attrName>style.visibility</p:attrName>
                                        </p:attrNameLst>
                                      </p:cBhvr>
                                      <p:to>
                                        <p:strVal val="visible"/>
                                      </p:to>
                                    </p:set>
                                    <p:animEffect transition="in" filter="wipe(left)">
                                      <p:cBhvr>
                                        <p:cTn id="54" dur="500"/>
                                        <p:tgtEl>
                                          <p:spTgt spid="109">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2"/>
                                        </p:tgtEl>
                                        <p:attrNameLst>
                                          <p:attrName>style.visibility</p:attrName>
                                        </p:attrNameLst>
                                      </p:cBhvr>
                                      <p:to>
                                        <p:strVal val="visible"/>
                                      </p:to>
                                    </p:set>
                                    <p:animEffect transition="in" filter="fade">
                                      <p:cBhvr>
                                        <p:cTn id="57"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96" grpId="0" animBg="1"/>
      <p:bldP spid="96"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A - Numerical</a:t>
            </a:r>
          </a:p>
        </p:txBody>
      </p:sp>
    </p:spTree>
    <p:extLst>
      <p:ext uri="{BB962C8B-B14F-4D97-AF65-F5344CB8AC3E}">
        <p14:creationId xmlns:p14="http://schemas.microsoft.com/office/powerpoint/2010/main" val="1110298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3"/>
          <a:stretch>
            <a:fillRect/>
          </a:stretch>
        </p:blipFill>
        <p:spPr>
          <a:xfrm>
            <a:off x="2" y="-2884"/>
            <a:ext cx="9138875" cy="5146385"/>
          </a:xfrm>
          <a:prstGeom prst="rect">
            <a:avLst/>
          </a:prstGeom>
        </p:spPr>
      </p:pic>
      <p:grpSp>
        <p:nvGrpSpPr>
          <p:cNvPr id="139" name="Group 138"/>
          <p:cNvGrpSpPr/>
          <p:nvPr/>
        </p:nvGrpSpPr>
        <p:grpSpPr>
          <a:xfrm>
            <a:off x="825123" y="105872"/>
            <a:ext cx="6871077" cy="1307424"/>
            <a:chOff x="783846" y="485420"/>
            <a:chExt cx="6871077" cy="1307424"/>
          </a:xfrm>
        </p:grpSpPr>
        <p:sp>
          <p:nvSpPr>
            <p:cNvPr id="141" name="TextBox 140"/>
            <p:cNvSpPr txBox="1">
              <a:spLocks noChangeArrowheads="1"/>
            </p:cNvSpPr>
            <p:nvPr/>
          </p:nvSpPr>
          <p:spPr bwMode="auto">
            <a:xfrm>
              <a:off x="783846" y="553202"/>
              <a:ext cx="6871077" cy="123964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defRPr/>
              </a:pPr>
              <a:endParaRPr lang="en-US" kern="0" dirty="0">
                <a:solidFill>
                  <a:prstClr val="black"/>
                </a:solidFill>
                <a:latin typeface="Bell MT" pitchFamily="18" charset="0"/>
              </a:endParaRPr>
            </a:p>
          </p:txBody>
        </p:sp>
        <p:sp>
          <p:nvSpPr>
            <p:cNvPr id="142" name="TextBox 141"/>
            <p:cNvSpPr txBox="1">
              <a:spLocks noChangeArrowheads="1"/>
            </p:cNvSpPr>
            <p:nvPr/>
          </p:nvSpPr>
          <p:spPr bwMode="auto">
            <a:xfrm>
              <a:off x="1099198" y="485420"/>
              <a:ext cx="6555725" cy="127800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An </a:t>
              </a:r>
              <a:r>
                <a:rPr lang="en-US" sz="1600" dirty="0">
                  <a:solidFill>
                    <a:srgbClr val="0000FF"/>
                  </a:solidFill>
                  <a:latin typeface="Book Antiqua" panose="02040602050305030304" pitchFamily="18" charset="0"/>
                </a:rPr>
                <a:t>Auto Mobile vehicle has mass of 1500kg. </a:t>
              </a:r>
              <a:r>
                <a:rPr lang="en-US" sz="1600" dirty="0" smtClean="0">
                  <a:solidFill>
                    <a:srgbClr val="0000FF"/>
                  </a:solidFill>
                  <a:latin typeface="Book Antiqua" panose="02040602050305030304" pitchFamily="18" charset="0"/>
                </a:rPr>
                <a:t>What must </a:t>
              </a:r>
              <a:r>
                <a:rPr lang="en-US" sz="1600" dirty="0">
                  <a:solidFill>
                    <a:srgbClr val="0000FF"/>
                  </a:solidFill>
                  <a:latin typeface="Book Antiqua" panose="02040602050305030304" pitchFamily="18" charset="0"/>
                </a:rPr>
                <a:t>be the force  between the vehicle and road if </a:t>
              </a:r>
              <a:r>
                <a:rPr lang="en-US" sz="1600" dirty="0" smtClean="0">
                  <a:solidFill>
                    <a:srgbClr val="0000FF"/>
                  </a:solidFill>
                  <a:latin typeface="Book Antiqua" panose="02040602050305030304" pitchFamily="18" charset="0"/>
                </a:rPr>
                <a:t>the vehicle </a:t>
              </a:r>
              <a:r>
                <a:rPr lang="en-US" sz="1600" dirty="0">
                  <a:solidFill>
                    <a:srgbClr val="0000FF"/>
                  </a:solidFill>
                  <a:latin typeface="Book Antiqua" panose="02040602050305030304" pitchFamily="18" charset="0"/>
                </a:rPr>
                <a:t>is to be stopped with a  negative acceleration of 1.7 </a:t>
              </a:r>
              <a:r>
                <a:rPr lang="en-US" sz="1600" dirty="0" smtClean="0">
                  <a:solidFill>
                    <a:srgbClr val="0000FF"/>
                  </a:solidFill>
                  <a:latin typeface="Book Antiqua" panose="02040602050305030304" pitchFamily="18" charset="0"/>
                </a:rPr>
                <a:t>ms</a:t>
              </a:r>
              <a:r>
                <a:rPr lang="en-US" sz="1600" baseline="30000" dirty="0" smtClean="0">
                  <a:solidFill>
                    <a:srgbClr val="0000FF"/>
                  </a:solidFill>
                  <a:latin typeface="Book Antiqua" panose="02040602050305030304" pitchFamily="18" charset="0"/>
                </a:rPr>
                <a:t>-2</a:t>
              </a:r>
              <a:r>
                <a:rPr lang="en-US" sz="1600" dirty="0" smtClean="0">
                  <a:solidFill>
                    <a:srgbClr val="0000FF"/>
                  </a:solidFill>
                  <a:latin typeface="Book Antiqua" panose="02040602050305030304" pitchFamily="18" charset="0"/>
                </a:rPr>
                <a:t> </a:t>
              </a:r>
              <a:r>
                <a:rPr lang="en-US" sz="1600" dirty="0">
                  <a:solidFill>
                    <a:srgbClr val="0000FF"/>
                  </a:solidFill>
                  <a:latin typeface="Book Antiqua" panose="02040602050305030304" pitchFamily="18" charset="0"/>
                </a:rPr>
                <a:t>? </a:t>
              </a:r>
            </a:p>
          </p:txBody>
        </p:sp>
      </p:grpSp>
      <p:grpSp>
        <p:nvGrpSpPr>
          <p:cNvPr id="143" name="Group 142"/>
          <p:cNvGrpSpPr/>
          <p:nvPr/>
        </p:nvGrpSpPr>
        <p:grpSpPr>
          <a:xfrm>
            <a:off x="388620" y="319786"/>
            <a:ext cx="640080" cy="640080"/>
            <a:chOff x="4953000" y="3718491"/>
            <a:chExt cx="640080" cy="640080"/>
          </a:xfrm>
        </p:grpSpPr>
        <p:sp>
          <p:nvSpPr>
            <p:cNvPr id="144" name="Oval 143"/>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Rectangle 144"/>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rPr>
                <a:t>8</a:t>
              </a:r>
              <a:endPar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pic>
        <p:nvPicPr>
          <p:cNvPr id="42" name="Picture 8" descr="http://www.tirerack.com/images/wheelrack/car_images/BMW/328i_Sedan_12/328is.18.Melbourne_Red.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0" y="3028950"/>
            <a:ext cx="4580487" cy="1717683"/>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p:nvPr/>
        </p:nvGrpSpPr>
        <p:grpSpPr>
          <a:xfrm>
            <a:off x="931683" y="2819546"/>
            <a:ext cx="1872629" cy="358617"/>
            <a:chOff x="6403156" y="2213040"/>
            <a:chExt cx="1549830" cy="358617"/>
          </a:xfrm>
        </p:grpSpPr>
        <p:sp>
          <p:nvSpPr>
            <p:cNvPr id="44" name="Horizontal Scroll 11"/>
            <p:cNvSpPr/>
            <p:nvPr/>
          </p:nvSpPr>
          <p:spPr>
            <a:xfrm>
              <a:off x="6465618" y="2213040"/>
              <a:ext cx="1483484" cy="358617"/>
            </a:xfrm>
            <a:prstGeom prst="wedgeRoundRectCallout">
              <a:avLst>
                <a:gd name="adj1" fmla="val 21024"/>
                <a:gd name="adj2" fmla="val 92978"/>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45" name="Rectangle 44"/>
            <p:cNvSpPr/>
            <p:nvPr/>
          </p:nvSpPr>
          <p:spPr>
            <a:xfrm>
              <a:off x="6403156" y="2213040"/>
              <a:ext cx="1549830" cy="338554"/>
            </a:xfrm>
            <a:prstGeom prst="rect">
              <a:avLst/>
            </a:prstGeom>
          </p:spPr>
          <p:txBody>
            <a:bodyPr wrap="none">
              <a:spAutoFit/>
            </a:bodyPr>
            <a:lstStyle/>
            <a:p>
              <a:r>
                <a:rPr lang="en-US" sz="1600" b="1" dirty="0" smtClean="0">
                  <a:solidFill>
                    <a:prstClr val="black"/>
                  </a:solidFill>
                  <a:latin typeface="Book Antiqua" panose="02040602050305030304" pitchFamily="18" charset="0"/>
                </a:rPr>
                <a:t> Mass(m) =1500kg</a:t>
              </a:r>
              <a:endParaRPr lang="en-US" sz="1600" b="1" dirty="0">
                <a:solidFill>
                  <a:prstClr val="black"/>
                </a:solidFill>
              </a:endParaRPr>
            </a:p>
          </p:txBody>
        </p:sp>
      </p:grpSp>
      <p:grpSp>
        <p:nvGrpSpPr>
          <p:cNvPr id="46" name="Group 45"/>
          <p:cNvGrpSpPr/>
          <p:nvPr/>
        </p:nvGrpSpPr>
        <p:grpSpPr>
          <a:xfrm>
            <a:off x="3113332" y="4426177"/>
            <a:ext cx="2610009" cy="640911"/>
            <a:chOff x="6403156" y="2156904"/>
            <a:chExt cx="2160103" cy="640911"/>
          </a:xfrm>
        </p:grpSpPr>
        <p:sp>
          <p:nvSpPr>
            <p:cNvPr id="47" name="Horizontal Scroll 11"/>
            <p:cNvSpPr/>
            <p:nvPr/>
          </p:nvSpPr>
          <p:spPr>
            <a:xfrm>
              <a:off x="6550559" y="2156904"/>
              <a:ext cx="1906946" cy="635313"/>
            </a:xfrm>
            <a:prstGeom prst="wedgeRoundRectCallout">
              <a:avLst>
                <a:gd name="adj1" fmla="val 35355"/>
                <a:gd name="adj2" fmla="val -78937"/>
                <a:gd name="adj3" fmla="val 16667"/>
              </a:avLst>
            </a:prstGeom>
            <a:solidFill>
              <a:schemeClr val="accent2">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48" name="Rectangle 47"/>
            <p:cNvSpPr/>
            <p:nvPr/>
          </p:nvSpPr>
          <p:spPr>
            <a:xfrm>
              <a:off x="6403156" y="2213040"/>
              <a:ext cx="2160103" cy="584775"/>
            </a:xfrm>
            <a:prstGeom prst="rect">
              <a:avLst/>
            </a:prstGeom>
          </p:spPr>
          <p:txBody>
            <a:bodyPr wrap="square">
              <a:spAutoFit/>
            </a:bodyPr>
            <a:lstStyle/>
            <a:p>
              <a:pPr algn="ctr"/>
              <a:r>
                <a:rPr lang="en-US" sz="1600" b="1" dirty="0" smtClean="0">
                  <a:solidFill>
                    <a:srgbClr val="FFFF00"/>
                  </a:solidFill>
                  <a:latin typeface="Book Antiqua" panose="02040602050305030304" pitchFamily="18" charset="0"/>
                </a:rPr>
                <a:t>Negative Acceleration </a:t>
              </a:r>
            </a:p>
            <a:p>
              <a:pPr algn="ctr"/>
              <a:r>
                <a:rPr lang="en-US" sz="1600" b="1" dirty="0" smtClean="0">
                  <a:solidFill>
                    <a:srgbClr val="FFFF00"/>
                  </a:solidFill>
                  <a:latin typeface="Book Antiqua" panose="02040602050305030304" pitchFamily="18" charset="0"/>
                </a:rPr>
                <a:t>(a) =</a:t>
              </a:r>
              <a:r>
                <a:rPr lang="en-US" sz="1600" dirty="0">
                  <a:solidFill>
                    <a:srgbClr val="FFFF00"/>
                  </a:solidFill>
                </a:rPr>
                <a:t> </a:t>
              </a:r>
              <a:r>
                <a:rPr lang="en-US" sz="1600" b="1" dirty="0">
                  <a:solidFill>
                    <a:srgbClr val="FFFF00"/>
                  </a:solidFill>
                  <a:latin typeface="Book Antiqua" panose="02040602050305030304" pitchFamily="18" charset="0"/>
                </a:rPr>
                <a:t>1.7 ms</a:t>
              </a:r>
              <a:r>
                <a:rPr lang="en-US" sz="1600" b="1" baseline="30000" dirty="0">
                  <a:solidFill>
                    <a:srgbClr val="FFFF00"/>
                  </a:solidFill>
                  <a:latin typeface="Book Antiqua" panose="02040602050305030304" pitchFamily="18" charset="0"/>
                </a:rPr>
                <a:t>-2</a:t>
              </a:r>
              <a:r>
                <a:rPr lang="en-US" sz="1600" b="1" dirty="0">
                  <a:solidFill>
                    <a:srgbClr val="FFFF00"/>
                  </a:solidFill>
                  <a:latin typeface="Book Antiqua" panose="02040602050305030304" pitchFamily="18" charset="0"/>
                </a:rPr>
                <a:t> </a:t>
              </a:r>
            </a:p>
          </p:txBody>
        </p:sp>
      </p:grpSp>
      <p:grpSp>
        <p:nvGrpSpPr>
          <p:cNvPr id="20" name="Group 19"/>
          <p:cNvGrpSpPr/>
          <p:nvPr/>
        </p:nvGrpSpPr>
        <p:grpSpPr>
          <a:xfrm>
            <a:off x="5334000" y="2819546"/>
            <a:ext cx="2582758" cy="358617"/>
            <a:chOff x="6403156" y="2213040"/>
            <a:chExt cx="2137547" cy="358617"/>
          </a:xfrm>
        </p:grpSpPr>
        <p:sp>
          <p:nvSpPr>
            <p:cNvPr id="21" name="Horizontal Scroll 11"/>
            <p:cNvSpPr/>
            <p:nvPr/>
          </p:nvSpPr>
          <p:spPr>
            <a:xfrm>
              <a:off x="6465617" y="2213040"/>
              <a:ext cx="2075086" cy="358617"/>
            </a:xfrm>
            <a:prstGeom prst="wedgeRoundRectCallout">
              <a:avLst>
                <a:gd name="adj1" fmla="val -23550"/>
                <a:gd name="adj2" fmla="val 85895"/>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22" name="Rectangle 21"/>
            <p:cNvSpPr/>
            <p:nvPr/>
          </p:nvSpPr>
          <p:spPr>
            <a:xfrm>
              <a:off x="6403156" y="2213040"/>
              <a:ext cx="2137547" cy="338554"/>
            </a:xfrm>
            <a:prstGeom prst="rect">
              <a:avLst/>
            </a:prstGeom>
          </p:spPr>
          <p:txBody>
            <a:bodyPr wrap="none">
              <a:spAutoFit/>
            </a:bodyPr>
            <a:lstStyle/>
            <a:p>
              <a:r>
                <a:rPr lang="en-US" sz="1600" b="1" dirty="0" smtClean="0">
                  <a:solidFill>
                    <a:prstClr val="black"/>
                  </a:solidFill>
                  <a:latin typeface="Book Antiqua" panose="02040602050305030304" pitchFamily="18" charset="0"/>
                </a:rPr>
                <a:t> Final Velocity (v) =0ms</a:t>
              </a:r>
              <a:r>
                <a:rPr lang="en-US" sz="1600" b="1" baseline="30000" dirty="0" smtClean="0">
                  <a:solidFill>
                    <a:prstClr val="black"/>
                  </a:solidFill>
                  <a:latin typeface="Book Antiqua" panose="02040602050305030304" pitchFamily="18" charset="0"/>
                </a:rPr>
                <a:t>-1</a:t>
              </a:r>
              <a:endParaRPr lang="en-US" sz="1600" b="1" baseline="30000" dirty="0">
                <a:solidFill>
                  <a:prstClr val="black"/>
                </a:solidFill>
              </a:endParaRPr>
            </a:p>
          </p:txBody>
        </p:sp>
      </p:grpSp>
      <p:grpSp>
        <p:nvGrpSpPr>
          <p:cNvPr id="23" name="Group 22"/>
          <p:cNvGrpSpPr/>
          <p:nvPr/>
        </p:nvGrpSpPr>
        <p:grpSpPr>
          <a:xfrm>
            <a:off x="1600200" y="4018560"/>
            <a:ext cx="2610009" cy="381990"/>
            <a:chOff x="6403156" y="2169604"/>
            <a:chExt cx="2160103" cy="381990"/>
          </a:xfrm>
        </p:grpSpPr>
        <p:sp>
          <p:nvSpPr>
            <p:cNvPr id="24" name="Horizontal Scroll 11"/>
            <p:cNvSpPr/>
            <p:nvPr/>
          </p:nvSpPr>
          <p:spPr>
            <a:xfrm>
              <a:off x="6519025" y="2169604"/>
              <a:ext cx="1906947" cy="358617"/>
            </a:xfrm>
            <a:prstGeom prst="roundRect">
              <a:avLst/>
            </a:prstGeom>
            <a:solidFill>
              <a:schemeClr val="accent2">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25" name="Rectangle 24"/>
            <p:cNvSpPr/>
            <p:nvPr/>
          </p:nvSpPr>
          <p:spPr>
            <a:xfrm>
              <a:off x="6403156" y="2213040"/>
              <a:ext cx="2160103" cy="338554"/>
            </a:xfrm>
            <a:prstGeom prst="rect">
              <a:avLst/>
            </a:prstGeom>
          </p:spPr>
          <p:txBody>
            <a:bodyPr wrap="square">
              <a:spAutoFit/>
            </a:bodyPr>
            <a:lstStyle/>
            <a:p>
              <a:pPr algn="ctr"/>
              <a:r>
                <a:rPr lang="en-US" sz="1600" b="1" dirty="0" smtClean="0">
                  <a:solidFill>
                    <a:srgbClr val="FFFF00"/>
                  </a:solidFill>
                  <a:latin typeface="Book Antiqua" panose="02040602050305030304" pitchFamily="18" charset="0"/>
                </a:rPr>
                <a:t>Frictional Force (F) = ?</a:t>
              </a:r>
              <a:endParaRPr lang="en-US" sz="1600" b="1" dirty="0">
                <a:solidFill>
                  <a:srgbClr val="FFFF00"/>
                </a:solidFill>
                <a:latin typeface="Book Antiqua" panose="02040602050305030304" pitchFamily="18" charset="0"/>
              </a:endParaRPr>
            </a:p>
          </p:txBody>
        </p:sp>
      </p:grpSp>
    </p:spTree>
    <p:extLst>
      <p:ext uri="{BB962C8B-B14F-4D97-AF65-F5344CB8AC3E}">
        <p14:creationId xmlns:p14="http://schemas.microsoft.com/office/powerpoint/2010/main" val="1627488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wipe(left)">
                                      <p:cBhvr>
                                        <p:cTn id="12" dur="5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43"/>
                                        </p:tgtEl>
                                      </p:cBhvr>
                                    </p:animEffect>
                                    <p:set>
                                      <p:cBhvr>
                                        <p:cTn id="29" dur="1" fill="hold">
                                          <p:stCondLst>
                                            <p:cond delay="499"/>
                                          </p:stCondLst>
                                        </p:cTn>
                                        <p:tgtEl>
                                          <p:spTgt spid="4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nodeType="clickEffect">
                                  <p:stCondLst>
                                    <p:cond delay="0"/>
                                  </p:stCondLst>
                                  <p:childTnLst>
                                    <p:animMotion origin="layout" path="M 8.33333E-7 -1.1118E-6 L 0.4276 -0.00031 " pathEditMode="relative" rAng="0" ptsTypes="AA">
                                      <p:cBhvr>
                                        <p:cTn id="33" dur="2000" fill="hold"/>
                                        <p:tgtEl>
                                          <p:spTgt spid="42"/>
                                        </p:tgtEl>
                                        <p:attrNameLst>
                                          <p:attrName>ppt_x</p:attrName>
                                          <p:attrName>ppt_y</p:attrName>
                                        </p:attrNameLst>
                                      </p:cBhvr>
                                      <p:rCtr x="21372" y="-31"/>
                                    </p:animMotion>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0"/>
                                        </p:tgtEl>
                                      </p:cBhvr>
                                    </p:animEffect>
                                    <p:set>
                                      <p:cBhvr>
                                        <p:cTn id="43" dur="1" fill="hold">
                                          <p:stCondLst>
                                            <p:cond delay="499"/>
                                          </p:stCondLst>
                                        </p:cTn>
                                        <p:tgtEl>
                                          <p:spTgt spid="20"/>
                                        </p:tgtEl>
                                        <p:attrNameLst>
                                          <p:attrName>style.visibility</p:attrName>
                                        </p:attrNameLst>
                                      </p:cBhvr>
                                      <p:to>
                                        <p:strVal val="hidden"/>
                                      </p:to>
                                    </p:set>
                                  </p:childTnLst>
                                </p:cTn>
                              </p:par>
                              <p:par>
                                <p:cTn id="44" presetID="22" presetClass="entr" presetSubtype="4"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46"/>
                                        </p:tgtEl>
                                      </p:cBhvr>
                                    </p:animEffect>
                                    <p:set>
                                      <p:cBhvr>
                                        <p:cTn id="51" dur="1" fill="hold">
                                          <p:stCondLst>
                                            <p:cond delay="499"/>
                                          </p:stCondLst>
                                        </p:cTn>
                                        <p:tgtEl>
                                          <p:spTgt spid="46"/>
                                        </p:tgtEl>
                                        <p:attrNameLst>
                                          <p:attrName>style.visibility</p:attrName>
                                        </p:attrNameLst>
                                      </p:cBhvr>
                                      <p:to>
                                        <p:strVal val="hidden"/>
                                      </p:to>
                                    </p:set>
                                  </p:childTnLst>
                                </p:cTn>
                              </p:par>
                              <p:par>
                                <p:cTn id="52" presetID="22" presetClass="entr" presetSubtype="4"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down)">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4480" y="1393705"/>
            <a:ext cx="2455736"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Mass of automobile (m</a:t>
            </a:r>
            <a:r>
              <a:rPr lang="en-US" sz="1600" b="1" dirty="0">
                <a:solidFill>
                  <a:srgbClr val="0000FF"/>
                </a:solidFill>
                <a:latin typeface="Book Antiqua" panose="02040602050305030304" pitchFamily="18" charset="0"/>
              </a:rPr>
              <a:t>) </a:t>
            </a:r>
            <a:r>
              <a:rPr lang="en-US" sz="1600" b="1" dirty="0" smtClean="0">
                <a:solidFill>
                  <a:srgbClr val="0000FF"/>
                </a:solidFill>
                <a:latin typeface="Book Antiqua" panose="02040602050305030304" pitchFamily="18" charset="0"/>
              </a:rPr>
              <a:t> </a:t>
            </a:r>
          </a:p>
        </p:txBody>
      </p:sp>
      <p:sp>
        <p:nvSpPr>
          <p:cNvPr id="5" name="TextBox 4"/>
          <p:cNvSpPr txBox="1"/>
          <p:nvPr/>
        </p:nvSpPr>
        <p:spPr>
          <a:xfrm>
            <a:off x="2285492" y="1678473"/>
            <a:ext cx="1724724"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 acceleration  (a)</a:t>
            </a:r>
            <a:endParaRPr lang="en-US" sz="1600" b="1" baseline="30000" dirty="0" smtClean="0">
              <a:solidFill>
                <a:srgbClr val="0000FF"/>
              </a:solidFill>
              <a:latin typeface="Book Antiqua" panose="02040602050305030304" pitchFamily="18" charset="0"/>
            </a:endParaRPr>
          </a:p>
        </p:txBody>
      </p:sp>
      <p:sp>
        <p:nvSpPr>
          <p:cNvPr id="7" name="TextBox 6"/>
          <p:cNvSpPr txBox="1"/>
          <p:nvPr/>
        </p:nvSpPr>
        <p:spPr>
          <a:xfrm>
            <a:off x="222504" y="1393705"/>
            <a:ext cx="1447800" cy="338241"/>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a:t>
            </a:r>
          </a:p>
        </p:txBody>
      </p:sp>
      <p:sp>
        <p:nvSpPr>
          <p:cNvPr id="8" name="TextBox 7"/>
          <p:cNvSpPr txBox="1"/>
          <p:nvPr/>
        </p:nvSpPr>
        <p:spPr>
          <a:xfrm>
            <a:off x="1925654" y="2020332"/>
            <a:ext cx="2084562"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 Force of friction (F)   </a:t>
            </a:r>
            <a:endParaRPr lang="en-US" sz="1600" b="1" baseline="30000" dirty="0" smtClean="0">
              <a:solidFill>
                <a:srgbClr val="0000FF"/>
              </a:solidFill>
              <a:latin typeface="Book Antiqua" panose="02040602050305030304" pitchFamily="18" charset="0"/>
            </a:endParaRPr>
          </a:p>
        </p:txBody>
      </p:sp>
      <p:sp>
        <p:nvSpPr>
          <p:cNvPr id="10" name="TextBox 9"/>
          <p:cNvSpPr txBox="1"/>
          <p:nvPr/>
        </p:nvSpPr>
        <p:spPr>
          <a:xfrm>
            <a:off x="1772987" y="2494369"/>
            <a:ext cx="503664"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F    </a:t>
            </a:r>
          </a:p>
        </p:txBody>
      </p:sp>
      <p:sp>
        <p:nvSpPr>
          <p:cNvPr id="12" name="TextBox 11"/>
          <p:cNvSpPr txBox="1"/>
          <p:nvPr/>
        </p:nvSpPr>
        <p:spPr>
          <a:xfrm>
            <a:off x="1772987" y="2917736"/>
            <a:ext cx="4572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    </a:t>
            </a:r>
          </a:p>
        </p:txBody>
      </p:sp>
      <p:sp>
        <p:nvSpPr>
          <p:cNvPr id="13" name="TextBox 12"/>
          <p:cNvSpPr txBox="1"/>
          <p:nvPr/>
        </p:nvSpPr>
        <p:spPr>
          <a:xfrm>
            <a:off x="1772987" y="3249074"/>
            <a:ext cx="273688"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a:t>
            </a:r>
          </a:p>
        </p:txBody>
      </p:sp>
      <p:sp>
        <p:nvSpPr>
          <p:cNvPr id="14" name="TextBox 13"/>
          <p:cNvSpPr txBox="1"/>
          <p:nvPr/>
        </p:nvSpPr>
        <p:spPr>
          <a:xfrm>
            <a:off x="1772987" y="3570329"/>
            <a:ext cx="319886"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    </a:t>
            </a:r>
            <a:endParaRPr lang="en-US" sz="1600" b="1" baseline="-25000" dirty="0" smtClean="0">
              <a:solidFill>
                <a:srgbClr val="0000FF"/>
              </a:solidFill>
              <a:latin typeface="Book Antiqua" panose="02040602050305030304" pitchFamily="18" charset="0"/>
            </a:endParaRPr>
          </a:p>
        </p:txBody>
      </p:sp>
      <p:sp>
        <p:nvSpPr>
          <p:cNvPr id="17" name="TextBox 16"/>
          <p:cNvSpPr txBox="1"/>
          <p:nvPr/>
        </p:nvSpPr>
        <p:spPr>
          <a:xfrm>
            <a:off x="4001072" y="1393705"/>
            <a:ext cx="228600" cy="335445"/>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8" name="TextBox 17"/>
          <p:cNvSpPr txBox="1"/>
          <p:nvPr/>
        </p:nvSpPr>
        <p:spPr>
          <a:xfrm>
            <a:off x="4343400" y="1393705"/>
            <a:ext cx="14478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1500 kg</a:t>
            </a:r>
          </a:p>
        </p:txBody>
      </p:sp>
      <p:sp>
        <p:nvSpPr>
          <p:cNvPr id="19" name="TextBox 18"/>
          <p:cNvSpPr txBox="1"/>
          <p:nvPr/>
        </p:nvSpPr>
        <p:spPr>
          <a:xfrm>
            <a:off x="4001072" y="1678473"/>
            <a:ext cx="2286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p>
        </p:txBody>
      </p:sp>
      <p:sp>
        <p:nvSpPr>
          <p:cNvPr id="20" name="TextBox 19"/>
          <p:cNvSpPr txBox="1"/>
          <p:nvPr/>
        </p:nvSpPr>
        <p:spPr>
          <a:xfrm>
            <a:off x="4343400" y="1678473"/>
            <a:ext cx="12192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-1.7ms</a:t>
            </a:r>
            <a:r>
              <a:rPr lang="en-US" sz="1600" b="1" baseline="30000" dirty="0" smtClean="0">
                <a:solidFill>
                  <a:srgbClr val="0000FF"/>
                </a:solidFill>
                <a:latin typeface="Book Antiqua" panose="02040602050305030304" pitchFamily="18" charset="0"/>
              </a:rPr>
              <a:t>-2</a:t>
            </a:r>
          </a:p>
        </p:txBody>
      </p:sp>
      <p:sp>
        <p:nvSpPr>
          <p:cNvPr id="21" name="TextBox 20"/>
          <p:cNvSpPr txBox="1"/>
          <p:nvPr/>
        </p:nvSpPr>
        <p:spPr>
          <a:xfrm>
            <a:off x="4001072" y="2020332"/>
            <a:ext cx="2286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p>
        </p:txBody>
      </p:sp>
      <p:sp>
        <p:nvSpPr>
          <p:cNvPr id="25" name="TextBox 24"/>
          <p:cNvSpPr txBox="1"/>
          <p:nvPr/>
        </p:nvSpPr>
        <p:spPr>
          <a:xfrm>
            <a:off x="4343400" y="2020332"/>
            <a:ext cx="3048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p>
        </p:txBody>
      </p:sp>
      <p:sp>
        <p:nvSpPr>
          <p:cNvPr id="26" name="TextBox 25"/>
          <p:cNvSpPr txBox="1"/>
          <p:nvPr/>
        </p:nvSpPr>
        <p:spPr>
          <a:xfrm>
            <a:off x="2242251" y="2494369"/>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27" name="TextBox 26"/>
          <p:cNvSpPr txBox="1"/>
          <p:nvPr/>
        </p:nvSpPr>
        <p:spPr>
          <a:xfrm>
            <a:off x="2461832" y="2494369"/>
            <a:ext cx="4683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ma</a:t>
            </a:r>
          </a:p>
        </p:txBody>
      </p:sp>
      <p:sp>
        <p:nvSpPr>
          <p:cNvPr id="28" name="TextBox 27"/>
          <p:cNvSpPr txBox="1"/>
          <p:nvPr/>
        </p:nvSpPr>
        <p:spPr>
          <a:xfrm>
            <a:off x="2242251" y="2917736"/>
            <a:ext cx="308098" cy="338241"/>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a:t>
            </a:r>
          </a:p>
        </p:txBody>
      </p:sp>
      <p:sp>
        <p:nvSpPr>
          <p:cNvPr id="29" name="TextBox 28"/>
          <p:cNvSpPr txBox="1"/>
          <p:nvPr/>
        </p:nvSpPr>
        <p:spPr>
          <a:xfrm>
            <a:off x="2461832" y="2917736"/>
            <a:ext cx="570990"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 ma </a:t>
            </a:r>
          </a:p>
        </p:txBody>
      </p:sp>
      <p:sp>
        <p:nvSpPr>
          <p:cNvPr id="30" name="TextBox 29"/>
          <p:cNvSpPr txBox="1"/>
          <p:nvPr/>
        </p:nvSpPr>
        <p:spPr>
          <a:xfrm>
            <a:off x="2242251" y="3249074"/>
            <a:ext cx="273039"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p>
        </p:txBody>
      </p:sp>
      <p:sp>
        <p:nvSpPr>
          <p:cNvPr id="33" name="TextBox 32"/>
          <p:cNvSpPr txBox="1"/>
          <p:nvPr/>
        </p:nvSpPr>
        <p:spPr>
          <a:xfrm>
            <a:off x="2242251" y="3570329"/>
            <a:ext cx="274902"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a:t>
            </a:r>
          </a:p>
        </p:txBody>
      </p:sp>
      <p:sp>
        <p:nvSpPr>
          <p:cNvPr id="36" name="TextBox 35"/>
          <p:cNvSpPr txBox="1"/>
          <p:nvPr/>
        </p:nvSpPr>
        <p:spPr>
          <a:xfrm>
            <a:off x="3000907" y="3249074"/>
            <a:ext cx="3853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grpSp>
        <p:nvGrpSpPr>
          <p:cNvPr id="139" name="Group 138"/>
          <p:cNvGrpSpPr/>
          <p:nvPr/>
        </p:nvGrpSpPr>
        <p:grpSpPr>
          <a:xfrm>
            <a:off x="825123" y="105872"/>
            <a:ext cx="6871077" cy="1307424"/>
            <a:chOff x="783846" y="485420"/>
            <a:chExt cx="6871077" cy="1307424"/>
          </a:xfrm>
        </p:grpSpPr>
        <p:sp>
          <p:nvSpPr>
            <p:cNvPr id="141" name="TextBox 140"/>
            <p:cNvSpPr txBox="1">
              <a:spLocks noChangeArrowheads="1"/>
            </p:cNvSpPr>
            <p:nvPr/>
          </p:nvSpPr>
          <p:spPr bwMode="auto">
            <a:xfrm>
              <a:off x="783846" y="553202"/>
              <a:ext cx="6871077" cy="123964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defRPr/>
              </a:pPr>
              <a:endParaRPr lang="en-US" kern="0" dirty="0">
                <a:solidFill>
                  <a:prstClr val="black"/>
                </a:solidFill>
                <a:latin typeface="Bell MT" pitchFamily="18" charset="0"/>
              </a:endParaRPr>
            </a:p>
          </p:txBody>
        </p:sp>
        <p:sp>
          <p:nvSpPr>
            <p:cNvPr id="142" name="TextBox 141"/>
            <p:cNvSpPr txBox="1">
              <a:spLocks noChangeArrowheads="1"/>
            </p:cNvSpPr>
            <p:nvPr/>
          </p:nvSpPr>
          <p:spPr bwMode="auto">
            <a:xfrm>
              <a:off x="1099198" y="485420"/>
              <a:ext cx="6555725" cy="127800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An </a:t>
              </a:r>
              <a:r>
                <a:rPr lang="en-US" sz="1600" dirty="0">
                  <a:solidFill>
                    <a:srgbClr val="0000FF"/>
                  </a:solidFill>
                  <a:latin typeface="Book Antiqua" panose="02040602050305030304" pitchFamily="18" charset="0"/>
                </a:rPr>
                <a:t>Auto Mobile vehicle has mass of 1500kg. </a:t>
              </a:r>
              <a:r>
                <a:rPr lang="en-US" sz="1600" dirty="0" smtClean="0">
                  <a:solidFill>
                    <a:srgbClr val="0000FF"/>
                  </a:solidFill>
                  <a:latin typeface="Book Antiqua" panose="02040602050305030304" pitchFamily="18" charset="0"/>
                </a:rPr>
                <a:t>What must </a:t>
              </a:r>
              <a:r>
                <a:rPr lang="en-US" sz="1600" dirty="0">
                  <a:solidFill>
                    <a:srgbClr val="0000FF"/>
                  </a:solidFill>
                  <a:latin typeface="Book Antiqua" panose="02040602050305030304" pitchFamily="18" charset="0"/>
                </a:rPr>
                <a:t>be the force  between the vehicle and road if </a:t>
              </a:r>
              <a:r>
                <a:rPr lang="en-US" sz="1600" dirty="0" smtClean="0">
                  <a:solidFill>
                    <a:srgbClr val="0000FF"/>
                  </a:solidFill>
                  <a:latin typeface="Book Antiqua" panose="02040602050305030304" pitchFamily="18" charset="0"/>
                </a:rPr>
                <a:t>the vehicle </a:t>
              </a:r>
              <a:r>
                <a:rPr lang="en-US" sz="1600" dirty="0">
                  <a:solidFill>
                    <a:srgbClr val="0000FF"/>
                  </a:solidFill>
                  <a:latin typeface="Book Antiqua" panose="02040602050305030304" pitchFamily="18" charset="0"/>
                </a:rPr>
                <a:t>is to be stopped with a  negative acceleration of 1.7 </a:t>
              </a:r>
              <a:r>
                <a:rPr lang="en-US" sz="1600" dirty="0" smtClean="0">
                  <a:solidFill>
                    <a:srgbClr val="0000FF"/>
                  </a:solidFill>
                  <a:latin typeface="Book Antiqua" panose="02040602050305030304" pitchFamily="18" charset="0"/>
                </a:rPr>
                <a:t>ms</a:t>
              </a:r>
              <a:r>
                <a:rPr lang="en-US" sz="1600" baseline="30000" dirty="0" smtClean="0">
                  <a:solidFill>
                    <a:srgbClr val="0000FF"/>
                  </a:solidFill>
                  <a:latin typeface="Book Antiqua" panose="02040602050305030304" pitchFamily="18" charset="0"/>
                </a:rPr>
                <a:t>-2</a:t>
              </a:r>
              <a:r>
                <a:rPr lang="en-US" sz="1600" dirty="0" smtClean="0">
                  <a:solidFill>
                    <a:srgbClr val="0000FF"/>
                  </a:solidFill>
                  <a:latin typeface="Book Antiqua" panose="02040602050305030304" pitchFamily="18" charset="0"/>
                </a:rPr>
                <a:t> </a:t>
              </a:r>
              <a:r>
                <a:rPr lang="en-US" sz="1600" dirty="0">
                  <a:solidFill>
                    <a:srgbClr val="0000FF"/>
                  </a:solidFill>
                  <a:latin typeface="Book Antiqua" panose="02040602050305030304" pitchFamily="18" charset="0"/>
                </a:rPr>
                <a:t>? </a:t>
              </a:r>
            </a:p>
          </p:txBody>
        </p:sp>
      </p:grpSp>
      <p:grpSp>
        <p:nvGrpSpPr>
          <p:cNvPr id="143" name="Group 142"/>
          <p:cNvGrpSpPr/>
          <p:nvPr/>
        </p:nvGrpSpPr>
        <p:grpSpPr>
          <a:xfrm>
            <a:off x="388620" y="319786"/>
            <a:ext cx="640080" cy="640080"/>
            <a:chOff x="4953000" y="3718491"/>
            <a:chExt cx="640080" cy="640080"/>
          </a:xfrm>
        </p:grpSpPr>
        <p:sp>
          <p:nvSpPr>
            <p:cNvPr id="144" name="Oval 143"/>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5" name="Rectangle 144"/>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rPr>
                <a:t>8</a:t>
              </a:r>
            </a:p>
          </p:txBody>
        </p:sp>
      </p:grpSp>
      <p:sp>
        <p:nvSpPr>
          <p:cNvPr id="146" name="TextBox 145"/>
          <p:cNvSpPr txBox="1"/>
          <p:nvPr/>
        </p:nvSpPr>
        <p:spPr>
          <a:xfrm>
            <a:off x="2461832" y="3249074"/>
            <a:ext cx="642242"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1500</a:t>
            </a:r>
          </a:p>
        </p:txBody>
      </p:sp>
      <p:sp>
        <p:nvSpPr>
          <p:cNvPr id="148" name="TextBox 147"/>
          <p:cNvSpPr txBox="1"/>
          <p:nvPr/>
        </p:nvSpPr>
        <p:spPr>
          <a:xfrm>
            <a:off x="3198625" y="3249074"/>
            <a:ext cx="631759"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-1.7</a:t>
            </a:r>
            <a:endParaRPr lang="en-US" sz="1600" b="1" baseline="30000" dirty="0" smtClean="0">
              <a:solidFill>
                <a:srgbClr val="0000FF"/>
              </a:solidFill>
              <a:latin typeface="Book Antiqua" panose="02040602050305030304" pitchFamily="18" charset="0"/>
            </a:endParaRPr>
          </a:p>
        </p:txBody>
      </p:sp>
      <p:sp>
        <p:nvSpPr>
          <p:cNvPr id="149" name="TextBox 148"/>
          <p:cNvSpPr txBox="1"/>
          <p:nvPr/>
        </p:nvSpPr>
        <p:spPr>
          <a:xfrm>
            <a:off x="2461832" y="3570329"/>
            <a:ext cx="1098187"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- 2550 N</a:t>
            </a:r>
          </a:p>
        </p:txBody>
      </p:sp>
      <p:sp>
        <p:nvSpPr>
          <p:cNvPr id="151" name="TextBox 150"/>
          <p:cNvSpPr txBox="1"/>
          <p:nvPr/>
        </p:nvSpPr>
        <p:spPr>
          <a:xfrm>
            <a:off x="235097" y="4067742"/>
            <a:ext cx="1131598"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Answer: </a:t>
            </a:r>
            <a:endParaRPr lang="en-US" dirty="0"/>
          </a:p>
        </p:txBody>
      </p:sp>
      <p:sp>
        <p:nvSpPr>
          <p:cNvPr id="152" name="TextBox 151"/>
          <p:cNvSpPr txBox="1"/>
          <p:nvPr/>
        </p:nvSpPr>
        <p:spPr>
          <a:xfrm>
            <a:off x="215829" y="2917736"/>
            <a:ext cx="1219200" cy="338241"/>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Solution : </a:t>
            </a:r>
          </a:p>
        </p:txBody>
      </p:sp>
      <p:sp>
        <p:nvSpPr>
          <p:cNvPr id="153" name="TextBox 152"/>
          <p:cNvSpPr txBox="1"/>
          <p:nvPr/>
        </p:nvSpPr>
        <p:spPr>
          <a:xfrm>
            <a:off x="223695" y="2494369"/>
            <a:ext cx="1143000" cy="33824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Formula: </a:t>
            </a:r>
          </a:p>
        </p:txBody>
      </p:sp>
      <p:sp>
        <p:nvSpPr>
          <p:cNvPr id="154" name="TextBox 153"/>
          <p:cNvSpPr txBox="1"/>
          <p:nvPr/>
        </p:nvSpPr>
        <p:spPr>
          <a:xfrm>
            <a:off x="235096" y="2020332"/>
            <a:ext cx="1219200" cy="338241"/>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 </a:t>
            </a:r>
          </a:p>
        </p:txBody>
      </p:sp>
      <p:sp>
        <p:nvSpPr>
          <p:cNvPr id="155" name="Rectangle 154"/>
          <p:cNvSpPr/>
          <p:nvPr/>
        </p:nvSpPr>
        <p:spPr>
          <a:xfrm>
            <a:off x="4634254" y="391188"/>
            <a:ext cx="748934"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6" name="Rectangle 155"/>
          <p:cNvSpPr/>
          <p:nvPr/>
        </p:nvSpPr>
        <p:spPr>
          <a:xfrm>
            <a:off x="3428076" y="855402"/>
            <a:ext cx="754073"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TextBox 149"/>
          <p:cNvSpPr txBox="1"/>
          <p:nvPr/>
        </p:nvSpPr>
        <p:spPr>
          <a:xfrm>
            <a:off x="1143000" y="4056005"/>
            <a:ext cx="3129735" cy="649345"/>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b="1">
                <a:latin typeface="Bell MT"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r>
              <a:rPr lang="en-US" sz="1600" dirty="0" smtClean="0">
                <a:solidFill>
                  <a:prstClr val="black"/>
                </a:solidFill>
                <a:latin typeface="Book Antiqua" panose="02040602050305030304" pitchFamily="18" charset="0"/>
              </a:rPr>
              <a:t>    The </a:t>
            </a:r>
            <a:r>
              <a:rPr lang="en-US" sz="1600" dirty="0">
                <a:solidFill>
                  <a:prstClr val="black"/>
                </a:solidFill>
                <a:latin typeface="Book Antiqua" panose="02040602050305030304" pitchFamily="18" charset="0"/>
              </a:rPr>
              <a:t>Force between the vehicle and the </a:t>
            </a:r>
            <a:r>
              <a:rPr lang="en-US" sz="1600" dirty="0" smtClean="0">
                <a:solidFill>
                  <a:prstClr val="black"/>
                </a:solidFill>
                <a:latin typeface="Book Antiqua" panose="02040602050305030304" pitchFamily="18" charset="0"/>
              </a:rPr>
              <a:t>road </a:t>
            </a:r>
            <a:r>
              <a:rPr lang="en-US" sz="1600" dirty="0">
                <a:solidFill>
                  <a:prstClr val="black"/>
                </a:solidFill>
                <a:latin typeface="Book Antiqua" panose="02040602050305030304" pitchFamily="18" charset="0"/>
              </a:rPr>
              <a:t>is </a:t>
            </a:r>
            <a:r>
              <a:rPr lang="en-US" sz="1600" dirty="0" smtClean="0">
                <a:solidFill>
                  <a:prstClr val="black"/>
                </a:solidFill>
                <a:latin typeface="Book Antiqua" panose="02040602050305030304" pitchFamily="18" charset="0"/>
              </a:rPr>
              <a:t>-2550 </a:t>
            </a:r>
            <a:r>
              <a:rPr lang="en-US" sz="1600" dirty="0">
                <a:solidFill>
                  <a:prstClr val="black"/>
                </a:solidFill>
                <a:latin typeface="Book Antiqua" panose="02040602050305030304" pitchFamily="18" charset="0"/>
              </a:rPr>
              <a:t>N. </a:t>
            </a:r>
          </a:p>
        </p:txBody>
      </p:sp>
      <p:sp>
        <p:nvSpPr>
          <p:cNvPr id="2" name="Rounded Rectangular Callout 1"/>
          <p:cNvSpPr/>
          <p:nvPr/>
        </p:nvSpPr>
        <p:spPr>
          <a:xfrm>
            <a:off x="4153472" y="3249074"/>
            <a:ext cx="3122738" cy="947253"/>
          </a:xfrm>
          <a:prstGeom prst="wedgeRoundRectCallout">
            <a:avLst>
              <a:gd name="adj1" fmla="val -55463"/>
              <a:gd name="adj2" fmla="val 53974"/>
              <a:gd name="adj3" fmla="val 16667"/>
            </a:avLst>
          </a:prstGeom>
          <a:solidFill>
            <a:schemeClr val="bg2"/>
          </a:solidFill>
          <a:ln>
            <a:solidFill>
              <a:srgbClr val="12065A"/>
            </a:solidFill>
          </a:ln>
        </p:spPr>
        <p:txBody>
          <a:bodyPr>
            <a:spAutoFit/>
          </a:bodyPr>
          <a:lstStyle/>
          <a:p>
            <a:pPr algn="ctr"/>
            <a:r>
              <a:rPr lang="en-US" sz="1600" b="1" dirty="0">
                <a:solidFill>
                  <a:prstClr val="black"/>
                </a:solidFill>
                <a:latin typeface="Book Antiqua" panose="02040602050305030304" pitchFamily="18" charset="0"/>
              </a:rPr>
              <a:t>The –</a:t>
            </a:r>
            <a:r>
              <a:rPr lang="en-US" sz="1600" b="1" dirty="0" err="1">
                <a:solidFill>
                  <a:prstClr val="black"/>
                </a:solidFill>
                <a:latin typeface="Book Antiqua" panose="02040602050305030304" pitchFamily="18" charset="0"/>
              </a:rPr>
              <a:t>ve</a:t>
            </a:r>
            <a:r>
              <a:rPr lang="en-US" sz="1600" b="1" dirty="0">
                <a:solidFill>
                  <a:prstClr val="black"/>
                </a:solidFill>
                <a:latin typeface="Book Antiqua" panose="02040602050305030304" pitchFamily="18" charset="0"/>
              </a:rPr>
              <a:t> sign shows that the Force is acting in the opposite direction of the motion </a:t>
            </a:r>
          </a:p>
        </p:txBody>
      </p:sp>
    </p:spTree>
    <p:extLst>
      <p:ext uri="{BB962C8B-B14F-4D97-AF65-F5344CB8AC3E}">
        <p14:creationId xmlns:p14="http://schemas.microsoft.com/office/powerpoint/2010/main" val="1420602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wipe(left)">
                                      <p:cBhvr>
                                        <p:cTn id="22" dur="500"/>
                                        <p:tgtEl>
                                          <p:spTgt spid="1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5"/>
                                        </p:tgtEl>
                                        <p:attrNameLst>
                                          <p:attrName>style.visibility</p:attrName>
                                        </p:attrNameLst>
                                      </p:cBhvr>
                                      <p:to>
                                        <p:strVal val="visible"/>
                                      </p:to>
                                    </p:set>
                                    <p:animEffect transition="in" filter="fade">
                                      <p:cBhvr>
                                        <p:cTn id="25" dur="500"/>
                                        <p:tgtEl>
                                          <p:spTgt spid="155"/>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155"/>
                                        </p:tgtEl>
                                      </p:cBhvr>
                                    </p:animEffect>
                                    <p:animScale>
                                      <p:cBhvr>
                                        <p:cTn id="28" dur="250" autoRev="1" fill="hold"/>
                                        <p:tgtEl>
                                          <p:spTgt spid="155"/>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155"/>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animEffect transition="in" filter="wipe(left)">
                                      <p:cBhvr>
                                        <p:cTn id="35" dur="500"/>
                                        <p:tgtEl>
                                          <p:spTgt spid="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wipe(left)">
                                      <p:cBhvr>
                                        <p:cTn id="40" dur="500"/>
                                        <p:tgtEl>
                                          <p:spTgt spid="19">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wipe(left)">
                                      <p:cBhvr>
                                        <p:cTn id="45" dur="500"/>
                                        <p:tgtEl>
                                          <p:spTgt spid="20">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6"/>
                                        </p:tgtEl>
                                        <p:attrNameLst>
                                          <p:attrName>style.visibility</p:attrName>
                                        </p:attrNameLst>
                                      </p:cBhvr>
                                      <p:to>
                                        <p:strVal val="visible"/>
                                      </p:to>
                                    </p:set>
                                    <p:animEffect transition="in" filter="fade">
                                      <p:cBhvr>
                                        <p:cTn id="48" dur="500"/>
                                        <p:tgtEl>
                                          <p:spTgt spid="156"/>
                                        </p:tgtEl>
                                      </p:cBhvr>
                                    </p:animEffect>
                                  </p:childTnLst>
                                </p:cTn>
                              </p:par>
                              <p:par>
                                <p:cTn id="49" presetID="26" presetClass="emph" presetSubtype="0" fill="hold" grpId="1" nodeType="withEffect">
                                  <p:stCondLst>
                                    <p:cond delay="0"/>
                                  </p:stCondLst>
                                  <p:childTnLst>
                                    <p:animEffect transition="out" filter="fade">
                                      <p:cBhvr>
                                        <p:cTn id="50" dur="500" tmFilter="0, 0; .2, .5; .8, .5; 1, 0"/>
                                        <p:tgtEl>
                                          <p:spTgt spid="156"/>
                                        </p:tgtEl>
                                      </p:cBhvr>
                                    </p:animEffect>
                                    <p:animScale>
                                      <p:cBhvr>
                                        <p:cTn id="51" dur="250" autoRev="1" fill="hold"/>
                                        <p:tgtEl>
                                          <p:spTgt spid="156"/>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15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54"/>
                                        </p:tgtEl>
                                        <p:attrNameLst>
                                          <p:attrName>style.visibility</p:attrName>
                                        </p:attrNameLst>
                                      </p:cBhvr>
                                      <p:to>
                                        <p:strVal val="visible"/>
                                      </p:to>
                                    </p:set>
                                    <p:animEffect transition="in" filter="wipe(left)">
                                      <p:cBhvr>
                                        <p:cTn id="60" dur="500"/>
                                        <p:tgtEl>
                                          <p:spTgt spid="15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
                                            <p:txEl>
                                              <p:pRg st="0" end="0"/>
                                            </p:txEl>
                                          </p:spTgt>
                                        </p:tgtEl>
                                        <p:attrNameLst>
                                          <p:attrName>style.visibility</p:attrName>
                                        </p:attrNameLst>
                                      </p:cBhvr>
                                      <p:to>
                                        <p:strVal val="visible"/>
                                      </p:to>
                                    </p:set>
                                    <p:animEffect transition="in" filter="wipe(left)">
                                      <p:cBhvr>
                                        <p:cTn id="65" dur="500"/>
                                        <p:tgtEl>
                                          <p:spTgt spid="8">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left)">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53"/>
                                        </p:tgtEl>
                                        <p:attrNameLst>
                                          <p:attrName>style.visibility</p:attrName>
                                        </p:attrNameLst>
                                      </p:cBhvr>
                                      <p:to>
                                        <p:strVal val="visible"/>
                                      </p:to>
                                    </p:set>
                                    <p:animEffect transition="in" filter="wipe(left)">
                                      <p:cBhvr>
                                        <p:cTn id="80" dur="500"/>
                                        <p:tgtEl>
                                          <p:spTgt spid="15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wipe(left)">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left)">
                                      <p:cBhvr>
                                        <p:cTn id="90" dur="500"/>
                                        <p:tgtEl>
                                          <p:spTgt spid="2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left)">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left)">
                                      <p:cBhvr>
                                        <p:cTn id="100" dur="500"/>
                                        <p:tgtEl>
                                          <p:spTgt spid="15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2">
                                            <p:txEl>
                                              <p:pRg st="0" end="0"/>
                                            </p:txEl>
                                          </p:spTgt>
                                        </p:tgtEl>
                                        <p:attrNameLst>
                                          <p:attrName>style.visibility</p:attrName>
                                        </p:attrNameLst>
                                      </p:cBhvr>
                                      <p:to>
                                        <p:strVal val="visible"/>
                                      </p:to>
                                    </p:set>
                                    <p:animEffect transition="in" filter="wipe(left)">
                                      <p:cBhvr>
                                        <p:cTn id="105" dur="500"/>
                                        <p:tgtEl>
                                          <p:spTgt spid="12">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left)">
                                      <p:cBhvr>
                                        <p:cTn id="110" dur="500"/>
                                        <p:tgtEl>
                                          <p:spTgt spid="2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wipe(left)">
                                      <p:cBhvr>
                                        <p:cTn id="115" dur="500"/>
                                        <p:tgtEl>
                                          <p:spTgt spid="2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13">
                                            <p:txEl>
                                              <p:pRg st="0" end="0"/>
                                            </p:txEl>
                                          </p:spTgt>
                                        </p:tgtEl>
                                        <p:attrNameLst>
                                          <p:attrName>style.visibility</p:attrName>
                                        </p:attrNameLst>
                                      </p:cBhvr>
                                      <p:to>
                                        <p:strVal val="visible"/>
                                      </p:to>
                                    </p:set>
                                    <p:animEffect transition="in" filter="wipe(left)">
                                      <p:cBhvr>
                                        <p:cTn id="120" dur="500"/>
                                        <p:tgtEl>
                                          <p:spTgt spid="13">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wipe(left)">
                                      <p:cBhvr>
                                        <p:cTn id="125" dur="500"/>
                                        <p:tgtEl>
                                          <p:spTgt spid="30"/>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146">
                                            <p:txEl>
                                              <p:pRg st="0" end="0"/>
                                            </p:txEl>
                                          </p:spTgt>
                                        </p:tgtEl>
                                        <p:attrNameLst>
                                          <p:attrName>style.visibility</p:attrName>
                                        </p:attrNameLst>
                                      </p:cBhvr>
                                      <p:to>
                                        <p:strVal val="visible"/>
                                      </p:to>
                                    </p:set>
                                    <p:animEffect transition="in" filter="wipe(left)">
                                      <p:cBhvr>
                                        <p:cTn id="130" dur="500"/>
                                        <p:tgtEl>
                                          <p:spTgt spid="146">
                                            <p:txEl>
                                              <p:pRg st="0" end="0"/>
                                            </p:txEl>
                                          </p:spTgt>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wipe(left)">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148">
                                            <p:txEl>
                                              <p:pRg st="0" end="0"/>
                                            </p:txEl>
                                          </p:spTgt>
                                        </p:tgtEl>
                                        <p:attrNameLst>
                                          <p:attrName>style.visibility</p:attrName>
                                        </p:attrNameLst>
                                      </p:cBhvr>
                                      <p:to>
                                        <p:strVal val="visible"/>
                                      </p:to>
                                    </p:set>
                                    <p:animEffect transition="in" filter="wipe(left)">
                                      <p:cBhvr>
                                        <p:cTn id="140" dur="500"/>
                                        <p:tgtEl>
                                          <p:spTgt spid="148">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14">
                                            <p:txEl>
                                              <p:pRg st="0" end="0"/>
                                            </p:txEl>
                                          </p:spTgt>
                                        </p:tgtEl>
                                        <p:attrNameLst>
                                          <p:attrName>style.visibility</p:attrName>
                                        </p:attrNameLst>
                                      </p:cBhvr>
                                      <p:to>
                                        <p:strVal val="visible"/>
                                      </p:to>
                                    </p:set>
                                    <p:animEffect transition="in" filter="wipe(left)">
                                      <p:cBhvr>
                                        <p:cTn id="145" dur="500"/>
                                        <p:tgtEl>
                                          <p:spTgt spid="14">
                                            <p:txEl>
                                              <p:pRg st="0" end="0"/>
                                            </p:txEl>
                                          </p:spTgt>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wipe(left)">
                                      <p:cBhvr>
                                        <p:cTn id="150" dur="500"/>
                                        <p:tgtEl>
                                          <p:spTgt spid="3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149">
                                            <p:txEl>
                                              <p:pRg st="0" end="0"/>
                                            </p:txEl>
                                          </p:spTgt>
                                        </p:tgtEl>
                                        <p:attrNameLst>
                                          <p:attrName>style.visibility</p:attrName>
                                        </p:attrNameLst>
                                      </p:cBhvr>
                                      <p:to>
                                        <p:strVal val="visible"/>
                                      </p:to>
                                    </p:set>
                                    <p:animEffect transition="in" filter="wipe(left)">
                                      <p:cBhvr>
                                        <p:cTn id="155" dur="500"/>
                                        <p:tgtEl>
                                          <p:spTgt spid="149">
                                            <p:txEl>
                                              <p:pRg st="0" end="0"/>
                                            </p:txEl>
                                          </p:spTgt>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151"/>
                                        </p:tgtEl>
                                        <p:attrNameLst>
                                          <p:attrName>style.visibility</p:attrName>
                                        </p:attrNameLst>
                                      </p:cBhvr>
                                      <p:to>
                                        <p:strVal val="visible"/>
                                      </p:to>
                                    </p:set>
                                    <p:animEffect transition="in" filter="wipe(left)">
                                      <p:cBhvr>
                                        <p:cTn id="160" dur="500"/>
                                        <p:tgtEl>
                                          <p:spTgt spid="151"/>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150"/>
                                        </p:tgtEl>
                                        <p:attrNameLst>
                                          <p:attrName>style.visibility</p:attrName>
                                        </p:attrNameLst>
                                      </p:cBhvr>
                                      <p:to>
                                        <p:strVal val="visible"/>
                                      </p:to>
                                    </p:set>
                                    <p:animEffect transition="in" filter="wipe(left)">
                                      <p:cBhvr>
                                        <p:cTn id="165" dur="500"/>
                                        <p:tgtEl>
                                          <p:spTgt spid="150"/>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2"/>
                                        </p:tgtEl>
                                        <p:attrNameLst>
                                          <p:attrName>style.visibility</p:attrName>
                                        </p:attrNameLst>
                                      </p:cBhvr>
                                      <p:to>
                                        <p:strVal val="visible"/>
                                      </p:to>
                                    </p:set>
                                    <p:animEffect transition="in" filter="wipe(down)">
                                      <p:cBhvr>
                                        <p:cTn id="17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7" grpId="0"/>
      <p:bldP spid="21" grpId="0"/>
      <p:bldP spid="25" grpId="0"/>
      <p:bldP spid="26" grpId="0"/>
      <p:bldP spid="27" grpId="0"/>
      <p:bldP spid="28" grpId="0"/>
      <p:bldP spid="29" grpId="0"/>
      <p:bldP spid="30" grpId="0"/>
      <p:bldP spid="33" grpId="0"/>
      <p:bldP spid="36" grpId="0"/>
      <p:bldP spid="151" grpId="0" animBg="1"/>
      <p:bldP spid="152" grpId="0" animBg="1"/>
      <p:bldP spid="153" grpId="0" animBg="1"/>
      <p:bldP spid="154" grpId="0" animBg="1"/>
      <p:bldP spid="155" grpId="0" animBg="1"/>
      <p:bldP spid="155" grpId="1" animBg="1"/>
      <p:bldP spid="155" grpId="2" animBg="1"/>
      <p:bldP spid="156" grpId="0" animBg="1"/>
      <p:bldP spid="156" grpId="1" animBg="1"/>
      <p:bldP spid="156" grpId="2" animBg="1"/>
      <p:bldP spid="150"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 drive\MJ WORK\Pooja mam (physics)\State board\10th State\Gravitation\Raw\glare_light_light_background_36832_2560x1600.jp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2286"/>
            <a:ext cx="9144000" cy="51435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23" name="Group 22"/>
          <p:cNvGrpSpPr/>
          <p:nvPr/>
        </p:nvGrpSpPr>
        <p:grpSpPr>
          <a:xfrm>
            <a:off x="0" y="2999009"/>
            <a:ext cx="18440398" cy="5706841"/>
            <a:chOff x="4533901" y="2970434"/>
            <a:chExt cx="18440398" cy="5706841"/>
          </a:xfrm>
        </p:grpSpPr>
        <p:grpSp>
          <p:nvGrpSpPr>
            <p:cNvPr id="24" name="Group 23"/>
            <p:cNvGrpSpPr/>
            <p:nvPr/>
          </p:nvGrpSpPr>
          <p:grpSpPr>
            <a:xfrm>
              <a:off x="4533901" y="2970434"/>
              <a:ext cx="9220199" cy="5702078"/>
              <a:chOff x="4533901" y="2970434"/>
              <a:chExt cx="9220199" cy="5702078"/>
            </a:xfrm>
          </p:grpSpPr>
          <p:pic>
            <p:nvPicPr>
              <p:cNvPr id="29"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a:off x="4533901" y="2970434"/>
                <a:ext cx="4610100" cy="569731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flipH="1">
                <a:off x="9144000" y="2975196"/>
                <a:ext cx="4610100" cy="5697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p:cNvGrpSpPr/>
            <p:nvPr/>
          </p:nvGrpSpPr>
          <p:grpSpPr>
            <a:xfrm>
              <a:off x="13754100" y="2975196"/>
              <a:ext cx="9220199" cy="5702079"/>
              <a:chOff x="4533901" y="2965671"/>
              <a:chExt cx="9220199" cy="5702079"/>
            </a:xfrm>
          </p:grpSpPr>
          <p:pic>
            <p:nvPicPr>
              <p:cNvPr id="27"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a:off x="4533901" y="2965671"/>
                <a:ext cx="4610100" cy="56973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flipH="1">
                <a:off x="9144000" y="2970434"/>
                <a:ext cx="4610100" cy="5697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Rectangle 3"/>
          <p:cNvSpPr/>
          <p:nvPr/>
        </p:nvSpPr>
        <p:spPr>
          <a:xfrm>
            <a:off x="381000" y="266416"/>
            <a:ext cx="6381875" cy="646331"/>
          </a:xfrm>
          <a:prstGeom prst="rect">
            <a:avLst/>
          </a:prstGeom>
        </p:spPr>
        <p:txBody>
          <a:bodyPr wrap="none">
            <a:spAutoFit/>
          </a:bodyPr>
          <a:lstStyle/>
          <a:p>
            <a:r>
              <a:rPr lang="en-US" sz="3600" b="1" dirty="0">
                <a:solidFill>
                  <a:prstClr val="black"/>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Galileo's Analysis on Motion</a:t>
            </a:r>
            <a:endParaRPr lang="en-US" sz="3600" dirty="0">
              <a:solidFill>
                <a:prstClr val="black"/>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
        <p:nvSpPr>
          <p:cNvPr id="7" name="Rectangle 6"/>
          <p:cNvSpPr/>
          <p:nvPr/>
        </p:nvSpPr>
        <p:spPr>
          <a:xfrm>
            <a:off x="350039" y="260575"/>
            <a:ext cx="6381875" cy="646331"/>
          </a:xfrm>
          <a:prstGeom prst="rect">
            <a:avLst/>
          </a:prstGeom>
        </p:spPr>
        <p:txBody>
          <a:bodyPr wrap="none">
            <a:spAutoFit/>
          </a:bodyPr>
          <a:lstStyle/>
          <a:p>
            <a:r>
              <a:rPr lang="en-US" sz="3600" b="1" dirty="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Galileo's Analysis on Motion</a:t>
            </a:r>
          </a:p>
        </p:txBody>
      </p:sp>
      <p:sp>
        <p:nvSpPr>
          <p:cNvPr id="9" name="Rectangle 8"/>
          <p:cNvSpPr/>
          <p:nvPr/>
        </p:nvSpPr>
        <p:spPr>
          <a:xfrm>
            <a:off x="396240" y="912747"/>
            <a:ext cx="6309360" cy="58803"/>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rot="16200000">
            <a:off x="6168661" y="36194"/>
            <a:ext cx="616678" cy="4876800"/>
          </a:xfrm>
          <a:prstGeom prst="rect">
            <a:avLst/>
          </a:prstGeom>
          <a:solidFill>
            <a:schemeClr val="accent6">
              <a:lumMod val="75000"/>
            </a:schemeClr>
          </a:solidFill>
          <a:ln>
            <a:solidFill>
              <a:schemeClr val="tx1"/>
            </a:solidFill>
          </a:ln>
          <a:scene3d>
            <a:camera prst="perspectiveContrastingRightFacing" fov="1200000">
              <a:rot lat="19966240" lon="18818714" rev="1750374"/>
            </a:camera>
            <a:lightRig rig="threePt" dir="t"/>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2321562" y="1344930"/>
            <a:ext cx="777240" cy="2651760"/>
          </a:xfrm>
          <a:prstGeom prst="rect">
            <a:avLst/>
          </a:prstGeom>
          <a:solidFill>
            <a:schemeClr val="accent6">
              <a:lumMod val="75000"/>
            </a:schemeClr>
          </a:solidFill>
          <a:ln>
            <a:solidFill>
              <a:schemeClr val="tx1"/>
            </a:solidFill>
          </a:ln>
          <a:scene3d>
            <a:camera prst="perspectiveContrastingRightFacing">
              <a:rot lat="142706" lon="18197604" rev="3127424"/>
            </a:camera>
            <a:lightRig rig="threePt" dir="t"/>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rot="16200000">
            <a:off x="6435361" y="358411"/>
            <a:ext cx="616678" cy="4876800"/>
          </a:xfrm>
          <a:prstGeom prst="rect">
            <a:avLst/>
          </a:prstGeom>
          <a:solidFill>
            <a:schemeClr val="accent6">
              <a:lumMod val="75000"/>
            </a:schemeClr>
          </a:solidFill>
          <a:ln>
            <a:solidFill>
              <a:schemeClr val="tx1"/>
            </a:solidFill>
          </a:ln>
          <a:scene3d>
            <a:camera prst="perspectiveContrastingRightFacing" fov="1200000">
              <a:rot lat="19966240" lon="18818714" rev="1450374"/>
            </a:camera>
            <a:lightRig rig="threePt" dir="t">
              <a:rot lat="0" lon="0" rev="0"/>
            </a:lightRig>
          </a:scene3d>
          <a:sp3d z="311150"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p:nvSpPr>
        <p:spPr>
          <a:xfrm rot="16200000">
            <a:off x="6452718" y="517890"/>
            <a:ext cx="616678" cy="4876800"/>
          </a:xfrm>
          <a:prstGeom prst="rect">
            <a:avLst/>
          </a:prstGeom>
          <a:solidFill>
            <a:schemeClr val="accent6">
              <a:lumMod val="75000"/>
            </a:schemeClr>
          </a:solidFill>
          <a:ln>
            <a:solidFill>
              <a:schemeClr val="tx1"/>
            </a:solidFill>
          </a:ln>
          <a:scene3d>
            <a:camera prst="perspectiveContrastingRightFacing" fov="1200000">
              <a:rot lat="19966240" lon="18818714" rev="1150374"/>
            </a:camera>
            <a:lightRig rig="threePt" dir="t">
              <a:rot lat="0" lon="0" rev="0"/>
            </a:lightRig>
          </a:scene3d>
          <a:sp3d z="311150"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123" name="Picture 3" descr="D:\d drive\MJ WORK\Pooja mam (physics)\State board\10\metal-ball-clipart-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1065" y="1836884"/>
            <a:ext cx="485895" cy="48530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762000" y="2022386"/>
            <a:ext cx="8001000" cy="0"/>
          </a:xfrm>
          <a:prstGeom prst="line">
            <a:avLst/>
          </a:prstGeom>
          <a:ln w="57150">
            <a:solidFill>
              <a:schemeClr val="bg1"/>
            </a:solidFill>
            <a:prstDash val="dash"/>
            <a:headEnd type="none" w="med" len="med"/>
            <a:tailEnd type="none" w="med" len="med"/>
          </a:ln>
          <a:effectLst>
            <a:glow rad="63500">
              <a:srgbClr val="FF0000">
                <a:alpha val="55000"/>
              </a:srgbClr>
            </a:glow>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975360" y="2815590"/>
            <a:ext cx="1554480" cy="0"/>
          </a:xfrm>
          <a:prstGeom prst="straightConnector1">
            <a:avLst/>
          </a:prstGeom>
          <a:ln w="38100">
            <a:solidFill>
              <a:schemeClr val="tx1"/>
            </a:solidFill>
            <a:prstDash val="solid"/>
            <a:headEnd type="triangle" w="med" len="med"/>
            <a:tailEnd type="triangle" w="med" len="med"/>
          </a:ln>
          <a:effectLst>
            <a:glow rad="63500">
              <a:srgbClr val="FFFF00">
                <a:alpha val="55000"/>
              </a:srgbClr>
            </a:glow>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a:off x="6995160" y="2828544"/>
            <a:ext cx="1554480" cy="0"/>
          </a:xfrm>
          <a:prstGeom prst="straightConnector1">
            <a:avLst/>
          </a:prstGeom>
          <a:ln w="38100">
            <a:solidFill>
              <a:schemeClr val="tx1"/>
            </a:solidFill>
            <a:prstDash val="solid"/>
            <a:headEnd type="triangle" w="med" len="med"/>
            <a:tailEnd type="triangle" w="med" len="med"/>
          </a:ln>
          <a:effectLst>
            <a:glow rad="63500">
              <a:srgbClr val="FFFF00">
                <a:alpha val="55000"/>
              </a:srgbClr>
            </a:glow>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10941" y="2319968"/>
            <a:ext cx="1141659" cy="461665"/>
          </a:xfrm>
          <a:prstGeom prst="rect">
            <a:avLst/>
          </a:prstGeom>
        </p:spPr>
        <p:txBody>
          <a:bodyPr wrap="none">
            <a:spAutoFit/>
          </a:bodyPr>
          <a:lstStyle/>
          <a:p>
            <a:r>
              <a:rPr lang="en-US" sz="2400" b="1" dirty="0" smtClean="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Height</a:t>
            </a:r>
            <a:endParaRPr lang="en-US" sz="2400" b="1" dirty="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
        <p:nvSpPr>
          <p:cNvPr id="19" name="Rectangle 18"/>
          <p:cNvSpPr/>
          <p:nvPr/>
        </p:nvSpPr>
        <p:spPr>
          <a:xfrm>
            <a:off x="7772400" y="2319968"/>
            <a:ext cx="1141659" cy="461665"/>
          </a:xfrm>
          <a:prstGeom prst="rect">
            <a:avLst/>
          </a:prstGeom>
        </p:spPr>
        <p:txBody>
          <a:bodyPr wrap="none">
            <a:spAutoFit/>
          </a:bodyPr>
          <a:lstStyle/>
          <a:p>
            <a:r>
              <a:rPr lang="en-US" sz="2400" b="1" dirty="0" smtClean="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Height</a:t>
            </a:r>
            <a:endParaRPr lang="en-US" sz="2400" b="1" dirty="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
        <p:nvSpPr>
          <p:cNvPr id="35" name="Rectangle 34"/>
          <p:cNvSpPr/>
          <p:nvPr/>
        </p:nvSpPr>
        <p:spPr>
          <a:xfrm>
            <a:off x="228600" y="3852862"/>
            <a:ext cx="7458120" cy="1049864"/>
          </a:xfrm>
          <a:prstGeom prst="rect">
            <a:avLst/>
          </a:prstGeom>
          <a:noFill/>
          <a:ln w="3810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Rectangle 35"/>
          <p:cNvSpPr/>
          <p:nvPr/>
        </p:nvSpPr>
        <p:spPr>
          <a:xfrm>
            <a:off x="228600" y="3869963"/>
            <a:ext cx="8220120" cy="1015663"/>
          </a:xfrm>
          <a:prstGeom prst="rect">
            <a:avLst/>
          </a:prstGeom>
        </p:spPr>
        <p:txBody>
          <a:bodyPr wrap="square">
            <a:spAutoFit/>
          </a:bodyPr>
          <a:lstStyle/>
          <a:p>
            <a:pPr>
              <a:spcBef>
                <a:spcPct val="50000"/>
              </a:spcBef>
            </a:pPr>
            <a:r>
              <a:rPr lang="en-US" sz="2000"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The angle of inclination of the right-side plane were gradually decreased, then the marble would travel further distances till it reaches the original height.</a:t>
            </a:r>
          </a:p>
        </p:txBody>
      </p:sp>
    </p:spTree>
    <p:extLst>
      <p:ext uri="{BB962C8B-B14F-4D97-AF65-F5344CB8AC3E}">
        <p14:creationId xmlns:p14="http://schemas.microsoft.com/office/powerpoint/2010/main" val="168413054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31"/>
                                            </p:tgtEl>
                                          </p:cBhvr>
                                        </p:animEffect>
                                        <p:set>
                                          <p:cBhvr>
                                            <p:cTn id="7" dur="1" fill="hold">
                                              <p:stCondLst>
                                                <p:cond delay="249"/>
                                              </p:stCondLst>
                                            </p:cTn>
                                            <p:tgtEl>
                                              <p:spTgt spid="3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childTnLst>
                              </p:cTn>
                            </p:par>
                            <p:par>
                              <p:cTn id="11" fill="hold">
                                <p:stCondLst>
                                  <p:cond delay="250"/>
                                </p:stCondLst>
                                <p:childTnLst>
                                  <p:par>
                                    <p:cTn id="12" presetID="10" presetClass="exit" presetSubtype="0" fill="hold" grpId="1" nodeType="afterEffect">
                                      <p:stCondLst>
                                        <p:cond delay="0"/>
                                      </p:stCondLst>
                                      <p:childTnLst>
                                        <p:animEffect transition="out" filter="fade">
                                          <p:cBhvr>
                                            <p:cTn id="13" dur="250"/>
                                            <p:tgtEl>
                                              <p:spTgt spid="21"/>
                                            </p:tgtEl>
                                          </p:cBhvr>
                                        </p:animEffect>
                                        <p:set>
                                          <p:cBhvr>
                                            <p:cTn id="14" dur="1" fill="hold">
                                              <p:stCondLst>
                                                <p:cond delay="249"/>
                                              </p:stCondLst>
                                            </p:cTn>
                                            <p:tgtEl>
                                              <p:spTgt spid="21"/>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5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repeatCount="3000" accel="50000" decel="50000" autoRev="1" fill="hold" nodeType="clickEffect">
                                      <p:stCondLst>
                                        <p:cond delay="0"/>
                                      </p:stCondLst>
                                      <p:childTnLst>
                                        <p:animMotion origin="layout" path="M -4.72222E-6 -9.87654E-7 L 0.17362 0.26543 L 0.26667 0.26543 L 0.7033 -0.01173 " pathEditMode="relative" rAng="0" ptsTypes="AAAA">
                                          <p:cBhvr>
                                            <p:cTn id="21" dur="2000" fill="hold"/>
                                            <p:tgtEl>
                                              <p:spTgt spid="5123"/>
                                            </p:tgtEl>
                                            <p:attrNameLst>
                                              <p:attrName>ppt_x</p:attrName>
                                              <p:attrName>ppt_y</p:attrName>
                                            </p:attrNameLst>
                                          </p:cBhvr>
                                          <p:rCtr x="35156" y="12685"/>
                                        </p:animMotion>
                                      </p:childTnLst>
                                    </p:cTn>
                                  </p:par>
                                  <p:par>
                                    <p:cTn id="22" presetID="16" presetClass="entr" presetSubtype="37" fill="hold" nodeType="withEffect">
                                      <p:stCondLst>
                                        <p:cond delay="200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10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par>
                                    <p:cTn id="30" presetID="22" presetClass="entr" presetSubtype="1"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 presetClass="entr" presetSubtype="8" fill="hold" grpId="0" nodeType="withEffect">
                                      <p:stCondLst>
                                        <p:cond delay="25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5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1+#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par>
                                    <p:cTn id="46" presetID="2" presetClass="entr" presetSubtype="2" fill="hold" grpId="0" nodeType="withEffect" p14:presetBounceEnd="58000">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14:bounceEnd="58000">
                                          <p:cBhvr additive="base">
                                            <p:cTn id="48" dur="500" fill="hold"/>
                                            <p:tgtEl>
                                              <p:spTgt spid="36"/>
                                            </p:tgtEl>
                                            <p:attrNameLst>
                                              <p:attrName>ppt_x</p:attrName>
                                            </p:attrNameLst>
                                          </p:cBhvr>
                                          <p:tavLst>
                                            <p:tav tm="0">
                                              <p:val>
                                                <p:strVal val="1+#ppt_w/2"/>
                                              </p:val>
                                            </p:tav>
                                            <p:tav tm="100000">
                                              <p:val>
                                                <p:strVal val="#ppt_x"/>
                                              </p:val>
                                            </p:tav>
                                          </p:tavLst>
                                        </p:anim>
                                        <p:anim calcmode="lin" valueType="num" p14:bounceEnd="58000">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1" grpId="0" animBg="1"/>
          <p:bldP spid="21" grpId="1" animBg="1"/>
          <p:bldP spid="22" grpId="0" animBg="1"/>
          <p:bldP spid="18" grpId="0"/>
          <p:bldP spid="19" grpId="0"/>
          <p:bldP spid="35" grpId="0" animBg="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50"/>
                                            <p:tgtEl>
                                              <p:spTgt spid="31"/>
                                            </p:tgtEl>
                                          </p:cBhvr>
                                        </p:animEffect>
                                        <p:set>
                                          <p:cBhvr>
                                            <p:cTn id="7" dur="1" fill="hold">
                                              <p:stCondLst>
                                                <p:cond delay="249"/>
                                              </p:stCondLst>
                                            </p:cTn>
                                            <p:tgtEl>
                                              <p:spTgt spid="3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childTnLst>
                              </p:cTn>
                            </p:par>
                            <p:par>
                              <p:cTn id="11" fill="hold">
                                <p:stCondLst>
                                  <p:cond delay="250"/>
                                </p:stCondLst>
                                <p:childTnLst>
                                  <p:par>
                                    <p:cTn id="12" presetID="10" presetClass="exit" presetSubtype="0" fill="hold" grpId="1" nodeType="afterEffect">
                                      <p:stCondLst>
                                        <p:cond delay="0"/>
                                      </p:stCondLst>
                                      <p:childTnLst>
                                        <p:animEffect transition="out" filter="fade">
                                          <p:cBhvr>
                                            <p:cTn id="13" dur="250"/>
                                            <p:tgtEl>
                                              <p:spTgt spid="21"/>
                                            </p:tgtEl>
                                          </p:cBhvr>
                                        </p:animEffect>
                                        <p:set>
                                          <p:cBhvr>
                                            <p:cTn id="14" dur="1" fill="hold">
                                              <p:stCondLst>
                                                <p:cond delay="249"/>
                                              </p:stCondLst>
                                            </p:cTn>
                                            <p:tgtEl>
                                              <p:spTgt spid="21"/>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5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repeatCount="3000" accel="50000" decel="50000" autoRev="1" fill="hold" nodeType="clickEffect">
                                      <p:stCondLst>
                                        <p:cond delay="0"/>
                                      </p:stCondLst>
                                      <p:childTnLst>
                                        <p:animMotion origin="layout" path="M -4.72222E-6 -9.87654E-7 L 0.17362 0.26543 L 0.26667 0.26543 L 0.7033 -0.01173 " pathEditMode="relative" rAng="0" ptsTypes="AAAA">
                                          <p:cBhvr>
                                            <p:cTn id="21" dur="2000" fill="hold"/>
                                            <p:tgtEl>
                                              <p:spTgt spid="5123"/>
                                            </p:tgtEl>
                                            <p:attrNameLst>
                                              <p:attrName>ppt_x</p:attrName>
                                              <p:attrName>ppt_y</p:attrName>
                                            </p:attrNameLst>
                                          </p:cBhvr>
                                          <p:rCtr x="35156" y="12685"/>
                                        </p:animMotion>
                                      </p:childTnLst>
                                    </p:cTn>
                                  </p:par>
                                  <p:par>
                                    <p:cTn id="22" presetID="16" presetClass="entr" presetSubtype="37" fill="hold" nodeType="withEffect">
                                      <p:stCondLst>
                                        <p:cond delay="2000"/>
                                      </p:stCondLst>
                                      <p:childTnLst>
                                        <p:set>
                                          <p:cBhvr>
                                            <p:cTn id="23" dur="1" fill="hold">
                                              <p:stCondLst>
                                                <p:cond delay="0"/>
                                              </p:stCondLst>
                                            </p:cTn>
                                            <p:tgtEl>
                                              <p:spTgt spid="26"/>
                                            </p:tgtEl>
                                            <p:attrNameLst>
                                              <p:attrName>style.visibility</p:attrName>
                                            </p:attrNameLst>
                                          </p:cBhvr>
                                          <p:to>
                                            <p:strVal val="visible"/>
                                          </p:to>
                                        </p:set>
                                        <p:animEffect transition="in" filter="barn(outVertical)">
                                          <p:cBhvr>
                                            <p:cTn id="24" dur="10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par>
                                    <p:cTn id="30" presetID="22" presetClass="entr" presetSubtype="1"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par>
                                    <p:cTn id="33" presetID="2" presetClass="entr" presetSubtype="8" fill="hold" grpId="0" nodeType="withEffect">
                                      <p:stCondLst>
                                        <p:cond delay="25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0-#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5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1+#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par>
                                    <p:cTn id="46" presetID="2" presetClass="entr" presetSubtype="2" fill="hold" grpId="0"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1+#ppt_w/2"/>
                                              </p:val>
                                            </p:tav>
                                            <p:tav tm="100000">
                                              <p:val>
                                                <p:strVal val="#ppt_x"/>
                                              </p:val>
                                            </p:tav>
                                          </p:tavLst>
                                        </p:anim>
                                        <p:anim calcmode="lin" valueType="num">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1" grpId="0" animBg="1"/>
          <p:bldP spid="21" grpId="1" animBg="1"/>
          <p:bldP spid="22" grpId="0" animBg="1"/>
          <p:bldP spid="18" grpId="0"/>
          <p:bldP spid="19" grpId="0"/>
          <p:bldP spid="35" grpId="0" animBg="1"/>
          <p:bldP spid="36" grpId="0"/>
        </p:bldLst>
      </p:timing>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92940" y="2038350"/>
            <a:ext cx="1106260"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To Find:</a:t>
            </a:r>
          </a:p>
        </p:txBody>
      </p:sp>
      <p:sp>
        <p:nvSpPr>
          <p:cNvPr id="8" name="Rectangle 7"/>
          <p:cNvSpPr/>
          <p:nvPr/>
        </p:nvSpPr>
        <p:spPr>
          <a:xfrm>
            <a:off x="1023800" y="1326053"/>
            <a:ext cx="356188" cy="338554"/>
          </a:xfrm>
          <a:prstGeom prst="rect">
            <a:avLst/>
          </a:prstGeom>
        </p:spPr>
        <p:txBody>
          <a:bodyPr wrap="none">
            <a:spAutoFit/>
          </a:bodyPr>
          <a:lstStyle/>
          <a:p>
            <a:r>
              <a:rPr lang="en-US" sz="1600" b="1" dirty="0" smtClean="0">
                <a:solidFill>
                  <a:srgbClr val="0000FF"/>
                </a:solidFill>
                <a:latin typeface="Book Antiqua" pitchFamily="18" charset="0"/>
              </a:rPr>
              <a:t>a</a:t>
            </a:r>
            <a:r>
              <a:rPr lang="en-US" sz="1600" b="1" baseline="-25000" dirty="0" smtClean="0">
                <a:solidFill>
                  <a:srgbClr val="0000FF"/>
                </a:solidFill>
                <a:latin typeface="Book Antiqua" pitchFamily="18" charset="0"/>
              </a:rPr>
              <a:t>1</a:t>
            </a:r>
            <a:endParaRPr lang="en-US" sz="1600" b="1" baseline="-25000" dirty="0">
              <a:solidFill>
                <a:srgbClr val="0000FF"/>
              </a:solidFill>
            </a:endParaRPr>
          </a:p>
        </p:txBody>
      </p:sp>
      <p:sp>
        <p:nvSpPr>
          <p:cNvPr id="22" name="Rectangle 21"/>
          <p:cNvSpPr/>
          <p:nvPr/>
        </p:nvSpPr>
        <p:spPr>
          <a:xfrm>
            <a:off x="1028700" y="1631950"/>
            <a:ext cx="309700" cy="338554"/>
          </a:xfrm>
          <a:prstGeom prst="rect">
            <a:avLst/>
          </a:prstGeom>
        </p:spPr>
        <p:txBody>
          <a:bodyPr wrap="none">
            <a:spAutoFit/>
          </a:bodyPr>
          <a:lstStyle/>
          <a:p>
            <a:r>
              <a:rPr lang="en-US" sz="1600" b="1" dirty="0" smtClean="0">
                <a:solidFill>
                  <a:srgbClr val="0000FF"/>
                </a:solidFill>
                <a:latin typeface="Book Antiqua" pitchFamily="18" charset="0"/>
              </a:rPr>
              <a:t>F</a:t>
            </a:r>
            <a:endParaRPr lang="en-US" sz="1600" b="1" dirty="0">
              <a:solidFill>
                <a:srgbClr val="0000FF"/>
              </a:solidFill>
            </a:endParaRPr>
          </a:p>
        </p:txBody>
      </p:sp>
      <p:sp>
        <p:nvSpPr>
          <p:cNvPr id="23" name="Rectangle 22"/>
          <p:cNvSpPr/>
          <p:nvPr/>
        </p:nvSpPr>
        <p:spPr>
          <a:xfrm>
            <a:off x="1556114" y="1674650"/>
            <a:ext cx="510076" cy="338554"/>
          </a:xfrm>
          <a:prstGeom prst="rect">
            <a:avLst/>
          </a:prstGeom>
        </p:spPr>
        <p:txBody>
          <a:bodyPr wrap="none">
            <a:spAutoFit/>
          </a:bodyPr>
          <a:lstStyle/>
          <a:p>
            <a:r>
              <a:rPr lang="en-US" sz="1600" b="1" dirty="0" smtClean="0">
                <a:solidFill>
                  <a:srgbClr val="0000FF"/>
                </a:solidFill>
                <a:latin typeface="Book Antiqua" pitchFamily="18" charset="0"/>
              </a:rPr>
              <a:t>5 N</a:t>
            </a:r>
            <a:endParaRPr lang="en-US" sz="1600" b="1" baseline="30000" dirty="0">
              <a:solidFill>
                <a:srgbClr val="0000FF"/>
              </a:solidFill>
            </a:endParaRPr>
          </a:p>
        </p:txBody>
      </p:sp>
      <p:sp>
        <p:nvSpPr>
          <p:cNvPr id="24" name="Rectangle 23"/>
          <p:cNvSpPr/>
          <p:nvPr/>
        </p:nvSpPr>
        <p:spPr>
          <a:xfrm>
            <a:off x="1246414" y="1640896"/>
            <a:ext cx="309700" cy="338554"/>
          </a:xfrm>
          <a:prstGeom prst="rect">
            <a:avLst/>
          </a:prstGeom>
        </p:spPr>
        <p:txBody>
          <a:bodyPr wrap="none">
            <a:spAutoFit/>
          </a:bodyPr>
          <a:lstStyle/>
          <a:p>
            <a:r>
              <a:rPr lang="en-US" sz="1600" b="1" dirty="0" smtClean="0">
                <a:solidFill>
                  <a:srgbClr val="0000FF"/>
                </a:solidFill>
                <a:latin typeface="Book Antiqua" pitchFamily="18" charset="0"/>
              </a:rPr>
              <a:t>=</a:t>
            </a:r>
            <a:endParaRPr lang="en-US" sz="1600" b="1" dirty="0">
              <a:solidFill>
                <a:srgbClr val="0000FF"/>
              </a:solidFill>
            </a:endParaRPr>
          </a:p>
        </p:txBody>
      </p:sp>
      <p:sp>
        <p:nvSpPr>
          <p:cNvPr id="31" name="Rectangle 30"/>
          <p:cNvSpPr/>
          <p:nvPr/>
        </p:nvSpPr>
        <p:spPr>
          <a:xfrm>
            <a:off x="1029665" y="2038350"/>
            <a:ext cx="2137124" cy="338554"/>
          </a:xfrm>
          <a:prstGeom prst="rect">
            <a:avLst/>
          </a:prstGeom>
        </p:spPr>
        <p:txBody>
          <a:bodyPr wrap="none">
            <a:spAutoFit/>
          </a:bodyPr>
          <a:lstStyle/>
          <a:p>
            <a:r>
              <a:rPr lang="en-US" sz="1600" b="1" dirty="0" smtClean="0">
                <a:solidFill>
                  <a:srgbClr val="0000FF"/>
                </a:solidFill>
                <a:latin typeface="Book Antiqua" pitchFamily="18" charset="0"/>
              </a:rPr>
              <a:t>Total acceleration (a)</a:t>
            </a:r>
            <a:endParaRPr lang="en-US" sz="1600" b="1" dirty="0">
              <a:solidFill>
                <a:srgbClr val="0000FF"/>
              </a:solidFill>
            </a:endParaRPr>
          </a:p>
        </p:txBody>
      </p:sp>
      <p:sp>
        <p:nvSpPr>
          <p:cNvPr id="32" name="Rectangle 31"/>
          <p:cNvSpPr/>
          <p:nvPr/>
        </p:nvSpPr>
        <p:spPr>
          <a:xfrm>
            <a:off x="3229162" y="2038604"/>
            <a:ext cx="276038" cy="338554"/>
          </a:xfrm>
          <a:prstGeom prst="rect">
            <a:avLst/>
          </a:prstGeom>
        </p:spPr>
        <p:txBody>
          <a:bodyPr wrap="none">
            <a:spAutoFit/>
          </a:bodyPr>
          <a:lstStyle/>
          <a:p>
            <a:r>
              <a:rPr lang="en-US" sz="1600" b="1" dirty="0" smtClean="0">
                <a:solidFill>
                  <a:srgbClr val="0000FF"/>
                </a:solidFill>
                <a:latin typeface="Book Antiqua" pitchFamily="18" charset="0"/>
              </a:rPr>
              <a:t>?</a:t>
            </a:r>
            <a:endParaRPr lang="en-US" sz="1600" b="1" baseline="30000" dirty="0">
              <a:solidFill>
                <a:srgbClr val="0000FF"/>
              </a:solidFill>
            </a:endParaRPr>
          </a:p>
        </p:txBody>
      </p:sp>
      <p:sp>
        <p:nvSpPr>
          <p:cNvPr id="33" name="Rectangle 32"/>
          <p:cNvSpPr/>
          <p:nvPr/>
        </p:nvSpPr>
        <p:spPr>
          <a:xfrm>
            <a:off x="2999979" y="2047296"/>
            <a:ext cx="309700" cy="338554"/>
          </a:xfrm>
          <a:prstGeom prst="rect">
            <a:avLst/>
          </a:prstGeom>
        </p:spPr>
        <p:txBody>
          <a:bodyPr wrap="none">
            <a:spAutoFit/>
          </a:bodyPr>
          <a:lstStyle/>
          <a:p>
            <a:r>
              <a:rPr lang="en-US" sz="1600" b="1" dirty="0" smtClean="0">
                <a:solidFill>
                  <a:srgbClr val="0000FF"/>
                </a:solidFill>
                <a:latin typeface="Book Antiqua" pitchFamily="18" charset="0"/>
              </a:rPr>
              <a:t>=</a:t>
            </a:r>
            <a:endParaRPr lang="en-US" sz="1600" b="1" dirty="0">
              <a:solidFill>
                <a:srgbClr val="0000FF"/>
              </a:solidFill>
            </a:endParaRPr>
          </a:p>
        </p:txBody>
      </p:sp>
      <p:sp>
        <p:nvSpPr>
          <p:cNvPr id="34" name="Rounded Rectangle 33"/>
          <p:cNvSpPr/>
          <p:nvPr/>
        </p:nvSpPr>
        <p:spPr>
          <a:xfrm>
            <a:off x="92940" y="1326053"/>
            <a:ext cx="953465"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Given:</a:t>
            </a:r>
          </a:p>
        </p:txBody>
      </p:sp>
      <p:sp>
        <p:nvSpPr>
          <p:cNvPr id="36" name="Rounded Rectangle 35"/>
          <p:cNvSpPr/>
          <p:nvPr/>
        </p:nvSpPr>
        <p:spPr>
          <a:xfrm>
            <a:off x="92940" y="2571750"/>
            <a:ext cx="1202563" cy="338554"/>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r>
              <a:rPr lang="en-US" sz="1600" b="1" kern="0" dirty="0" smtClean="0">
                <a:solidFill>
                  <a:srgbClr val="C00000"/>
                </a:solidFill>
                <a:effectLst>
                  <a:innerShdw blurRad="114300">
                    <a:prstClr val="black"/>
                  </a:innerShdw>
                </a:effectLst>
                <a:latin typeface="Book Antiqua" pitchFamily="18" charset="0"/>
              </a:rPr>
              <a:t>Formula:</a:t>
            </a:r>
            <a:endParaRPr lang="en-US" sz="1600" b="1" kern="0" dirty="0">
              <a:solidFill>
                <a:srgbClr val="C00000"/>
              </a:solidFill>
              <a:effectLst>
                <a:innerShdw blurRad="114300">
                  <a:prstClr val="black"/>
                </a:innerShdw>
              </a:effectLst>
              <a:latin typeface="Book Antiqua" pitchFamily="18" charset="0"/>
            </a:endParaRPr>
          </a:p>
        </p:txBody>
      </p:sp>
      <p:sp>
        <p:nvSpPr>
          <p:cNvPr id="37" name="Rounded Rectangle 36"/>
          <p:cNvSpPr/>
          <p:nvPr/>
        </p:nvSpPr>
        <p:spPr>
          <a:xfrm>
            <a:off x="92940" y="3105150"/>
            <a:ext cx="1075812" cy="37457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wrap="none">
            <a:spAutoFit/>
          </a:bodyPr>
          <a:lstStyle/>
          <a:p>
            <a:r>
              <a:rPr lang="en-US" sz="1600" b="1" dirty="0">
                <a:solidFill>
                  <a:srgbClr val="0000FF"/>
                </a:solidFill>
                <a:latin typeface="Book Antiqua" panose="02040602050305030304" pitchFamily="18" charset="0"/>
              </a:rPr>
              <a:t>Solution:</a:t>
            </a:r>
          </a:p>
        </p:txBody>
      </p:sp>
      <p:sp>
        <p:nvSpPr>
          <p:cNvPr id="38" name="Rectangle 37"/>
          <p:cNvSpPr/>
          <p:nvPr/>
        </p:nvSpPr>
        <p:spPr>
          <a:xfrm>
            <a:off x="1601011" y="2571750"/>
            <a:ext cx="298480" cy="338554"/>
          </a:xfrm>
          <a:prstGeom prst="rect">
            <a:avLst/>
          </a:prstGeom>
        </p:spPr>
        <p:txBody>
          <a:bodyPr wrap="none">
            <a:spAutoFit/>
          </a:bodyPr>
          <a:lstStyle/>
          <a:p>
            <a:r>
              <a:rPr lang="en-US" sz="1600" b="1" dirty="0" smtClean="0">
                <a:solidFill>
                  <a:srgbClr val="C00000"/>
                </a:solidFill>
                <a:latin typeface="Book Antiqua" pitchFamily="18" charset="0"/>
              </a:rPr>
              <a:t>F</a:t>
            </a:r>
            <a:endParaRPr lang="en-US" sz="1600" b="1" dirty="0">
              <a:solidFill>
                <a:srgbClr val="C00000"/>
              </a:solidFill>
            </a:endParaRPr>
          </a:p>
        </p:txBody>
      </p:sp>
      <p:sp>
        <p:nvSpPr>
          <p:cNvPr id="39" name="Rectangle 38"/>
          <p:cNvSpPr/>
          <p:nvPr/>
        </p:nvSpPr>
        <p:spPr>
          <a:xfrm>
            <a:off x="2095865" y="2571750"/>
            <a:ext cx="470000" cy="338554"/>
          </a:xfrm>
          <a:prstGeom prst="rect">
            <a:avLst/>
          </a:prstGeom>
        </p:spPr>
        <p:txBody>
          <a:bodyPr wrap="none">
            <a:spAutoFit/>
          </a:bodyPr>
          <a:lstStyle/>
          <a:p>
            <a:r>
              <a:rPr lang="en-US" sz="1600" b="1" dirty="0" smtClean="0">
                <a:solidFill>
                  <a:srgbClr val="C00000"/>
                </a:solidFill>
                <a:latin typeface="Book Antiqua" pitchFamily="18" charset="0"/>
              </a:rPr>
              <a:t>ma</a:t>
            </a:r>
            <a:endParaRPr lang="en-US" sz="1600" b="1" baseline="30000" dirty="0">
              <a:solidFill>
                <a:srgbClr val="C00000"/>
              </a:solidFill>
            </a:endParaRPr>
          </a:p>
        </p:txBody>
      </p:sp>
      <p:sp>
        <p:nvSpPr>
          <p:cNvPr id="40" name="Rectangle 39"/>
          <p:cNvSpPr/>
          <p:nvPr/>
        </p:nvSpPr>
        <p:spPr>
          <a:xfrm>
            <a:off x="1823338" y="2571750"/>
            <a:ext cx="309700" cy="338554"/>
          </a:xfrm>
          <a:prstGeom prst="rect">
            <a:avLst/>
          </a:prstGeom>
        </p:spPr>
        <p:txBody>
          <a:bodyPr wrap="none">
            <a:spAutoFit/>
          </a:bodyPr>
          <a:lstStyle/>
          <a:p>
            <a:r>
              <a:rPr lang="en-US" sz="1600" b="1" dirty="0" smtClean="0">
                <a:solidFill>
                  <a:srgbClr val="C00000"/>
                </a:solidFill>
                <a:latin typeface="Book Antiqua" pitchFamily="18" charset="0"/>
              </a:rPr>
              <a:t>=</a:t>
            </a:r>
            <a:endParaRPr lang="en-US" sz="1600" b="1" dirty="0">
              <a:solidFill>
                <a:srgbClr val="C00000"/>
              </a:solidFill>
            </a:endParaRPr>
          </a:p>
        </p:txBody>
      </p:sp>
      <p:sp>
        <p:nvSpPr>
          <p:cNvPr id="46" name="Rectangle 45"/>
          <p:cNvSpPr/>
          <p:nvPr/>
        </p:nvSpPr>
        <p:spPr>
          <a:xfrm>
            <a:off x="1155700" y="2571750"/>
            <a:ext cx="391454" cy="338554"/>
          </a:xfrm>
          <a:prstGeom prst="rect">
            <a:avLst/>
          </a:prstGeom>
        </p:spPr>
        <p:txBody>
          <a:bodyPr wrap="none">
            <a:spAutoFit/>
          </a:bodyPr>
          <a:lstStyle/>
          <a:p>
            <a:r>
              <a:rPr lang="en-US" sz="1600" b="1" dirty="0" smtClean="0">
                <a:solidFill>
                  <a:srgbClr val="C00000"/>
                </a:solidFill>
                <a:latin typeface="Book Antiqua" pitchFamily="18" charset="0"/>
                <a:sym typeface="Symbol"/>
              </a:rPr>
              <a:t>(i)</a:t>
            </a:r>
            <a:endParaRPr lang="en-US" sz="1600" b="1" dirty="0">
              <a:solidFill>
                <a:srgbClr val="C00000"/>
              </a:solidFill>
            </a:endParaRPr>
          </a:p>
        </p:txBody>
      </p:sp>
      <p:sp>
        <p:nvSpPr>
          <p:cNvPr id="82" name="Rectangle 81"/>
          <p:cNvSpPr/>
          <p:nvPr/>
        </p:nvSpPr>
        <p:spPr>
          <a:xfrm>
            <a:off x="1409700" y="1326053"/>
            <a:ext cx="309700" cy="338554"/>
          </a:xfrm>
          <a:prstGeom prst="rect">
            <a:avLst/>
          </a:prstGeom>
        </p:spPr>
        <p:txBody>
          <a:bodyPr wrap="none">
            <a:spAutoFit/>
          </a:bodyPr>
          <a:lstStyle/>
          <a:p>
            <a:r>
              <a:rPr lang="en-US" sz="1600" b="1" dirty="0" smtClean="0">
                <a:solidFill>
                  <a:srgbClr val="0000FF"/>
                </a:solidFill>
                <a:latin typeface="Book Antiqua" pitchFamily="18" charset="0"/>
              </a:rPr>
              <a:t>=</a:t>
            </a:r>
            <a:endParaRPr lang="en-US" sz="1600" b="1" dirty="0">
              <a:solidFill>
                <a:srgbClr val="0000FF"/>
              </a:solidFill>
            </a:endParaRPr>
          </a:p>
        </p:txBody>
      </p:sp>
      <p:sp>
        <p:nvSpPr>
          <p:cNvPr id="83" name="Rectangle 82"/>
          <p:cNvSpPr/>
          <p:nvPr/>
        </p:nvSpPr>
        <p:spPr>
          <a:xfrm>
            <a:off x="1664971" y="1326053"/>
            <a:ext cx="829073" cy="338554"/>
          </a:xfrm>
          <a:prstGeom prst="rect">
            <a:avLst/>
          </a:prstGeom>
        </p:spPr>
        <p:txBody>
          <a:bodyPr wrap="none">
            <a:spAutoFit/>
          </a:bodyPr>
          <a:lstStyle/>
          <a:p>
            <a:r>
              <a:rPr lang="en-US" sz="1600" b="1" dirty="0" smtClean="0">
                <a:solidFill>
                  <a:srgbClr val="0000FF"/>
                </a:solidFill>
                <a:latin typeface="Book Antiqua" pitchFamily="18" charset="0"/>
              </a:rPr>
              <a:t>10 ms</a:t>
            </a:r>
            <a:r>
              <a:rPr lang="en-US" sz="1600" b="1" baseline="30000" dirty="0" smtClean="0">
                <a:solidFill>
                  <a:srgbClr val="0000FF"/>
                </a:solidFill>
                <a:latin typeface="Book Antiqua" pitchFamily="18" charset="0"/>
              </a:rPr>
              <a:t>-2</a:t>
            </a:r>
            <a:endParaRPr lang="en-US" sz="1600" b="1" baseline="30000" dirty="0">
              <a:solidFill>
                <a:srgbClr val="0000FF"/>
              </a:solidFill>
            </a:endParaRPr>
          </a:p>
        </p:txBody>
      </p:sp>
      <p:sp>
        <p:nvSpPr>
          <p:cNvPr id="84" name="Rectangle 83"/>
          <p:cNvSpPr/>
          <p:nvPr/>
        </p:nvSpPr>
        <p:spPr>
          <a:xfrm>
            <a:off x="2583242" y="1326053"/>
            <a:ext cx="356188" cy="338554"/>
          </a:xfrm>
          <a:prstGeom prst="rect">
            <a:avLst/>
          </a:prstGeom>
        </p:spPr>
        <p:txBody>
          <a:bodyPr wrap="none">
            <a:spAutoFit/>
          </a:bodyPr>
          <a:lstStyle/>
          <a:p>
            <a:r>
              <a:rPr lang="en-US" sz="1600" b="1" dirty="0" smtClean="0">
                <a:solidFill>
                  <a:srgbClr val="0000FF"/>
                </a:solidFill>
                <a:latin typeface="Book Antiqua" pitchFamily="18" charset="0"/>
              </a:rPr>
              <a:t>a</a:t>
            </a:r>
            <a:r>
              <a:rPr lang="en-US" sz="1600" b="1" baseline="-25000" dirty="0" smtClean="0">
                <a:solidFill>
                  <a:srgbClr val="0000FF"/>
                </a:solidFill>
                <a:latin typeface="Book Antiqua" pitchFamily="18" charset="0"/>
              </a:rPr>
              <a:t>2</a:t>
            </a:r>
            <a:endParaRPr lang="en-US" sz="1600" b="1" baseline="-25000" dirty="0">
              <a:solidFill>
                <a:srgbClr val="0000FF"/>
              </a:solidFill>
            </a:endParaRPr>
          </a:p>
        </p:txBody>
      </p:sp>
      <p:sp>
        <p:nvSpPr>
          <p:cNvPr id="85" name="Rectangle 84"/>
          <p:cNvSpPr/>
          <p:nvPr/>
        </p:nvSpPr>
        <p:spPr>
          <a:xfrm>
            <a:off x="2969142" y="1326053"/>
            <a:ext cx="309700" cy="338554"/>
          </a:xfrm>
          <a:prstGeom prst="rect">
            <a:avLst/>
          </a:prstGeom>
        </p:spPr>
        <p:txBody>
          <a:bodyPr wrap="none">
            <a:spAutoFit/>
          </a:bodyPr>
          <a:lstStyle/>
          <a:p>
            <a:r>
              <a:rPr lang="en-US" sz="1600" b="1" dirty="0" smtClean="0">
                <a:solidFill>
                  <a:srgbClr val="0000FF"/>
                </a:solidFill>
                <a:latin typeface="Book Antiqua" pitchFamily="18" charset="0"/>
              </a:rPr>
              <a:t>=</a:t>
            </a:r>
            <a:endParaRPr lang="en-US" sz="1600" b="1" dirty="0">
              <a:solidFill>
                <a:srgbClr val="0000FF"/>
              </a:solidFill>
            </a:endParaRPr>
          </a:p>
        </p:txBody>
      </p:sp>
      <p:sp>
        <p:nvSpPr>
          <p:cNvPr id="86" name="Rectangle 85"/>
          <p:cNvSpPr/>
          <p:nvPr/>
        </p:nvSpPr>
        <p:spPr>
          <a:xfrm>
            <a:off x="3224413" y="1326053"/>
            <a:ext cx="829073" cy="338554"/>
          </a:xfrm>
          <a:prstGeom prst="rect">
            <a:avLst/>
          </a:prstGeom>
        </p:spPr>
        <p:txBody>
          <a:bodyPr wrap="none">
            <a:spAutoFit/>
          </a:bodyPr>
          <a:lstStyle/>
          <a:p>
            <a:r>
              <a:rPr lang="en-US" sz="1600" b="1" dirty="0" smtClean="0">
                <a:solidFill>
                  <a:srgbClr val="0000FF"/>
                </a:solidFill>
                <a:latin typeface="Book Antiqua" pitchFamily="18" charset="0"/>
              </a:rPr>
              <a:t>20 ms</a:t>
            </a:r>
            <a:r>
              <a:rPr lang="en-US" sz="1600" b="1" baseline="30000" dirty="0" smtClean="0">
                <a:solidFill>
                  <a:srgbClr val="0000FF"/>
                </a:solidFill>
                <a:latin typeface="Book Antiqua" pitchFamily="18" charset="0"/>
              </a:rPr>
              <a:t>-2</a:t>
            </a:r>
            <a:endParaRPr lang="en-US" sz="1600" b="1" baseline="30000" dirty="0">
              <a:solidFill>
                <a:srgbClr val="0000FF"/>
              </a:solidFill>
            </a:endParaRPr>
          </a:p>
        </p:txBody>
      </p:sp>
      <p:sp>
        <p:nvSpPr>
          <p:cNvPr id="91" name="Rectangle 90"/>
          <p:cNvSpPr/>
          <p:nvPr/>
        </p:nvSpPr>
        <p:spPr>
          <a:xfrm>
            <a:off x="1181911" y="3105150"/>
            <a:ext cx="298480" cy="338554"/>
          </a:xfrm>
          <a:prstGeom prst="rect">
            <a:avLst/>
          </a:prstGeom>
        </p:spPr>
        <p:txBody>
          <a:bodyPr wrap="none">
            <a:spAutoFit/>
          </a:bodyPr>
          <a:lstStyle/>
          <a:p>
            <a:r>
              <a:rPr lang="en-US" sz="1600" b="1" dirty="0" smtClean="0">
                <a:solidFill>
                  <a:srgbClr val="0000FF"/>
                </a:solidFill>
                <a:latin typeface="Book Antiqua" pitchFamily="18" charset="0"/>
              </a:rPr>
              <a:t>F</a:t>
            </a:r>
            <a:endParaRPr lang="en-US" sz="1600" b="1" dirty="0">
              <a:solidFill>
                <a:srgbClr val="0000FF"/>
              </a:solidFill>
            </a:endParaRPr>
          </a:p>
        </p:txBody>
      </p:sp>
      <p:sp>
        <p:nvSpPr>
          <p:cNvPr id="92" name="Rectangle 91"/>
          <p:cNvSpPr/>
          <p:nvPr/>
        </p:nvSpPr>
        <p:spPr>
          <a:xfrm>
            <a:off x="1676765" y="3105150"/>
            <a:ext cx="470000" cy="338554"/>
          </a:xfrm>
          <a:prstGeom prst="rect">
            <a:avLst/>
          </a:prstGeom>
        </p:spPr>
        <p:txBody>
          <a:bodyPr wrap="none">
            <a:spAutoFit/>
          </a:bodyPr>
          <a:lstStyle/>
          <a:p>
            <a:r>
              <a:rPr lang="en-US" sz="1600" b="1" dirty="0" smtClean="0">
                <a:solidFill>
                  <a:srgbClr val="0000FF"/>
                </a:solidFill>
                <a:latin typeface="Book Antiqua" pitchFamily="18" charset="0"/>
              </a:rPr>
              <a:t>ma</a:t>
            </a:r>
            <a:endParaRPr lang="en-US" sz="1600" b="1" baseline="30000" dirty="0">
              <a:solidFill>
                <a:srgbClr val="0000FF"/>
              </a:solidFill>
            </a:endParaRPr>
          </a:p>
        </p:txBody>
      </p:sp>
      <p:sp>
        <p:nvSpPr>
          <p:cNvPr id="93" name="Rectangle 92"/>
          <p:cNvSpPr/>
          <p:nvPr/>
        </p:nvSpPr>
        <p:spPr>
          <a:xfrm>
            <a:off x="1404238" y="3105150"/>
            <a:ext cx="309700" cy="338554"/>
          </a:xfrm>
          <a:prstGeom prst="rect">
            <a:avLst/>
          </a:prstGeom>
        </p:spPr>
        <p:txBody>
          <a:bodyPr wrap="none">
            <a:spAutoFit/>
          </a:bodyPr>
          <a:lstStyle/>
          <a:p>
            <a:r>
              <a:rPr lang="en-US" sz="1600" b="1" dirty="0" smtClean="0">
                <a:solidFill>
                  <a:srgbClr val="0000FF"/>
                </a:solidFill>
                <a:latin typeface="Book Antiqua" pitchFamily="18" charset="0"/>
              </a:rPr>
              <a:t>=</a:t>
            </a:r>
            <a:endParaRPr lang="en-US" sz="1600" b="1" dirty="0">
              <a:solidFill>
                <a:srgbClr val="0000FF"/>
              </a:solidFill>
            </a:endParaRPr>
          </a:p>
        </p:txBody>
      </p:sp>
      <p:sp>
        <p:nvSpPr>
          <p:cNvPr id="95" name="Rectangle 94"/>
          <p:cNvSpPr/>
          <p:nvPr/>
        </p:nvSpPr>
        <p:spPr>
          <a:xfrm>
            <a:off x="1181911" y="3473958"/>
            <a:ext cx="298480" cy="338554"/>
          </a:xfrm>
          <a:prstGeom prst="rect">
            <a:avLst/>
          </a:prstGeom>
        </p:spPr>
        <p:txBody>
          <a:bodyPr wrap="none">
            <a:spAutoFit/>
          </a:bodyPr>
          <a:lstStyle/>
          <a:p>
            <a:r>
              <a:rPr lang="en-US" sz="1600" b="1" dirty="0" smtClean="0">
                <a:solidFill>
                  <a:srgbClr val="0000FF"/>
                </a:solidFill>
                <a:latin typeface="Book Antiqua" pitchFamily="18" charset="0"/>
              </a:rPr>
              <a:t>F</a:t>
            </a:r>
            <a:endParaRPr lang="en-US" sz="1600" b="1" dirty="0">
              <a:solidFill>
                <a:srgbClr val="0000FF"/>
              </a:solidFill>
            </a:endParaRPr>
          </a:p>
        </p:txBody>
      </p:sp>
      <p:sp>
        <p:nvSpPr>
          <p:cNvPr id="96" name="Rectangle 95"/>
          <p:cNvSpPr/>
          <p:nvPr/>
        </p:nvSpPr>
        <p:spPr>
          <a:xfrm>
            <a:off x="1676765" y="3474212"/>
            <a:ext cx="822661" cy="338554"/>
          </a:xfrm>
          <a:prstGeom prst="rect">
            <a:avLst/>
          </a:prstGeom>
        </p:spPr>
        <p:txBody>
          <a:bodyPr wrap="none">
            <a:spAutoFit/>
          </a:bodyPr>
          <a:lstStyle/>
          <a:p>
            <a:r>
              <a:rPr lang="en-US" sz="1600" b="1" dirty="0">
                <a:solidFill>
                  <a:srgbClr val="0000FF"/>
                </a:solidFill>
                <a:latin typeface="Book Antiqua" pitchFamily="18" charset="0"/>
              </a:rPr>
              <a:t>m</a:t>
            </a:r>
            <a:r>
              <a:rPr lang="en-US" sz="1600" b="1" baseline="-25000" dirty="0" smtClean="0">
                <a:solidFill>
                  <a:srgbClr val="0000FF"/>
                </a:solidFill>
                <a:latin typeface="Book Antiqua" pitchFamily="18" charset="0"/>
              </a:rPr>
              <a:t>1</a:t>
            </a:r>
            <a:r>
              <a:rPr lang="en-US" sz="1600" b="1" dirty="0" smtClean="0">
                <a:solidFill>
                  <a:srgbClr val="0000FF"/>
                </a:solidFill>
                <a:latin typeface="Book Antiqua" pitchFamily="18" charset="0"/>
              </a:rPr>
              <a:t> </a:t>
            </a:r>
            <a:r>
              <a:rPr lang="en-US" sz="1600" b="1" dirty="0" smtClean="0">
                <a:solidFill>
                  <a:srgbClr val="0000FF"/>
                </a:solidFill>
                <a:latin typeface="Book Antiqua" pitchFamily="18" charset="0"/>
                <a:sym typeface="Symbol"/>
              </a:rPr>
              <a:t> </a:t>
            </a:r>
            <a:r>
              <a:rPr lang="en-US" sz="1600" b="1" dirty="0" smtClean="0">
                <a:solidFill>
                  <a:srgbClr val="0000FF"/>
                </a:solidFill>
                <a:latin typeface="Book Antiqua" pitchFamily="18" charset="0"/>
              </a:rPr>
              <a:t>a</a:t>
            </a:r>
            <a:r>
              <a:rPr lang="en-US" sz="1600" b="1" baseline="-25000" dirty="0" smtClean="0">
                <a:solidFill>
                  <a:srgbClr val="0000FF"/>
                </a:solidFill>
                <a:latin typeface="Book Antiqua" pitchFamily="18" charset="0"/>
              </a:rPr>
              <a:t>1</a:t>
            </a:r>
            <a:endParaRPr lang="en-US" sz="1600" b="1" baseline="-25000" dirty="0">
              <a:solidFill>
                <a:srgbClr val="0000FF"/>
              </a:solidFill>
            </a:endParaRPr>
          </a:p>
        </p:txBody>
      </p:sp>
      <p:sp>
        <p:nvSpPr>
          <p:cNvPr id="97" name="Rectangle 96"/>
          <p:cNvSpPr/>
          <p:nvPr/>
        </p:nvSpPr>
        <p:spPr>
          <a:xfrm>
            <a:off x="1404238" y="3482904"/>
            <a:ext cx="309700" cy="338554"/>
          </a:xfrm>
          <a:prstGeom prst="rect">
            <a:avLst/>
          </a:prstGeom>
        </p:spPr>
        <p:txBody>
          <a:bodyPr wrap="none">
            <a:spAutoFit/>
          </a:bodyPr>
          <a:lstStyle/>
          <a:p>
            <a:r>
              <a:rPr lang="en-US" sz="1600" b="1" dirty="0" smtClean="0">
                <a:solidFill>
                  <a:srgbClr val="0000FF"/>
                </a:solidFill>
                <a:latin typeface="Book Antiqua" pitchFamily="18" charset="0"/>
              </a:rPr>
              <a:t>=</a:t>
            </a:r>
            <a:endParaRPr lang="en-US" sz="1600" b="1" dirty="0">
              <a:solidFill>
                <a:srgbClr val="0000FF"/>
              </a:solidFill>
            </a:endParaRPr>
          </a:p>
        </p:txBody>
      </p:sp>
      <p:sp>
        <p:nvSpPr>
          <p:cNvPr id="98" name="Rectangle 97"/>
          <p:cNvSpPr/>
          <p:nvPr/>
        </p:nvSpPr>
        <p:spPr>
          <a:xfrm>
            <a:off x="1404238" y="3978753"/>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99" name="Rectangle 98"/>
          <p:cNvSpPr/>
          <p:nvPr/>
        </p:nvSpPr>
        <p:spPr>
          <a:xfrm>
            <a:off x="1974355" y="3820128"/>
            <a:ext cx="298480" cy="338554"/>
          </a:xfrm>
          <a:prstGeom prst="rect">
            <a:avLst/>
          </a:prstGeom>
        </p:spPr>
        <p:txBody>
          <a:bodyPr wrap="none">
            <a:spAutoFit/>
          </a:bodyPr>
          <a:lstStyle/>
          <a:p>
            <a:r>
              <a:rPr lang="en-US" sz="1600" b="1" dirty="0" smtClean="0">
                <a:solidFill>
                  <a:srgbClr val="0000FF"/>
                </a:solidFill>
                <a:latin typeface="Book Antiqua" pitchFamily="18" charset="0"/>
                <a:sym typeface="Symbol"/>
              </a:rPr>
              <a:t>F</a:t>
            </a:r>
            <a:endParaRPr lang="en-US" sz="1600" b="1" dirty="0">
              <a:solidFill>
                <a:srgbClr val="0000FF"/>
              </a:solidFill>
            </a:endParaRPr>
          </a:p>
        </p:txBody>
      </p:sp>
      <p:sp>
        <p:nvSpPr>
          <p:cNvPr id="100" name="Rectangle 99"/>
          <p:cNvSpPr/>
          <p:nvPr/>
        </p:nvSpPr>
        <p:spPr>
          <a:xfrm>
            <a:off x="1817862" y="4142039"/>
            <a:ext cx="611467" cy="338554"/>
          </a:xfrm>
          <a:prstGeom prst="rect">
            <a:avLst/>
          </a:prstGeom>
        </p:spPr>
        <p:txBody>
          <a:bodyPr wrap="square">
            <a:spAutoFit/>
          </a:bodyPr>
          <a:lstStyle/>
          <a:p>
            <a:pPr algn="ctr"/>
            <a:r>
              <a:rPr lang="en-US" sz="1600" b="1" dirty="0" smtClean="0">
                <a:solidFill>
                  <a:srgbClr val="0000FF"/>
                </a:solidFill>
                <a:latin typeface="Book Antiqua" pitchFamily="18" charset="0"/>
                <a:sym typeface="Symbol"/>
              </a:rPr>
              <a:t>a</a:t>
            </a:r>
            <a:r>
              <a:rPr lang="en-US" sz="1600" b="1" baseline="-25000" dirty="0" smtClean="0">
                <a:solidFill>
                  <a:srgbClr val="0000FF"/>
                </a:solidFill>
                <a:latin typeface="Book Antiqua" pitchFamily="18" charset="0"/>
                <a:sym typeface="Symbol"/>
              </a:rPr>
              <a:t>1</a:t>
            </a:r>
            <a:endParaRPr lang="en-US" sz="1600" b="1" baseline="-25000" dirty="0" smtClean="0">
              <a:solidFill>
                <a:srgbClr val="0000FF"/>
              </a:solidFill>
            </a:endParaRPr>
          </a:p>
        </p:txBody>
      </p:sp>
      <p:cxnSp>
        <p:nvCxnSpPr>
          <p:cNvPr id="101" name="Straight Connector 100"/>
          <p:cNvCxnSpPr/>
          <p:nvPr/>
        </p:nvCxnSpPr>
        <p:spPr>
          <a:xfrm>
            <a:off x="1870980" y="4142039"/>
            <a:ext cx="505231" cy="0"/>
          </a:xfrm>
          <a:prstGeom prst="line">
            <a:avLst/>
          </a:prstGeom>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1010391" y="3947193"/>
            <a:ext cx="436338" cy="338554"/>
          </a:xfrm>
          <a:prstGeom prst="rect">
            <a:avLst/>
          </a:prstGeom>
        </p:spPr>
        <p:txBody>
          <a:bodyPr wrap="none">
            <a:spAutoFit/>
          </a:bodyPr>
          <a:lstStyle/>
          <a:p>
            <a:r>
              <a:rPr lang="en-US" sz="1600" b="1" dirty="0" smtClean="0">
                <a:solidFill>
                  <a:srgbClr val="0000FF"/>
                </a:solidFill>
                <a:latin typeface="Book Antiqua" pitchFamily="18" charset="0"/>
              </a:rPr>
              <a:t>m</a:t>
            </a:r>
            <a:r>
              <a:rPr lang="en-US" sz="1600" b="1" baseline="-25000" dirty="0" smtClean="0">
                <a:solidFill>
                  <a:srgbClr val="0000FF"/>
                </a:solidFill>
                <a:latin typeface="Book Antiqua" pitchFamily="18" charset="0"/>
              </a:rPr>
              <a:t>1</a:t>
            </a:r>
            <a:endParaRPr lang="en-US" sz="1600" b="1" baseline="-25000" dirty="0">
              <a:solidFill>
                <a:srgbClr val="0000FF"/>
              </a:solidFill>
            </a:endParaRPr>
          </a:p>
        </p:txBody>
      </p:sp>
      <p:sp>
        <p:nvSpPr>
          <p:cNvPr id="103" name="Rectangle 102"/>
          <p:cNvSpPr/>
          <p:nvPr/>
        </p:nvSpPr>
        <p:spPr>
          <a:xfrm>
            <a:off x="1404238" y="4572318"/>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04" name="Rectangle 103"/>
          <p:cNvSpPr/>
          <p:nvPr/>
        </p:nvSpPr>
        <p:spPr>
          <a:xfrm>
            <a:off x="1879846" y="4413693"/>
            <a:ext cx="298480" cy="338554"/>
          </a:xfrm>
          <a:prstGeom prst="rect">
            <a:avLst/>
          </a:prstGeom>
        </p:spPr>
        <p:txBody>
          <a:bodyPr wrap="none">
            <a:spAutoFit/>
          </a:bodyPr>
          <a:lstStyle/>
          <a:p>
            <a:r>
              <a:rPr lang="en-US" sz="1600" b="1" dirty="0" smtClean="0">
                <a:solidFill>
                  <a:srgbClr val="0000FF"/>
                </a:solidFill>
                <a:latin typeface="Book Antiqua" pitchFamily="18" charset="0"/>
                <a:sym typeface="Symbol"/>
              </a:rPr>
              <a:t>5</a:t>
            </a:r>
            <a:endParaRPr lang="en-US" sz="1600" b="1" dirty="0">
              <a:solidFill>
                <a:srgbClr val="0000FF"/>
              </a:solidFill>
            </a:endParaRPr>
          </a:p>
        </p:txBody>
      </p:sp>
      <p:sp>
        <p:nvSpPr>
          <p:cNvPr id="105" name="Rectangle 104"/>
          <p:cNvSpPr/>
          <p:nvPr/>
        </p:nvSpPr>
        <p:spPr>
          <a:xfrm>
            <a:off x="1723353" y="4735604"/>
            <a:ext cx="611467" cy="338554"/>
          </a:xfrm>
          <a:prstGeom prst="rect">
            <a:avLst/>
          </a:prstGeom>
        </p:spPr>
        <p:txBody>
          <a:bodyPr wrap="square">
            <a:spAutoFit/>
          </a:bodyPr>
          <a:lstStyle/>
          <a:p>
            <a:pPr algn="ctr"/>
            <a:r>
              <a:rPr lang="en-US" sz="1600" b="1" dirty="0" smtClean="0">
                <a:solidFill>
                  <a:srgbClr val="0000FF"/>
                </a:solidFill>
                <a:latin typeface="Book Antiqua" pitchFamily="18" charset="0"/>
                <a:sym typeface="Symbol"/>
              </a:rPr>
              <a:t>10</a:t>
            </a:r>
            <a:endParaRPr lang="en-US" sz="1600" b="1" dirty="0" smtClean="0">
              <a:solidFill>
                <a:srgbClr val="0000FF"/>
              </a:solidFill>
            </a:endParaRPr>
          </a:p>
        </p:txBody>
      </p:sp>
      <p:cxnSp>
        <p:nvCxnSpPr>
          <p:cNvPr id="106" name="Straight Connector 105"/>
          <p:cNvCxnSpPr/>
          <p:nvPr/>
        </p:nvCxnSpPr>
        <p:spPr>
          <a:xfrm>
            <a:off x="1781448" y="4735604"/>
            <a:ext cx="495276" cy="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010391" y="4540758"/>
            <a:ext cx="436338" cy="338554"/>
          </a:xfrm>
          <a:prstGeom prst="rect">
            <a:avLst/>
          </a:prstGeom>
        </p:spPr>
        <p:txBody>
          <a:bodyPr wrap="none">
            <a:spAutoFit/>
          </a:bodyPr>
          <a:lstStyle/>
          <a:p>
            <a:r>
              <a:rPr lang="en-US" sz="1600" b="1" dirty="0" smtClean="0">
                <a:solidFill>
                  <a:srgbClr val="0000FF"/>
                </a:solidFill>
                <a:latin typeface="Book Antiqua" pitchFamily="18" charset="0"/>
              </a:rPr>
              <a:t>m</a:t>
            </a:r>
            <a:r>
              <a:rPr lang="en-US" sz="1600" b="1" baseline="-25000" dirty="0" smtClean="0">
                <a:solidFill>
                  <a:srgbClr val="0000FF"/>
                </a:solidFill>
                <a:latin typeface="Book Antiqua" pitchFamily="18" charset="0"/>
              </a:rPr>
              <a:t>1</a:t>
            </a:r>
            <a:endParaRPr lang="en-US" sz="1600" b="1" baseline="-25000" dirty="0">
              <a:solidFill>
                <a:srgbClr val="0000FF"/>
              </a:solidFill>
            </a:endParaRPr>
          </a:p>
        </p:txBody>
      </p:sp>
      <p:sp>
        <p:nvSpPr>
          <p:cNvPr id="114" name="Rectangle 113"/>
          <p:cNvSpPr/>
          <p:nvPr/>
        </p:nvSpPr>
        <p:spPr>
          <a:xfrm>
            <a:off x="2697352" y="4404549"/>
            <a:ext cx="298480" cy="338554"/>
          </a:xfrm>
          <a:prstGeom prst="rect">
            <a:avLst/>
          </a:prstGeom>
        </p:spPr>
        <p:txBody>
          <a:bodyPr wrap="none">
            <a:spAutoFit/>
          </a:bodyPr>
          <a:lstStyle/>
          <a:p>
            <a:r>
              <a:rPr lang="en-US" sz="1600" b="1" dirty="0" smtClean="0">
                <a:solidFill>
                  <a:srgbClr val="0000FF"/>
                </a:solidFill>
                <a:latin typeface="Book Antiqua" pitchFamily="18" charset="0"/>
                <a:sym typeface="Symbol"/>
              </a:rPr>
              <a:t>1</a:t>
            </a:r>
            <a:endParaRPr lang="en-US" sz="1600" b="1" dirty="0">
              <a:solidFill>
                <a:srgbClr val="0000FF"/>
              </a:solidFill>
            </a:endParaRPr>
          </a:p>
        </p:txBody>
      </p:sp>
      <p:sp>
        <p:nvSpPr>
          <p:cNvPr id="115" name="Rectangle 114"/>
          <p:cNvSpPr/>
          <p:nvPr/>
        </p:nvSpPr>
        <p:spPr>
          <a:xfrm>
            <a:off x="2663580" y="4673272"/>
            <a:ext cx="402601" cy="335202"/>
          </a:xfrm>
          <a:prstGeom prst="rect">
            <a:avLst/>
          </a:prstGeom>
        </p:spPr>
        <p:txBody>
          <a:bodyPr wrap="square">
            <a:spAutoFit/>
          </a:bodyPr>
          <a:lstStyle/>
          <a:p>
            <a:pPr algn="ctr"/>
            <a:r>
              <a:rPr lang="en-US" sz="1600" b="1" dirty="0" smtClean="0">
                <a:solidFill>
                  <a:srgbClr val="0000FF"/>
                </a:solidFill>
                <a:latin typeface="Book Antiqua" pitchFamily="18" charset="0"/>
                <a:sym typeface="Symbol"/>
              </a:rPr>
              <a:t>2</a:t>
            </a:r>
            <a:endParaRPr lang="en-US" sz="1600" b="1" dirty="0" smtClean="0">
              <a:solidFill>
                <a:srgbClr val="0000FF"/>
              </a:solidFill>
            </a:endParaRPr>
          </a:p>
        </p:txBody>
      </p:sp>
      <p:cxnSp>
        <p:nvCxnSpPr>
          <p:cNvPr id="116" name="Straight Connector 115"/>
          <p:cNvCxnSpPr/>
          <p:nvPr/>
        </p:nvCxnSpPr>
        <p:spPr>
          <a:xfrm>
            <a:off x="2590329" y="4726460"/>
            <a:ext cx="475950" cy="0"/>
          </a:xfrm>
          <a:prstGeom prst="line">
            <a:avLst/>
          </a:prstGeom>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3087006" y="4556793"/>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24" name="Rectangle 123"/>
          <p:cNvSpPr/>
          <p:nvPr/>
        </p:nvSpPr>
        <p:spPr>
          <a:xfrm>
            <a:off x="3358606" y="4532339"/>
            <a:ext cx="679994" cy="338554"/>
          </a:xfrm>
          <a:prstGeom prst="rect">
            <a:avLst/>
          </a:prstGeom>
        </p:spPr>
        <p:txBody>
          <a:bodyPr wrap="none">
            <a:spAutoFit/>
          </a:bodyPr>
          <a:lstStyle/>
          <a:p>
            <a:r>
              <a:rPr lang="en-US" sz="1600" b="1" dirty="0" smtClean="0">
                <a:solidFill>
                  <a:srgbClr val="0000FF"/>
                </a:solidFill>
                <a:latin typeface="Book Antiqua" pitchFamily="18" charset="0"/>
                <a:sym typeface="Symbol"/>
              </a:rPr>
              <a:t>0.5kg</a:t>
            </a:r>
            <a:endParaRPr lang="en-US" sz="1600" b="1" dirty="0">
              <a:solidFill>
                <a:srgbClr val="0000FF"/>
              </a:solidFill>
            </a:endParaRPr>
          </a:p>
        </p:txBody>
      </p:sp>
      <p:sp>
        <p:nvSpPr>
          <p:cNvPr id="125" name="Rectangle 124"/>
          <p:cNvSpPr/>
          <p:nvPr/>
        </p:nvSpPr>
        <p:spPr>
          <a:xfrm>
            <a:off x="4685323" y="1309850"/>
            <a:ext cx="298480" cy="338554"/>
          </a:xfrm>
          <a:prstGeom prst="rect">
            <a:avLst/>
          </a:prstGeom>
        </p:spPr>
        <p:txBody>
          <a:bodyPr wrap="none">
            <a:spAutoFit/>
          </a:bodyPr>
          <a:lstStyle/>
          <a:p>
            <a:r>
              <a:rPr lang="en-US" sz="1600" b="1" dirty="0" smtClean="0">
                <a:solidFill>
                  <a:srgbClr val="0000FF"/>
                </a:solidFill>
                <a:latin typeface="Book Antiqua" pitchFamily="18" charset="0"/>
              </a:rPr>
              <a:t>F</a:t>
            </a:r>
            <a:endParaRPr lang="en-US" sz="1600" dirty="0">
              <a:solidFill>
                <a:srgbClr val="0000FF"/>
              </a:solidFill>
            </a:endParaRPr>
          </a:p>
        </p:txBody>
      </p:sp>
      <p:sp>
        <p:nvSpPr>
          <p:cNvPr id="126" name="Rectangle 125"/>
          <p:cNvSpPr/>
          <p:nvPr/>
        </p:nvSpPr>
        <p:spPr>
          <a:xfrm>
            <a:off x="5053613" y="1310104"/>
            <a:ext cx="822661" cy="338554"/>
          </a:xfrm>
          <a:prstGeom prst="rect">
            <a:avLst/>
          </a:prstGeom>
        </p:spPr>
        <p:txBody>
          <a:bodyPr wrap="none">
            <a:spAutoFit/>
          </a:bodyPr>
          <a:lstStyle/>
          <a:p>
            <a:r>
              <a:rPr lang="en-US" sz="1600" b="1" dirty="0" smtClean="0">
                <a:solidFill>
                  <a:srgbClr val="0000FF"/>
                </a:solidFill>
                <a:latin typeface="Book Antiqua" pitchFamily="18" charset="0"/>
              </a:rPr>
              <a:t>m</a:t>
            </a:r>
            <a:r>
              <a:rPr lang="en-US" sz="1600" b="1" baseline="-25000" dirty="0" smtClean="0">
                <a:solidFill>
                  <a:srgbClr val="0000FF"/>
                </a:solidFill>
                <a:latin typeface="Book Antiqua" pitchFamily="18" charset="0"/>
              </a:rPr>
              <a:t>2</a:t>
            </a:r>
            <a:r>
              <a:rPr lang="en-US" sz="1600" b="1" dirty="0" smtClean="0">
                <a:solidFill>
                  <a:srgbClr val="0000FF"/>
                </a:solidFill>
                <a:latin typeface="Book Antiqua" pitchFamily="18" charset="0"/>
              </a:rPr>
              <a:t> </a:t>
            </a:r>
            <a:r>
              <a:rPr lang="en-US" sz="1600" b="1" dirty="0" smtClean="0">
                <a:solidFill>
                  <a:srgbClr val="0000FF"/>
                </a:solidFill>
                <a:latin typeface="Book Antiqua" pitchFamily="18" charset="0"/>
                <a:sym typeface="Symbol"/>
              </a:rPr>
              <a:t> </a:t>
            </a:r>
            <a:r>
              <a:rPr lang="en-US" sz="1600" b="1" dirty="0" smtClean="0">
                <a:solidFill>
                  <a:srgbClr val="0000FF"/>
                </a:solidFill>
                <a:latin typeface="Book Antiqua" pitchFamily="18" charset="0"/>
              </a:rPr>
              <a:t>a</a:t>
            </a:r>
            <a:r>
              <a:rPr lang="en-US" sz="1600" b="1" baseline="-25000" dirty="0" smtClean="0">
                <a:solidFill>
                  <a:srgbClr val="0000FF"/>
                </a:solidFill>
                <a:latin typeface="Book Antiqua" pitchFamily="18" charset="0"/>
              </a:rPr>
              <a:t>2</a:t>
            </a:r>
            <a:endParaRPr lang="en-US" sz="1600" baseline="-25000" dirty="0">
              <a:solidFill>
                <a:srgbClr val="0000FF"/>
              </a:solidFill>
            </a:endParaRPr>
          </a:p>
        </p:txBody>
      </p:sp>
      <p:sp>
        <p:nvSpPr>
          <p:cNvPr id="127" name="Rectangle 126"/>
          <p:cNvSpPr/>
          <p:nvPr/>
        </p:nvSpPr>
        <p:spPr>
          <a:xfrm>
            <a:off x="4824430" y="1318796"/>
            <a:ext cx="309700" cy="338554"/>
          </a:xfrm>
          <a:prstGeom prst="rect">
            <a:avLst/>
          </a:prstGeom>
        </p:spPr>
        <p:txBody>
          <a:bodyPr wrap="none">
            <a:spAutoFit/>
          </a:bodyPr>
          <a:lstStyle/>
          <a:p>
            <a:r>
              <a:rPr lang="en-US" sz="1600" b="1" dirty="0" smtClean="0">
                <a:solidFill>
                  <a:srgbClr val="0000FF"/>
                </a:solidFill>
                <a:latin typeface="Book Antiqua" pitchFamily="18" charset="0"/>
              </a:rPr>
              <a:t>=</a:t>
            </a:r>
            <a:endParaRPr lang="en-US" sz="1600" dirty="0">
              <a:solidFill>
                <a:srgbClr val="0000FF"/>
              </a:solidFill>
            </a:endParaRPr>
          </a:p>
        </p:txBody>
      </p:sp>
      <p:sp>
        <p:nvSpPr>
          <p:cNvPr id="128" name="Rectangle 127"/>
          <p:cNvSpPr/>
          <p:nvPr/>
        </p:nvSpPr>
        <p:spPr>
          <a:xfrm>
            <a:off x="4861930" y="1790575"/>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29" name="Rectangle 128"/>
          <p:cNvSpPr/>
          <p:nvPr/>
        </p:nvSpPr>
        <p:spPr>
          <a:xfrm>
            <a:off x="5410690" y="1631950"/>
            <a:ext cx="298480" cy="338554"/>
          </a:xfrm>
          <a:prstGeom prst="rect">
            <a:avLst/>
          </a:prstGeom>
        </p:spPr>
        <p:txBody>
          <a:bodyPr wrap="none">
            <a:spAutoFit/>
          </a:bodyPr>
          <a:lstStyle/>
          <a:p>
            <a:r>
              <a:rPr lang="en-US" sz="1600" b="1" dirty="0" smtClean="0">
                <a:solidFill>
                  <a:srgbClr val="0000FF"/>
                </a:solidFill>
                <a:latin typeface="Book Antiqua" pitchFamily="18" charset="0"/>
                <a:sym typeface="Symbol"/>
              </a:rPr>
              <a:t>F</a:t>
            </a:r>
            <a:endParaRPr lang="en-US" sz="1600" b="1" dirty="0">
              <a:solidFill>
                <a:srgbClr val="0000FF"/>
              </a:solidFill>
            </a:endParaRPr>
          </a:p>
        </p:txBody>
      </p:sp>
      <p:sp>
        <p:nvSpPr>
          <p:cNvPr id="130" name="Rectangle 129"/>
          <p:cNvSpPr/>
          <p:nvPr/>
        </p:nvSpPr>
        <p:spPr>
          <a:xfrm>
            <a:off x="5254197" y="1953861"/>
            <a:ext cx="611467" cy="338554"/>
          </a:xfrm>
          <a:prstGeom prst="rect">
            <a:avLst/>
          </a:prstGeom>
        </p:spPr>
        <p:txBody>
          <a:bodyPr wrap="square">
            <a:spAutoFit/>
          </a:bodyPr>
          <a:lstStyle/>
          <a:p>
            <a:pPr algn="ctr"/>
            <a:r>
              <a:rPr lang="en-US" sz="1600" b="1" dirty="0" smtClean="0">
                <a:solidFill>
                  <a:srgbClr val="0000FF"/>
                </a:solidFill>
                <a:latin typeface="Book Antiqua" pitchFamily="18" charset="0"/>
                <a:sym typeface="Symbol"/>
              </a:rPr>
              <a:t>a</a:t>
            </a:r>
            <a:r>
              <a:rPr lang="en-US" sz="1600" b="1" baseline="-25000" dirty="0" smtClean="0">
                <a:solidFill>
                  <a:srgbClr val="0000FF"/>
                </a:solidFill>
                <a:latin typeface="Book Antiqua" pitchFamily="18" charset="0"/>
                <a:sym typeface="Symbol"/>
              </a:rPr>
              <a:t>2</a:t>
            </a:r>
            <a:endParaRPr lang="en-US" sz="1600" b="1" baseline="-25000" dirty="0" smtClean="0">
              <a:solidFill>
                <a:srgbClr val="0000FF"/>
              </a:solidFill>
            </a:endParaRPr>
          </a:p>
        </p:txBody>
      </p:sp>
      <p:cxnSp>
        <p:nvCxnSpPr>
          <p:cNvPr id="131" name="Straight Connector 130"/>
          <p:cNvCxnSpPr/>
          <p:nvPr/>
        </p:nvCxnSpPr>
        <p:spPr>
          <a:xfrm>
            <a:off x="5358990" y="1953861"/>
            <a:ext cx="40188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a:off x="4547465" y="1759015"/>
            <a:ext cx="436338" cy="338554"/>
          </a:xfrm>
          <a:prstGeom prst="rect">
            <a:avLst/>
          </a:prstGeom>
        </p:spPr>
        <p:txBody>
          <a:bodyPr wrap="none">
            <a:spAutoFit/>
          </a:bodyPr>
          <a:lstStyle/>
          <a:p>
            <a:r>
              <a:rPr lang="en-US" sz="1600" b="1" dirty="0" smtClean="0">
                <a:solidFill>
                  <a:srgbClr val="0000FF"/>
                </a:solidFill>
                <a:latin typeface="Book Antiqua" pitchFamily="18" charset="0"/>
              </a:rPr>
              <a:t>m</a:t>
            </a:r>
            <a:r>
              <a:rPr lang="en-US" sz="1600" b="1" baseline="-25000" dirty="0" smtClean="0">
                <a:solidFill>
                  <a:srgbClr val="0000FF"/>
                </a:solidFill>
                <a:latin typeface="Book Antiqua" pitchFamily="18" charset="0"/>
              </a:rPr>
              <a:t>2</a:t>
            </a:r>
            <a:endParaRPr lang="en-US" sz="1600" b="1" baseline="-25000" dirty="0">
              <a:solidFill>
                <a:srgbClr val="0000FF"/>
              </a:solidFill>
            </a:endParaRPr>
          </a:p>
        </p:txBody>
      </p:sp>
      <p:sp>
        <p:nvSpPr>
          <p:cNvPr id="133" name="Rectangle 132"/>
          <p:cNvSpPr/>
          <p:nvPr/>
        </p:nvSpPr>
        <p:spPr>
          <a:xfrm>
            <a:off x="4861930" y="2440750"/>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34" name="Rectangle 133"/>
          <p:cNvSpPr/>
          <p:nvPr/>
        </p:nvSpPr>
        <p:spPr>
          <a:xfrm>
            <a:off x="5236954" y="2282125"/>
            <a:ext cx="298480" cy="338554"/>
          </a:xfrm>
          <a:prstGeom prst="rect">
            <a:avLst/>
          </a:prstGeom>
        </p:spPr>
        <p:txBody>
          <a:bodyPr wrap="none">
            <a:spAutoFit/>
          </a:bodyPr>
          <a:lstStyle/>
          <a:p>
            <a:r>
              <a:rPr lang="en-US" sz="1600" b="1" dirty="0" smtClean="0">
                <a:solidFill>
                  <a:srgbClr val="0000FF"/>
                </a:solidFill>
                <a:latin typeface="Book Antiqua" pitchFamily="18" charset="0"/>
                <a:sym typeface="Symbol"/>
              </a:rPr>
              <a:t>5</a:t>
            </a:r>
            <a:endParaRPr lang="en-US" sz="1600" b="1" dirty="0">
              <a:solidFill>
                <a:srgbClr val="0000FF"/>
              </a:solidFill>
            </a:endParaRPr>
          </a:p>
        </p:txBody>
      </p:sp>
      <p:sp>
        <p:nvSpPr>
          <p:cNvPr id="135" name="Rectangle 134"/>
          <p:cNvSpPr/>
          <p:nvPr/>
        </p:nvSpPr>
        <p:spPr>
          <a:xfrm>
            <a:off x="5080461" y="2567460"/>
            <a:ext cx="611467" cy="338554"/>
          </a:xfrm>
          <a:prstGeom prst="rect">
            <a:avLst/>
          </a:prstGeom>
        </p:spPr>
        <p:txBody>
          <a:bodyPr wrap="square">
            <a:spAutoFit/>
          </a:bodyPr>
          <a:lstStyle/>
          <a:p>
            <a:pPr algn="ctr"/>
            <a:r>
              <a:rPr lang="en-US" sz="1600" b="1" dirty="0" smtClean="0">
                <a:solidFill>
                  <a:srgbClr val="0000FF"/>
                </a:solidFill>
                <a:latin typeface="Book Antiqua" pitchFamily="18" charset="0"/>
                <a:sym typeface="Symbol"/>
              </a:rPr>
              <a:t>20</a:t>
            </a:r>
            <a:endParaRPr lang="en-US" sz="1600" b="1" dirty="0" smtClean="0">
              <a:solidFill>
                <a:srgbClr val="0000FF"/>
              </a:solidFill>
            </a:endParaRPr>
          </a:p>
        </p:txBody>
      </p:sp>
      <p:cxnSp>
        <p:nvCxnSpPr>
          <p:cNvPr id="136" name="Straight Connector 135"/>
          <p:cNvCxnSpPr/>
          <p:nvPr/>
        </p:nvCxnSpPr>
        <p:spPr>
          <a:xfrm>
            <a:off x="5174048" y="2604036"/>
            <a:ext cx="439532"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4547465" y="2409190"/>
            <a:ext cx="436338" cy="338554"/>
          </a:xfrm>
          <a:prstGeom prst="rect">
            <a:avLst/>
          </a:prstGeom>
        </p:spPr>
        <p:txBody>
          <a:bodyPr wrap="none">
            <a:spAutoFit/>
          </a:bodyPr>
          <a:lstStyle/>
          <a:p>
            <a:r>
              <a:rPr lang="en-US" sz="1600" b="1" dirty="0" smtClean="0">
                <a:solidFill>
                  <a:srgbClr val="0000FF"/>
                </a:solidFill>
                <a:latin typeface="Book Antiqua" pitchFamily="18" charset="0"/>
              </a:rPr>
              <a:t>m</a:t>
            </a:r>
            <a:r>
              <a:rPr lang="en-US" sz="1600" b="1" baseline="-25000" dirty="0" smtClean="0">
                <a:solidFill>
                  <a:srgbClr val="0000FF"/>
                </a:solidFill>
                <a:latin typeface="Book Antiqua" pitchFamily="18" charset="0"/>
              </a:rPr>
              <a:t>2</a:t>
            </a:r>
            <a:endParaRPr lang="en-US" sz="1600" b="1" baseline="-25000" dirty="0">
              <a:solidFill>
                <a:srgbClr val="0000FF"/>
              </a:solidFill>
            </a:endParaRPr>
          </a:p>
        </p:txBody>
      </p:sp>
      <p:sp>
        <p:nvSpPr>
          <p:cNvPr id="143" name="Rectangle 142"/>
          <p:cNvSpPr/>
          <p:nvPr/>
        </p:nvSpPr>
        <p:spPr>
          <a:xfrm>
            <a:off x="2316152" y="4562530"/>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44" name="Rectangle 143"/>
          <p:cNvSpPr/>
          <p:nvPr/>
        </p:nvSpPr>
        <p:spPr>
          <a:xfrm>
            <a:off x="5617834" y="2415415"/>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45" name="Rectangle 144"/>
          <p:cNvSpPr/>
          <p:nvPr/>
        </p:nvSpPr>
        <p:spPr>
          <a:xfrm>
            <a:off x="6020290" y="2256790"/>
            <a:ext cx="298480" cy="338554"/>
          </a:xfrm>
          <a:prstGeom prst="rect">
            <a:avLst/>
          </a:prstGeom>
        </p:spPr>
        <p:txBody>
          <a:bodyPr wrap="none">
            <a:spAutoFit/>
          </a:bodyPr>
          <a:lstStyle/>
          <a:p>
            <a:r>
              <a:rPr lang="en-US" sz="1600" b="1" dirty="0" smtClean="0">
                <a:solidFill>
                  <a:srgbClr val="0000FF"/>
                </a:solidFill>
                <a:latin typeface="Book Antiqua" pitchFamily="18" charset="0"/>
                <a:sym typeface="Symbol"/>
              </a:rPr>
              <a:t>1</a:t>
            </a:r>
            <a:endParaRPr lang="en-US" sz="1600" b="1" dirty="0">
              <a:solidFill>
                <a:srgbClr val="0000FF"/>
              </a:solidFill>
            </a:endParaRPr>
          </a:p>
        </p:txBody>
      </p:sp>
      <p:sp>
        <p:nvSpPr>
          <p:cNvPr id="146" name="Rectangle 145"/>
          <p:cNvSpPr/>
          <p:nvPr/>
        </p:nvSpPr>
        <p:spPr>
          <a:xfrm>
            <a:off x="5863797" y="2523837"/>
            <a:ext cx="611467" cy="338554"/>
          </a:xfrm>
          <a:prstGeom prst="rect">
            <a:avLst/>
          </a:prstGeom>
        </p:spPr>
        <p:txBody>
          <a:bodyPr wrap="square">
            <a:spAutoFit/>
          </a:bodyPr>
          <a:lstStyle/>
          <a:p>
            <a:pPr algn="ctr"/>
            <a:r>
              <a:rPr lang="en-US" sz="1600" b="1" dirty="0" smtClean="0">
                <a:solidFill>
                  <a:srgbClr val="0000FF"/>
                </a:solidFill>
                <a:latin typeface="Book Antiqua" pitchFamily="18" charset="0"/>
                <a:sym typeface="Symbol"/>
              </a:rPr>
              <a:t>4</a:t>
            </a:r>
            <a:endParaRPr lang="en-US" sz="1600" b="1" dirty="0" smtClean="0">
              <a:solidFill>
                <a:srgbClr val="0000FF"/>
              </a:solidFill>
            </a:endParaRPr>
          </a:p>
        </p:txBody>
      </p:sp>
      <p:cxnSp>
        <p:nvCxnSpPr>
          <p:cNvPr id="147" name="Straight Connector 146"/>
          <p:cNvCxnSpPr/>
          <p:nvPr/>
        </p:nvCxnSpPr>
        <p:spPr>
          <a:xfrm>
            <a:off x="6003204" y="2578701"/>
            <a:ext cx="332652"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6356276" y="2415415"/>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52" name="Rectangle 151"/>
          <p:cNvSpPr/>
          <p:nvPr/>
        </p:nvSpPr>
        <p:spPr>
          <a:xfrm>
            <a:off x="6548137" y="2397696"/>
            <a:ext cx="782587" cy="338554"/>
          </a:xfrm>
          <a:prstGeom prst="rect">
            <a:avLst/>
          </a:prstGeom>
        </p:spPr>
        <p:txBody>
          <a:bodyPr wrap="none">
            <a:spAutoFit/>
          </a:bodyPr>
          <a:lstStyle/>
          <a:p>
            <a:r>
              <a:rPr lang="en-US" sz="1600" b="1" dirty="0" smtClean="0">
                <a:solidFill>
                  <a:srgbClr val="0000FF"/>
                </a:solidFill>
                <a:latin typeface="Book Antiqua" pitchFamily="18" charset="0"/>
                <a:sym typeface="Symbol"/>
              </a:rPr>
              <a:t>0.25kg</a:t>
            </a:r>
            <a:endParaRPr lang="en-US" sz="1600" b="1" dirty="0">
              <a:solidFill>
                <a:srgbClr val="0000FF"/>
              </a:solidFill>
            </a:endParaRPr>
          </a:p>
        </p:txBody>
      </p:sp>
      <p:sp>
        <p:nvSpPr>
          <p:cNvPr id="153" name="Rectangle 152"/>
          <p:cNvSpPr/>
          <p:nvPr/>
        </p:nvSpPr>
        <p:spPr>
          <a:xfrm>
            <a:off x="4557981" y="3018790"/>
            <a:ext cx="1217000" cy="338554"/>
          </a:xfrm>
          <a:prstGeom prst="rect">
            <a:avLst/>
          </a:prstGeom>
        </p:spPr>
        <p:txBody>
          <a:bodyPr wrap="none">
            <a:spAutoFit/>
          </a:bodyPr>
          <a:lstStyle/>
          <a:p>
            <a:r>
              <a:rPr lang="en-US" sz="1600" b="1" dirty="0" smtClean="0">
                <a:solidFill>
                  <a:srgbClr val="0000FF"/>
                </a:solidFill>
                <a:latin typeface="Book Antiqua" pitchFamily="18" charset="0"/>
              </a:rPr>
              <a:t>Total Mass</a:t>
            </a:r>
            <a:endParaRPr lang="en-US" sz="1600" b="1" dirty="0">
              <a:solidFill>
                <a:srgbClr val="0000FF"/>
              </a:solidFill>
            </a:endParaRPr>
          </a:p>
        </p:txBody>
      </p:sp>
      <p:sp>
        <p:nvSpPr>
          <p:cNvPr id="154" name="Rectangle 153"/>
          <p:cNvSpPr/>
          <p:nvPr/>
        </p:nvSpPr>
        <p:spPr>
          <a:xfrm>
            <a:off x="5756795" y="3002167"/>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55" name="Rectangle 154"/>
          <p:cNvSpPr/>
          <p:nvPr/>
        </p:nvSpPr>
        <p:spPr>
          <a:xfrm>
            <a:off x="5993383" y="3018790"/>
            <a:ext cx="1027845" cy="338554"/>
          </a:xfrm>
          <a:prstGeom prst="rect">
            <a:avLst/>
          </a:prstGeom>
        </p:spPr>
        <p:txBody>
          <a:bodyPr wrap="none">
            <a:spAutoFit/>
          </a:bodyPr>
          <a:lstStyle/>
          <a:p>
            <a:r>
              <a:rPr lang="en-US" sz="1600" b="1" dirty="0" smtClean="0">
                <a:solidFill>
                  <a:srgbClr val="0000FF"/>
                </a:solidFill>
                <a:latin typeface="Book Antiqua" pitchFamily="18" charset="0"/>
                <a:sym typeface="Symbol"/>
              </a:rPr>
              <a:t>0.5 + 0.25</a:t>
            </a:r>
            <a:endParaRPr lang="en-US" sz="1600" b="1" dirty="0">
              <a:solidFill>
                <a:srgbClr val="0000FF"/>
              </a:solidFill>
            </a:endParaRPr>
          </a:p>
        </p:txBody>
      </p:sp>
      <p:sp>
        <p:nvSpPr>
          <p:cNvPr id="156" name="Rectangle 155"/>
          <p:cNvSpPr/>
          <p:nvPr/>
        </p:nvSpPr>
        <p:spPr>
          <a:xfrm>
            <a:off x="7005500" y="2989362"/>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57" name="Rectangle 156"/>
          <p:cNvSpPr/>
          <p:nvPr/>
        </p:nvSpPr>
        <p:spPr>
          <a:xfrm>
            <a:off x="7190653" y="2975505"/>
            <a:ext cx="782587" cy="338554"/>
          </a:xfrm>
          <a:prstGeom prst="rect">
            <a:avLst/>
          </a:prstGeom>
        </p:spPr>
        <p:txBody>
          <a:bodyPr wrap="none">
            <a:spAutoFit/>
          </a:bodyPr>
          <a:lstStyle/>
          <a:p>
            <a:r>
              <a:rPr lang="en-US" sz="1600" b="1" dirty="0" smtClean="0">
                <a:solidFill>
                  <a:srgbClr val="0000FF"/>
                </a:solidFill>
                <a:latin typeface="Book Antiqua" pitchFamily="18" charset="0"/>
                <a:sym typeface="Symbol"/>
              </a:rPr>
              <a:t>0.75kg</a:t>
            </a:r>
            <a:endParaRPr lang="en-US" sz="1600" b="1" dirty="0">
              <a:solidFill>
                <a:srgbClr val="0000FF"/>
              </a:solidFill>
            </a:endParaRPr>
          </a:p>
        </p:txBody>
      </p:sp>
      <p:sp>
        <p:nvSpPr>
          <p:cNvPr id="158" name="Rectangle 157"/>
          <p:cNvSpPr/>
          <p:nvPr/>
        </p:nvSpPr>
        <p:spPr>
          <a:xfrm>
            <a:off x="5476501" y="3468923"/>
            <a:ext cx="298480" cy="338554"/>
          </a:xfrm>
          <a:prstGeom prst="rect">
            <a:avLst/>
          </a:prstGeom>
        </p:spPr>
        <p:txBody>
          <a:bodyPr wrap="none">
            <a:spAutoFit/>
          </a:bodyPr>
          <a:lstStyle/>
          <a:p>
            <a:r>
              <a:rPr lang="en-US" sz="1600" b="1" dirty="0" smtClean="0">
                <a:solidFill>
                  <a:srgbClr val="0000FF"/>
                </a:solidFill>
                <a:latin typeface="Book Antiqua" pitchFamily="18" charset="0"/>
              </a:rPr>
              <a:t>F</a:t>
            </a:r>
            <a:endParaRPr lang="en-US" sz="1600" b="1" dirty="0">
              <a:solidFill>
                <a:srgbClr val="0000FF"/>
              </a:solidFill>
            </a:endParaRPr>
          </a:p>
        </p:txBody>
      </p:sp>
      <p:sp>
        <p:nvSpPr>
          <p:cNvPr id="159" name="Rectangle 158"/>
          <p:cNvSpPr/>
          <p:nvPr/>
        </p:nvSpPr>
        <p:spPr>
          <a:xfrm>
            <a:off x="6291040" y="3468923"/>
            <a:ext cx="470000" cy="338554"/>
          </a:xfrm>
          <a:prstGeom prst="rect">
            <a:avLst/>
          </a:prstGeom>
        </p:spPr>
        <p:txBody>
          <a:bodyPr wrap="none">
            <a:spAutoFit/>
          </a:bodyPr>
          <a:lstStyle/>
          <a:p>
            <a:r>
              <a:rPr lang="en-US" sz="1600" b="1" dirty="0" smtClean="0">
                <a:solidFill>
                  <a:srgbClr val="0000FF"/>
                </a:solidFill>
                <a:latin typeface="Book Antiqua" pitchFamily="18" charset="0"/>
              </a:rPr>
              <a:t>ma</a:t>
            </a:r>
            <a:endParaRPr lang="en-US" sz="1600" b="1" baseline="30000" dirty="0">
              <a:solidFill>
                <a:srgbClr val="0000FF"/>
              </a:solidFill>
            </a:endParaRPr>
          </a:p>
        </p:txBody>
      </p:sp>
      <p:sp>
        <p:nvSpPr>
          <p:cNvPr id="160" name="Rectangle 159"/>
          <p:cNvSpPr/>
          <p:nvPr/>
        </p:nvSpPr>
        <p:spPr>
          <a:xfrm>
            <a:off x="5756795" y="3468923"/>
            <a:ext cx="309700" cy="338554"/>
          </a:xfrm>
          <a:prstGeom prst="rect">
            <a:avLst/>
          </a:prstGeom>
        </p:spPr>
        <p:txBody>
          <a:bodyPr wrap="none">
            <a:spAutoFit/>
          </a:bodyPr>
          <a:lstStyle/>
          <a:p>
            <a:r>
              <a:rPr lang="en-US" sz="1600" b="1" dirty="0" smtClean="0">
                <a:solidFill>
                  <a:srgbClr val="0000FF"/>
                </a:solidFill>
                <a:latin typeface="Book Antiqua" pitchFamily="18" charset="0"/>
              </a:rPr>
              <a:t>=</a:t>
            </a:r>
            <a:endParaRPr lang="en-US" sz="1600" b="1" dirty="0">
              <a:solidFill>
                <a:srgbClr val="0000FF"/>
              </a:solidFill>
            </a:endParaRPr>
          </a:p>
        </p:txBody>
      </p:sp>
      <p:sp>
        <p:nvSpPr>
          <p:cNvPr id="161" name="Rectangle 160"/>
          <p:cNvSpPr/>
          <p:nvPr/>
        </p:nvSpPr>
        <p:spPr>
          <a:xfrm>
            <a:off x="5756795" y="3938339"/>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62" name="Rectangle 161"/>
          <p:cNvSpPr/>
          <p:nvPr/>
        </p:nvSpPr>
        <p:spPr>
          <a:xfrm>
            <a:off x="6287475" y="3779714"/>
            <a:ext cx="298480" cy="338554"/>
          </a:xfrm>
          <a:prstGeom prst="rect">
            <a:avLst/>
          </a:prstGeom>
        </p:spPr>
        <p:txBody>
          <a:bodyPr wrap="none">
            <a:spAutoFit/>
          </a:bodyPr>
          <a:lstStyle/>
          <a:p>
            <a:r>
              <a:rPr lang="en-US" sz="1600" b="1" dirty="0" smtClean="0">
                <a:solidFill>
                  <a:srgbClr val="0000FF"/>
                </a:solidFill>
                <a:latin typeface="Book Antiqua" pitchFamily="18" charset="0"/>
                <a:sym typeface="Symbol"/>
              </a:rPr>
              <a:t>F</a:t>
            </a:r>
            <a:endParaRPr lang="en-US" sz="1600" b="1" dirty="0">
              <a:solidFill>
                <a:srgbClr val="0000FF"/>
              </a:solidFill>
            </a:endParaRPr>
          </a:p>
        </p:txBody>
      </p:sp>
      <p:sp>
        <p:nvSpPr>
          <p:cNvPr id="163" name="Rectangle 162"/>
          <p:cNvSpPr/>
          <p:nvPr/>
        </p:nvSpPr>
        <p:spPr>
          <a:xfrm>
            <a:off x="6130982" y="4101625"/>
            <a:ext cx="611467" cy="338554"/>
          </a:xfrm>
          <a:prstGeom prst="rect">
            <a:avLst/>
          </a:prstGeom>
        </p:spPr>
        <p:txBody>
          <a:bodyPr wrap="square">
            <a:spAutoFit/>
          </a:bodyPr>
          <a:lstStyle/>
          <a:p>
            <a:pPr algn="ctr"/>
            <a:r>
              <a:rPr lang="en-US" sz="1600" b="1" dirty="0" smtClean="0">
                <a:solidFill>
                  <a:srgbClr val="0000FF"/>
                </a:solidFill>
                <a:latin typeface="Book Antiqua" pitchFamily="18" charset="0"/>
                <a:sym typeface="Symbol"/>
              </a:rPr>
              <a:t>m</a:t>
            </a:r>
            <a:endParaRPr lang="en-US" sz="1600" b="1" dirty="0" smtClean="0">
              <a:solidFill>
                <a:srgbClr val="0000FF"/>
              </a:solidFill>
            </a:endParaRPr>
          </a:p>
        </p:txBody>
      </p:sp>
      <p:cxnSp>
        <p:nvCxnSpPr>
          <p:cNvPr id="164" name="Straight Connector 163"/>
          <p:cNvCxnSpPr/>
          <p:nvPr/>
        </p:nvCxnSpPr>
        <p:spPr>
          <a:xfrm>
            <a:off x="6225525" y="4101625"/>
            <a:ext cx="422381"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5487723" y="3906779"/>
            <a:ext cx="287258" cy="338554"/>
          </a:xfrm>
          <a:prstGeom prst="rect">
            <a:avLst/>
          </a:prstGeom>
        </p:spPr>
        <p:txBody>
          <a:bodyPr wrap="none">
            <a:spAutoFit/>
          </a:bodyPr>
          <a:lstStyle/>
          <a:p>
            <a:r>
              <a:rPr lang="en-US" sz="1600" b="1" dirty="0" smtClean="0">
                <a:solidFill>
                  <a:srgbClr val="0000FF"/>
                </a:solidFill>
                <a:latin typeface="Book Antiqua" pitchFamily="18" charset="0"/>
              </a:rPr>
              <a:t>a</a:t>
            </a:r>
            <a:endParaRPr lang="en-US" sz="1600" b="1" dirty="0">
              <a:solidFill>
                <a:srgbClr val="0000FF"/>
              </a:solidFill>
            </a:endParaRPr>
          </a:p>
        </p:txBody>
      </p:sp>
      <p:sp>
        <p:nvSpPr>
          <p:cNvPr id="166" name="Rectangle 165"/>
          <p:cNvSpPr/>
          <p:nvPr/>
        </p:nvSpPr>
        <p:spPr>
          <a:xfrm>
            <a:off x="6772275" y="3931795"/>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67" name="Rectangle 166"/>
          <p:cNvSpPr/>
          <p:nvPr/>
        </p:nvSpPr>
        <p:spPr>
          <a:xfrm>
            <a:off x="7168635" y="3780790"/>
            <a:ext cx="287258" cy="338554"/>
          </a:xfrm>
          <a:prstGeom prst="rect">
            <a:avLst/>
          </a:prstGeom>
        </p:spPr>
        <p:txBody>
          <a:bodyPr wrap="none">
            <a:spAutoFit/>
          </a:bodyPr>
          <a:lstStyle/>
          <a:p>
            <a:r>
              <a:rPr lang="en-US" sz="1600" b="1" dirty="0">
                <a:solidFill>
                  <a:srgbClr val="0000FF"/>
                </a:solidFill>
                <a:latin typeface="Book Antiqua" pitchFamily="18" charset="0"/>
                <a:sym typeface="Symbol"/>
              </a:rPr>
              <a:t>5</a:t>
            </a:r>
            <a:endParaRPr lang="en-US" sz="1600" b="1" dirty="0">
              <a:solidFill>
                <a:srgbClr val="0000FF"/>
              </a:solidFill>
            </a:endParaRPr>
          </a:p>
        </p:txBody>
      </p:sp>
      <p:sp>
        <p:nvSpPr>
          <p:cNvPr id="168" name="Rectangle 167"/>
          <p:cNvSpPr/>
          <p:nvPr/>
        </p:nvSpPr>
        <p:spPr>
          <a:xfrm>
            <a:off x="7012142" y="4102701"/>
            <a:ext cx="611467" cy="338554"/>
          </a:xfrm>
          <a:prstGeom prst="rect">
            <a:avLst/>
          </a:prstGeom>
        </p:spPr>
        <p:txBody>
          <a:bodyPr wrap="square">
            <a:spAutoFit/>
          </a:bodyPr>
          <a:lstStyle/>
          <a:p>
            <a:pPr algn="ctr"/>
            <a:r>
              <a:rPr lang="en-US" sz="1600" b="1" dirty="0" smtClean="0">
                <a:solidFill>
                  <a:srgbClr val="0000FF"/>
                </a:solidFill>
                <a:latin typeface="Book Antiqua" pitchFamily="18" charset="0"/>
                <a:sym typeface="Symbol"/>
              </a:rPr>
              <a:t>0.75</a:t>
            </a:r>
            <a:endParaRPr lang="en-US" sz="1600" b="1" dirty="0" smtClean="0">
              <a:solidFill>
                <a:srgbClr val="0000FF"/>
              </a:solidFill>
            </a:endParaRPr>
          </a:p>
        </p:txBody>
      </p:sp>
      <p:cxnSp>
        <p:nvCxnSpPr>
          <p:cNvPr id="169" name="Straight Connector 168"/>
          <p:cNvCxnSpPr/>
          <p:nvPr/>
        </p:nvCxnSpPr>
        <p:spPr>
          <a:xfrm>
            <a:off x="7132175" y="4102701"/>
            <a:ext cx="401880" cy="0"/>
          </a:xfrm>
          <a:prstGeom prst="line">
            <a:avLst/>
          </a:prstGeom>
        </p:spPr>
        <p:style>
          <a:lnRef idx="1">
            <a:schemeClr val="accent1"/>
          </a:lnRef>
          <a:fillRef idx="0">
            <a:schemeClr val="accent1"/>
          </a:fillRef>
          <a:effectRef idx="0">
            <a:schemeClr val="accent1"/>
          </a:effectRef>
          <a:fontRef idx="minor">
            <a:schemeClr val="tx1"/>
          </a:fontRef>
        </p:style>
      </p:cxnSp>
      <p:sp>
        <p:nvSpPr>
          <p:cNvPr id="170" name="Rectangle 169"/>
          <p:cNvSpPr/>
          <p:nvPr/>
        </p:nvSpPr>
        <p:spPr>
          <a:xfrm>
            <a:off x="7609194" y="3931795"/>
            <a:ext cx="309700" cy="338554"/>
          </a:xfrm>
          <a:prstGeom prst="rect">
            <a:avLst/>
          </a:prstGeom>
        </p:spPr>
        <p:txBody>
          <a:bodyPr wrap="none">
            <a:spAutoFit/>
          </a:bodyPr>
          <a:lstStyle/>
          <a:p>
            <a:r>
              <a:rPr lang="en-US" sz="1600" b="1" dirty="0" smtClean="0">
                <a:solidFill>
                  <a:srgbClr val="0000FF"/>
                </a:solidFill>
                <a:latin typeface="Book Antiqua" pitchFamily="18" charset="0"/>
                <a:sym typeface="Symbol"/>
              </a:rPr>
              <a:t>=</a:t>
            </a:r>
            <a:endParaRPr lang="en-US" sz="1600" b="1" dirty="0">
              <a:solidFill>
                <a:srgbClr val="0000FF"/>
              </a:solidFill>
            </a:endParaRPr>
          </a:p>
        </p:txBody>
      </p:sp>
      <p:sp>
        <p:nvSpPr>
          <p:cNvPr id="171" name="Rectangle 170"/>
          <p:cNvSpPr/>
          <p:nvPr/>
        </p:nvSpPr>
        <p:spPr>
          <a:xfrm>
            <a:off x="7839075" y="3925570"/>
            <a:ext cx="982961" cy="338554"/>
          </a:xfrm>
          <a:prstGeom prst="rect">
            <a:avLst/>
          </a:prstGeom>
        </p:spPr>
        <p:txBody>
          <a:bodyPr wrap="none">
            <a:spAutoFit/>
          </a:bodyPr>
          <a:lstStyle/>
          <a:p>
            <a:r>
              <a:rPr lang="en-US" sz="1600" b="1" dirty="0" smtClean="0">
                <a:solidFill>
                  <a:srgbClr val="0000FF"/>
                </a:solidFill>
                <a:latin typeface="Book Antiqua" pitchFamily="18" charset="0"/>
                <a:sym typeface="Symbol"/>
              </a:rPr>
              <a:t>6.67 ms</a:t>
            </a:r>
            <a:r>
              <a:rPr lang="en-US" sz="1600" b="1" baseline="30000" dirty="0" smtClean="0">
                <a:solidFill>
                  <a:srgbClr val="0000FF"/>
                </a:solidFill>
                <a:latin typeface="Book Antiqua" pitchFamily="18" charset="0"/>
                <a:sym typeface="Symbol"/>
              </a:rPr>
              <a:t>-2</a:t>
            </a:r>
            <a:endParaRPr lang="en-US" sz="1600" b="1" baseline="30000" dirty="0">
              <a:solidFill>
                <a:srgbClr val="0000FF"/>
              </a:solidFill>
            </a:endParaRPr>
          </a:p>
        </p:txBody>
      </p:sp>
      <p:grpSp>
        <p:nvGrpSpPr>
          <p:cNvPr id="87" name="Group 86"/>
          <p:cNvGrpSpPr/>
          <p:nvPr/>
        </p:nvGrpSpPr>
        <p:grpSpPr>
          <a:xfrm>
            <a:off x="684066" y="263941"/>
            <a:ext cx="7484746" cy="1164809"/>
            <a:chOff x="730785" y="418457"/>
            <a:chExt cx="7484746" cy="1164809"/>
          </a:xfrm>
        </p:grpSpPr>
        <p:sp>
          <p:nvSpPr>
            <p:cNvPr id="88" name="TextBox 87"/>
            <p:cNvSpPr txBox="1">
              <a:spLocks noChangeArrowheads="1"/>
            </p:cNvSpPr>
            <p:nvPr/>
          </p:nvSpPr>
          <p:spPr bwMode="auto">
            <a:xfrm>
              <a:off x="730785" y="476294"/>
              <a:ext cx="7472046" cy="997196"/>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89" name="TextBox 88"/>
            <p:cNvSpPr txBox="1">
              <a:spLocks noChangeArrowheads="1"/>
            </p:cNvSpPr>
            <p:nvPr/>
          </p:nvSpPr>
          <p:spPr bwMode="auto">
            <a:xfrm>
              <a:off x="1136191" y="418457"/>
              <a:ext cx="7079340" cy="1164809"/>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man Old Style" panose="02050604050505020204" pitchFamily="18" charset="0"/>
                </a:defRPr>
              </a:lvl1pPr>
            </a:lstStyle>
            <a:p>
              <a:r>
                <a:rPr lang="en-US" dirty="0">
                  <a:latin typeface="Book Antiqua" panose="02040602050305030304" pitchFamily="18" charset="0"/>
                </a:rPr>
                <a:t>A force of 5N gives a mass m</a:t>
              </a:r>
              <a:r>
                <a:rPr lang="en-US" baseline="-25000" dirty="0">
                  <a:latin typeface="Book Antiqua" panose="02040602050305030304" pitchFamily="18" charset="0"/>
                </a:rPr>
                <a:t>1</a:t>
              </a:r>
              <a:r>
                <a:rPr lang="en-US" dirty="0">
                  <a:latin typeface="Book Antiqua" panose="02040602050305030304" pitchFamily="18" charset="0"/>
                </a:rPr>
                <a:t>, an acceleration of 10ms</a:t>
              </a:r>
              <a:r>
                <a:rPr lang="en-US" baseline="30000" dirty="0">
                  <a:latin typeface="Book Antiqua" panose="02040602050305030304" pitchFamily="18" charset="0"/>
                </a:rPr>
                <a:t>-2</a:t>
              </a:r>
              <a:r>
                <a:rPr lang="en-US" dirty="0">
                  <a:latin typeface="Book Antiqua" panose="02040602050305030304" pitchFamily="18" charset="0"/>
                </a:rPr>
                <a:t> and a mass m</a:t>
              </a:r>
              <a:r>
                <a:rPr lang="en-US" baseline="-25000" dirty="0">
                  <a:latin typeface="Book Antiqua" panose="02040602050305030304" pitchFamily="18" charset="0"/>
                </a:rPr>
                <a:t>2</a:t>
              </a:r>
              <a:r>
                <a:rPr lang="en-US" dirty="0">
                  <a:latin typeface="Book Antiqua" panose="02040602050305030304" pitchFamily="18" charset="0"/>
                </a:rPr>
                <a:t>, an acceleration of 20ms</a:t>
              </a:r>
              <a:r>
                <a:rPr lang="en-US" baseline="30000" dirty="0">
                  <a:latin typeface="Book Antiqua" panose="02040602050305030304" pitchFamily="18" charset="0"/>
                </a:rPr>
                <a:t>-2</a:t>
              </a:r>
              <a:r>
                <a:rPr lang="en-US" dirty="0">
                  <a:latin typeface="Book Antiqua" panose="02040602050305030304" pitchFamily="18" charset="0"/>
                </a:rPr>
                <a:t>. What acceleration would it give if both the masses were tied together?</a:t>
              </a:r>
            </a:p>
          </p:txBody>
        </p:sp>
      </p:grpSp>
      <p:grpSp>
        <p:nvGrpSpPr>
          <p:cNvPr id="90" name="Group 89"/>
          <p:cNvGrpSpPr/>
          <p:nvPr/>
        </p:nvGrpSpPr>
        <p:grpSpPr>
          <a:xfrm>
            <a:off x="325120" y="622414"/>
            <a:ext cx="640080" cy="640080"/>
            <a:chOff x="4953000" y="3718491"/>
            <a:chExt cx="640080" cy="640080"/>
          </a:xfrm>
        </p:grpSpPr>
        <p:sp>
          <p:nvSpPr>
            <p:cNvPr id="94" name="Oval 93"/>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9</a:t>
              </a:r>
            </a:p>
          </p:txBody>
        </p:sp>
      </p:grpSp>
      <p:cxnSp>
        <p:nvCxnSpPr>
          <p:cNvPr id="109" name="Straight Connector 108"/>
          <p:cNvCxnSpPr/>
          <p:nvPr/>
        </p:nvCxnSpPr>
        <p:spPr>
          <a:xfrm>
            <a:off x="4513803" y="1239554"/>
            <a:ext cx="0" cy="3808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0" name="Rounded Rectangle 109"/>
          <p:cNvSpPr/>
          <p:nvPr/>
        </p:nvSpPr>
        <p:spPr>
          <a:xfrm>
            <a:off x="4608664" y="4441255"/>
            <a:ext cx="645534" cy="371209"/>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0000FF"/>
                </a:solidFill>
                <a:effectLst>
                  <a:innerShdw blurRad="114300">
                    <a:prstClr val="black"/>
                  </a:innerShdw>
                </a:effectLst>
                <a:latin typeface="Book Antiqua" panose="02040602050305030304" pitchFamily="18" charset="0"/>
              </a:rPr>
              <a:t>Ans</a:t>
            </a:r>
            <a:r>
              <a:rPr lang="en-US" sz="1600" b="1" kern="0" dirty="0" smtClean="0">
                <a:solidFill>
                  <a:srgbClr val="0000FF"/>
                </a:solidFill>
                <a:effectLst>
                  <a:innerShdw blurRad="114300">
                    <a:prstClr val="black"/>
                  </a:innerShdw>
                </a:effectLst>
                <a:latin typeface="Book Antiqua" panose="02040602050305030304" pitchFamily="18" charset="0"/>
              </a:rPr>
              <a:t>: </a:t>
            </a:r>
            <a:endParaRPr lang="en-US" sz="1600" b="1" kern="0" dirty="0">
              <a:solidFill>
                <a:srgbClr val="0000FF"/>
              </a:solidFill>
              <a:effectLst>
                <a:innerShdw blurRad="114300">
                  <a:prstClr val="black"/>
                </a:innerShdw>
              </a:effectLst>
              <a:latin typeface="Book Antiqua" panose="02040602050305030304" pitchFamily="18" charset="0"/>
            </a:endParaRPr>
          </a:p>
        </p:txBody>
      </p:sp>
      <p:sp>
        <p:nvSpPr>
          <p:cNvPr id="111" name="TextBox 110"/>
          <p:cNvSpPr txBox="1"/>
          <p:nvPr/>
        </p:nvSpPr>
        <p:spPr>
          <a:xfrm>
            <a:off x="5296623" y="4434910"/>
            <a:ext cx="2932977" cy="575240"/>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     </a:t>
            </a:r>
            <a:r>
              <a:rPr lang="en-US" dirty="0"/>
              <a:t>The total acceleration produced is 6.67 ms</a:t>
            </a:r>
            <a:r>
              <a:rPr lang="en-US" baseline="30000" dirty="0"/>
              <a:t>-2</a:t>
            </a:r>
            <a:r>
              <a:rPr lang="en-US" dirty="0"/>
              <a:t>.</a:t>
            </a:r>
          </a:p>
        </p:txBody>
      </p:sp>
      <p:sp>
        <p:nvSpPr>
          <p:cNvPr id="112" name="Rectangle 111"/>
          <p:cNvSpPr/>
          <p:nvPr/>
        </p:nvSpPr>
        <p:spPr>
          <a:xfrm>
            <a:off x="2115876" y="494312"/>
            <a:ext cx="354550"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5652724" y="494312"/>
            <a:ext cx="676969"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2532596" y="742884"/>
            <a:ext cx="659594" cy="2286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741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500" fill="hold"/>
                                        <p:tgtEl>
                                          <p:spTgt spid="90"/>
                                        </p:tgtEl>
                                        <p:attrNameLst>
                                          <p:attrName>ppt_x</p:attrName>
                                        </p:attrNameLst>
                                      </p:cBhvr>
                                      <p:tavLst>
                                        <p:tav tm="0">
                                          <p:val>
                                            <p:strVal val="#ppt_x"/>
                                          </p:val>
                                        </p:tav>
                                        <p:tav tm="100000">
                                          <p:val>
                                            <p:strVal val="#ppt_x"/>
                                          </p:val>
                                        </p:tav>
                                      </p:tavLst>
                                    </p:anim>
                                    <p:anim calcmode="lin" valueType="num">
                                      <p:cBhvr additive="base">
                                        <p:cTn id="8" dur="500" fill="hold"/>
                                        <p:tgtEl>
                                          <p:spTgt spid="9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left)">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wipe(left)">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fade">
                                      <p:cBhvr>
                                        <p:cTn id="35" dur="500"/>
                                        <p:tgtEl>
                                          <p:spTgt spid="113"/>
                                        </p:tgtEl>
                                      </p:cBhvr>
                                    </p:animEffect>
                                  </p:childTnLst>
                                </p:cTn>
                              </p:par>
                              <p:par>
                                <p:cTn id="36" presetID="26" presetClass="emph" presetSubtype="0" fill="hold" grpId="1" nodeType="withEffect">
                                  <p:stCondLst>
                                    <p:cond delay="0"/>
                                  </p:stCondLst>
                                  <p:childTnLst>
                                    <p:animEffect transition="out" filter="fade">
                                      <p:cBhvr>
                                        <p:cTn id="37" dur="500" tmFilter="0, 0; .2, .5; .8, .5; 1, 0"/>
                                        <p:tgtEl>
                                          <p:spTgt spid="113"/>
                                        </p:tgtEl>
                                      </p:cBhvr>
                                    </p:animEffect>
                                    <p:animScale>
                                      <p:cBhvr>
                                        <p:cTn id="38" dur="250" autoRev="1" fill="hold"/>
                                        <p:tgtEl>
                                          <p:spTgt spid="113"/>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113"/>
                                        </p:tgtEl>
                                        <p:attrNameLst>
                                          <p:attrName>style.visibility</p:attrName>
                                        </p:attrNameLst>
                                      </p:cBhvr>
                                      <p:to>
                                        <p:strVal val="hidden"/>
                                      </p:to>
                                    </p:set>
                                  </p:childTnLst>
                                </p:cTn>
                              </p:par>
                              <p:par>
                                <p:cTn id="43" presetID="22" presetClass="entr" presetSubtype="8"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wipe(left)">
                                      <p:cBhvr>
                                        <p:cTn id="45" dur="500"/>
                                        <p:tgtEl>
                                          <p:spTgt spid="8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wipe(left)">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wipe(left)">
                                      <p:cBhvr>
                                        <p:cTn id="55" dur="500"/>
                                        <p:tgtEl>
                                          <p:spTgt spid="8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7"/>
                                        </p:tgtEl>
                                        <p:attrNameLst>
                                          <p:attrName>style.visibility</p:attrName>
                                        </p:attrNameLst>
                                      </p:cBhvr>
                                      <p:to>
                                        <p:strVal val="visible"/>
                                      </p:to>
                                    </p:set>
                                    <p:animEffect transition="in" filter="fade">
                                      <p:cBhvr>
                                        <p:cTn id="58" dur="500"/>
                                        <p:tgtEl>
                                          <p:spTgt spid="117"/>
                                        </p:tgtEl>
                                      </p:cBhvr>
                                    </p:animEffect>
                                  </p:childTnLst>
                                </p:cTn>
                              </p:par>
                              <p:par>
                                <p:cTn id="59" presetID="26" presetClass="emph" presetSubtype="0" fill="hold" grpId="1" nodeType="withEffect">
                                  <p:stCondLst>
                                    <p:cond delay="0"/>
                                  </p:stCondLst>
                                  <p:childTnLst>
                                    <p:animEffect transition="out" filter="fade">
                                      <p:cBhvr>
                                        <p:cTn id="60" dur="500" tmFilter="0, 0; .2, .5; .8, .5; 1, 0"/>
                                        <p:tgtEl>
                                          <p:spTgt spid="117"/>
                                        </p:tgtEl>
                                      </p:cBhvr>
                                    </p:animEffect>
                                    <p:animScale>
                                      <p:cBhvr>
                                        <p:cTn id="61" dur="250" autoRev="1" fill="hold"/>
                                        <p:tgtEl>
                                          <p:spTgt spid="117"/>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2" nodeType="clickEffect">
                                  <p:stCondLst>
                                    <p:cond delay="0"/>
                                  </p:stCondLst>
                                  <p:childTnLst>
                                    <p:set>
                                      <p:cBhvr>
                                        <p:cTn id="65" dur="1" fill="hold">
                                          <p:stCondLst>
                                            <p:cond delay="0"/>
                                          </p:stCondLst>
                                        </p:cTn>
                                        <p:tgtEl>
                                          <p:spTgt spid="117"/>
                                        </p:tgtEl>
                                        <p:attrNameLst>
                                          <p:attrName>style.visibility</p:attrName>
                                        </p:attrNameLst>
                                      </p:cBhvr>
                                      <p:to>
                                        <p:strVal val="hidden"/>
                                      </p:to>
                                    </p:set>
                                  </p:childTnLst>
                                </p:cTn>
                              </p:par>
                              <p:par>
                                <p:cTn id="66" presetID="22" presetClass="entr" presetSubtype="8"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left)">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left)">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animEffect transition="in" filter="fade">
                                      <p:cBhvr>
                                        <p:cTn id="81" dur="500"/>
                                        <p:tgtEl>
                                          <p:spTgt spid="112"/>
                                        </p:tgtEl>
                                      </p:cBhvr>
                                    </p:animEffect>
                                  </p:childTnLst>
                                </p:cTn>
                              </p:par>
                              <p:par>
                                <p:cTn id="82" presetID="26" presetClass="emph" presetSubtype="0" fill="hold" grpId="1" nodeType="withEffect">
                                  <p:stCondLst>
                                    <p:cond delay="0"/>
                                  </p:stCondLst>
                                  <p:childTnLst>
                                    <p:animEffect transition="out" filter="fade">
                                      <p:cBhvr>
                                        <p:cTn id="83" dur="500" tmFilter="0, 0; .2, .5; .8, .5; 1, 0"/>
                                        <p:tgtEl>
                                          <p:spTgt spid="112"/>
                                        </p:tgtEl>
                                      </p:cBhvr>
                                    </p:animEffect>
                                    <p:animScale>
                                      <p:cBhvr>
                                        <p:cTn id="84" dur="250" autoRev="1" fill="hold"/>
                                        <p:tgtEl>
                                          <p:spTgt spid="112"/>
                                        </p:tgtEl>
                                      </p:cBhvr>
                                      <p:by x="105000" y="105000"/>
                                    </p:animScale>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2" nodeType="clickEffect">
                                  <p:stCondLst>
                                    <p:cond delay="0"/>
                                  </p:stCondLst>
                                  <p:childTnLst>
                                    <p:set>
                                      <p:cBhvr>
                                        <p:cTn id="88" dur="1" fill="hold">
                                          <p:stCondLst>
                                            <p:cond delay="0"/>
                                          </p:stCondLst>
                                        </p:cTn>
                                        <p:tgtEl>
                                          <p:spTgt spid="112"/>
                                        </p:tgtEl>
                                        <p:attrNameLst>
                                          <p:attrName>style.visibility</p:attrName>
                                        </p:attrNameLst>
                                      </p:cBhvr>
                                      <p:to>
                                        <p:strVal val="hidden"/>
                                      </p:to>
                                    </p:set>
                                  </p:childTnLst>
                                </p:cTn>
                              </p:par>
                              <p:par>
                                <p:cTn id="89" presetID="22" presetClass="entr" presetSubtype="8"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wipe(left)">
                                      <p:cBhvr>
                                        <p:cTn id="91" dur="5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left)">
                                      <p:cBhvr>
                                        <p:cTn id="96" dur="500"/>
                                        <p:tgtEl>
                                          <p:spTgt spid="3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wipe(left)">
                                      <p:cBhvr>
                                        <p:cTn id="106" dur="500"/>
                                        <p:tgtEl>
                                          <p:spTgt spid="3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wipe(left)">
                                      <p:cBhvr>
                                        <p:cTn id="111" dur="500"/>
                                        <p:tgtEl>
                                          <p:spTgt spid="3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wipe(left)">
                                      <p:cBhvr>
                                        <p:cTn id="116" dur="500"/>
                                        <p:tgtEl>
                                          <p:spTgt spid="4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left)">
                                      <p:cBhvr>
                                        <p:cTn id="121" dur="500"/>
                                        <p:tgtEl>
                                          <p:spTgt spid="3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40"/>
                                        </p:tgtEl>
                                        <p:attrNameLst>
                                          <p:attrName>style.visibility</p:attrName>
                                        </p:attrNameLst>
                                      </p:cBhvr>
                                      <p:to>
                                        <p:strVal val="visible"/>
                                      </p:to>
                                    </p:set>
                                    <p:animEffect transition="in" filter="wipe(left)">
                                      <p:cBhvr>
                                        <p:cTn id="126" dur="500"/>
                                        <p:tgtEl>
                                          <p:spTgt spid="40"/>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wipe(left)">
                                      <p:cBhvr>
                                        <p:cTn id="131" dur="500"/>
                                        <p:tgtEl>
                                          <p:spTgt spid="3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37"/>
                                        </p:tgtEl>
                                        <p:attrNameLst>
                                          <p:attrName>style.visibility</p:attrName>
                                        </p:attrNameLst>
                                      </p:cBhvr>
                                      <p:to>
                                        <p:strVal val="visible"/>
                                      </p:to>
                                    </p:set>
                                    <p:animEffect transition="in" filter="wipe(left)">
                                      <p:cBhvr>
                                        <p:cTn id="136" dur="500"/>
                                        <p:tgtEl>
                                          <p:spTgt spid="37"/>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91"/>
                                        </p:tgtEl>
                                        <p:attrNameLst>
                                          <p:attrName>style.visibility</p:attrName>
                                        </p:attrNameLst>
                                      </p:cBhvr>
                                      <p:to>
                                        <p:strVal val="visible"/>
                                      </p:to>
                                    </p:set>
                                    <p:animEffect transition="in" filter="wipe(left)">
                                      <p:cBhvr>
                                        <p:cTn id="141" dur="500"/>
                                        <p:tgtEl>
                                          <p:spTgt spid="91"/>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93"/>
                                        </p:tgtEl>
                                        <p:attrNameLst>
                                          <p:attrName>style.visibility</p:attrName>
                                        </p:attrNameLst>
                                      </p:cBhvr>
                                      <p:to>
                                        <p:strVal val="visible"/>
                                      </p:to>
                                    </p:set>
                                    <p:animEffect transition="in" filter="wipe(left)">
                                      <p:cBhvr>
                                        <p:cTn id="146" dur="500"/>
                                        <p:tgtEl>
                                          <p:spTgt spid="9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92"/>
                                        </p:tgtEl>
                                        <p:attrNameLst>
                                          <p:attrName>style.visibility</p:attrName>
                                        </p:attrNameLst>
                                      </p:cBhvr>
                                      <p:to>
                                        <p:strVal val="visible"/>
                                      </p:to>
                                    </p:set>
                                    <p:animEffect transition="in" filter="wipe(left)">
                                      <p:cBhvr>
                                        <p:cTn id="151" dur="500"/>
                                        <p:tgtEl>
                                          <p:spTgt spid="92"/>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95"/>
                                        </p:tgtEl>
                                        <p:attrNameLst>
                                          <p:attrName>style.visibility</p:attrName>
                                        </p:attrNameLst>
                                      </p:cBhvr>
                                      <p:to>
                                        <p:strVal val="visible"/>
                                      </p:to>
                                    </p:set>
                                    <p:animEffect transition="in" filter="wipe(left)">
                                      <p:cBhvr>
                                        <p:cTn id="156" dur="500"/>
                                        <p:tgtEl>
                                          <p:spTgt spid="95"/>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97"/>
                                        </p:tgtEl>
                                        <p:attrNameLst>
                                          <p:attrName>style.visibility</p:attrName>
                                        </p:attrNameLst>
                                      </p:cBhvr>
                                      <p:to>
                                        <p:strVal val="visible"/>
                                      </p:to>
                                    </p:set>
                                    <p:animEffect transition="in" filter="wipe(left)">
                                      <p:cBhvr>
                                        <p:cTn id="161" dur="500"/>
                                        <p:tgtEl>
                                          <p:spTgt spid="97"/>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96"/>
                                        </p:tgtEl>
                                        <p:attrNameLst>
                                          <p:attrName>style.visibility</p:attrName>
                                        </p:attrNameLst>
                                      </p:cBhvr>
                                      <p:to>
                                        <p:strVal val="visible"/>
                                      </p:to>
                                    </p:set>
                                    <p:animEffect transition="in" filter="wipe(left)">
                                      <p:cBhvr>
                                        <p:cTn id="166" dur="500"/>
                                        <p:tgtEl>
                                          <p:spTgt spid="96"/>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wipe(left)">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98"/>
                                        </p:tgtEl>
                                        <p:attrNameLst>
                                          <p:attrName>style.visibility</p:attrName>
                                        </p:attrNameLst>
                                      </p:cBhvr>
                                      <p:to>
                                        <p:strVal val="visible"/>
                                      </p:to>
                                    </p:set>
                                    <p:animEffect transition="in" filter="wipe(left)">
                                      <p:cBhvr>
                                        <p:cTn id="176" dur="500"/>
                                        <p:tgtEl>
                                          <p:spTgt spid="98"/>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99"/>
                                        </p:tgtEl>
                                        <p:attrNameLst>
                                          <p:attrName>style.visibility</p:attrName>
                                        </p:attrNameLst>
                                      </p:cBhvr>
                                      <p:to>
                                        <p:strVal val="visible"/>
                                      </p:to>
                                    </p:set>
                                    <p:animEffect transition="in" filter="wipe(left)">
                                      <p:cBhvr>
                                        <p:cTn id="181" dur="500"/>
                                        <p:tgtEl>
                                          <p:spTgt spid="99"/>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nodeType="clickEffect">
                                  <p:stCondLst>
                                    <p:cond delay="0"/>
                                  </p:stCondLst>
                                  <p:childTnLst>
                                    <p:set>
                                      <p:cBhvr>
                                        <p:cTn id="185" dur="1" fill="hold">
                                          <p:stCondLst>
                                            <p:cond delay="0"/>
                                          </p:stCondLst>
                                        </p:cTn>
                                        <p:tgtEl>
                                          <p:spTgt spid="101"/>
                                        </p:tgtEl>
                                        <p:attrNameLst>
                                          <p:attrName>style.visibility</p:attrName>
                                        </p:attrNameLst>
                                      </p:cBhvr>
                                      <p:to>
                                        <p:strVal val="visible"/>
                                      </p:to>
                                    </p:set>
                                    <p:animEffect transition="in" filter="wipe(left)">
                                      <p:cBhvr>
                                        <p:cTn id="186" dur="500"/>
                                        <p:tgtEl>
                                          <p:spTgt spid="101"/>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100"/>
                                        </p:tgtEl>
                                        <p:attrNameLst>
                                          <p:attrName>style.visibility</p:attrName>
                                        </p:attrNameLst>
                                      </p:cBhvr>
                                      <p:to>
                                        <p:strVal val="visible"/>
                                      </p:to>
                                    </p:set>
                                    <p:animEffect transition="in" filter="wipe(left)">
                                      <p:cBhvr>
                                        <p:cTn id="191" dur="500"/>
                                        <p:tgtEl>
                                          <p:spTgt spid="100"/>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07"/>
                                        </p:tgtEl>
                                        <p:attrNameLst>
                                          <p:attrName>style.visibility</p:attrName>
                                        </p:attrNameLst>
                                      </p:cBhvr>
                                      <p:to>
                                        <p:strVal val="visible"/>
                                      </p:to>
                                    </p:set>
                                    <p:animEffect transition="in" filter="wipe(left)">
                                      <p:cBhvr>
                                        <p:cTn id="196" dur="500"/>
                                        <p:tgtEl>
                                          <p:spTgt spid="107"/>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03"/>
                                        </p:tgtEl>
                                        <p:attrNameLst>
                                          <p:attrName>style.visibility</p:attrName>
                                        </p:attrNameLst>
                                      </p:cBhvr>
                                      <p:to>
                                        <p:strVal val="visible"/>
                                      </p:to>
                                    </p:set>
                                    <p:animEffect transition="in" filter="wipe(left)">
                                      <p:cBhvr>
                                        <p:cTn id="201" dur="500"/>
                                        <p:tgtEl>
                                          <p:spTgt spid="103"/>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104"/>
                                        </p:tgtEl>
                                        <p:attrNameLst>
                                          <p:attrName>style.visibility</p:attrName>
                                        </p:attrNameLst>
                                      </p:cBhvr>
                                      <p:to>
                                        <p:strVal val="visible"/>
                                      </p:to>
                                    </p:set>
                                    <p:animEffect transition="in" filter="wipe(left)">
                                      <p:cBhvr>
                                        <p:cTn id="206" dur="500"/>
                                        <p:tgtEl>
                                          <p:spTgt spid="104"/>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nodeType="clickEffect">
                                  <p:stCondLst>
                                    <p:cond delay="0"/>
                                  </p:stCondLst>
                                  <p:childTnLst>
                                    <p:set>
                                      <p:cBhvr>
                                        <p:cTn id="210" dur="1" fill="hold">
                                          <p:stCondLst>
                                            <p:cond delay="0"/>
                                          </p:stCondLst>
                                        </p:cTn>
                                        <p:tgtEl>
                                          <p:spTgt spid="106"/>
                                        </p:tgtEl>
                                        <p:attrNameLst>
                                          <p:attrName>style.visibility</p:attrName>
                                        </p:attrNameLst>
                                      </p:cBhvr>
                                      <p:to>
                                        <p:strVal val="visible"/>
                                      </p:to>
                                    </p:set>
                                    <p:animEffect transition="in" filter="wipe(left)">
                                      <p:cBhvr>
                                        <p:cTn id="211" dur="500"/>
                                        <p:tgtEl>
                                          <p:spTgt spid="106"/>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105"/>
                                        </p:tgtEl>
                                        <p:attrNameLst>
                                          <p:attrName>style.visibility</p:attrName>
                                        </p:attrNameLst>
                                      </p:cBhvr>
                                      <p:to>
                                        <p:strVal val="visible"/>
                                      </p:to>
                                    </p:set>
                                    <p:animEffect transition="in" filter="wipe(left)">
                                      <p:cBhvr>
                                        <p:cTn id="216" dur="500"/>
                                        <p:tgtEl>
                                          <p:spTgt spid="105"/>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143"/>
                                        </p:tgtEl>
                                        <p:attrNameLst>
                                          <p:attrName>style.visibility</p:attrName>
                                        </p:attrNameLst>
                                      </p:cBhvr>
                                      <p:to>
                                        <p:strVal val="visible"/>
                                      </p:to>
                                    </p:set>
                                    <p:animEffect transition="in" filter="wipe(left)">
                                      <p:cBhvr>
                                        <p:cTn id="221" dur="500"/>
                                        <p:tgtEl>
                                          <p:spTgt spid="143"/>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14"/>
                                        </p:tgtEl>
                                        <p:attrNameLst>
                                          <p:attrName>style.visibility</p:attrName>
                                        </p:attrNameLst>
                                      </p:cBhvr>
                                      <p:to>
                                        <p:strVal val="visible"/>
                                      </p:to>
                                    </p:set>
                                    <p:animEffect transition="in" filter="wipe(left)">
                                      <p:cBhvr>
                                        <p:cTn id="226" dur="500"/>
                                        <p:tgtEl>
                                          <p:spTgt spid="114"/>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nodeType="clickEffect">
                                  <p:stCondLst>
                                    <p:cond delay="0"/>
                                  </p:stCondLst>
                                  <p:childTnLst>
                                    <p:set>
                                      <p:cBhvr>
                                        <p:cTn id="230" dur="1" fill="hold">
                                          <p:stCondLst>
                                            <p:cond delay="0"/>
                                          </p:stCondLst>
                                        </p:cTn>
                                        <p:tgtEl>
                                          <p:spTgt spid="116"/>
                                        </p:tgtEl>
                                        <p:attrNameLst>
                                          <p:attrName>style.visibility</p:attrName>
                                        </p:attrNameLst>
                                      </p:cBhvr>
                                      <p:to>
                                        <p:strVal val="visible"/>
                                      </p:to>
                                    </p:set>
                                    <p:animEffect transition="in" filter="wipe(left)">
                                      <p:cBhvr>
                                        <p:cTn id="231" dur="500"/>
                                        <p:tgtEl>
                                          <p:spTgt spid="116"/>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115"/>
                                        </p:tgtEl>
                                        <p:attrNameLst>
                                          <p:attrName>style.visibility</p:attrName>
                                        </p:attrNameLst>
                                      </p:cBhvr>
                                      <p:to>
                                        <p:strVal val="visible"/>
                                      </p:to>
                                    </p:set>
                                    <p:animEffect transition="in" filter="wipe(left)">
                                      <p:cBhvr>
                                        <p:cTn id="236" dur="500"/>
                                        <p:tgtEl>
                                          <p:spTgt spid="115"/>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123"/>
                                        </p:tgtEl>
                                        <p:attrNameLst>
                                          <p:attrName>style.visibility</p:attrName>
                                        </p:attrNameLst>
                                      </p:cBhvr>
                                      <p:to>
                                        <p:strVal val="visible"/>
                                      </p:to>
                                    </p:set>
                                    <p:animEffect transition="in" filter="wipe(left)">
                                      <p:cBhvr>
                                        <p:cTn id="241" dur="500"/>
                                        <p:tgtEl>
                                          <p:spTgt spid="123"/>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124"/>
                                        </p:tgtEl>
                                        <p:attrNameLst>
                                          <p:attrName>style.visibility</p:attrName>
                                        </p:attrNameLst>
                                      </p:cBhvr>
                                      <p:to>
                                        <p:strVal val="visible"/>
                                      </p:to>
                                    </p:set>
                                    <p:animEffect transition="in" filter="wipe(left)">
                                      <p:cBhvr>
                                        <p:cTn id="246" dur="500"/>
                                        <p:tgtEl>
                                          <p:spTgt spid="124"/>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1" fill="hold" nodeType="clickEffect">
                                  <p:stCondLst>
                                    <p:cond delay="0"/>
                                  </p:stCondLst>
                                  <p:childTnLst>
                                    <p:set>
                                      <p:cBhvr>
                                        <p:cTn id="250" dur="1" fill="hold">
                                          <p:stCondLst>
                                            <p:cond delay="0"/>
                                          </p:stCondLst>
                                        </p:cTn>
                                        <p:tgtEl>
                                          <p:spTgt spid="109"/>
                                        </p:tgtEl>
                                        <p:attrNameLst>
                                          <p:attrName>style.visibility</p:attrName>
                                        </p:attrNameLst>
                                      </p:cBhvr>
                                      <p:to>
                                        <p:strVal val="visible"/>
                                      </p:to>
                                    </p:set>
                                    <p:animEffect transition="in" filter="wipe(up)">
                                      <p:cBhvr>
                                        <p:cTn id="251" dur="500"/>
                                        <p:tgtEl>
                                          <p:spTgt spid="109"/>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childTnLst>
                                    <p:set>
                                      <p:cBhvr>
                                        <p:cTn id="255" dur="1" fill="hold">
                                          <p:stCondLst>
                                            <p:cond delay="0"/>
                                          </p:stCondLst>
                                        </p:cTn>
                                        <p:tgtEl>
                                          <p:spTgt spid="125"/>
                                        </p:tgtEl>
                                        <p:attrNameLst>
                                          <p:attrName>style.visibility</p:attrName>
                                        </p:attrNameLst>
                                      </p:cBhvr>
                                      <p:to>
                                        <p:strVal val="visible"/>
                                      </p:to>
                                    </p:set>
                                    <p:animEffect transition="in" filter="wipe(left)">
                                      <p:cBhvr>
                                        <p:cTn id="256" dur="500"/>
                                        <p:tgtEl>
                                          <p:spTgt spid="125"/>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127"/>
                                        </p:tgtEl>
                                        <p:attrNameLst>
                                          <p:attrName>style.visibility</p:attrName>
                                        </p:attrNameLst>
                                      </p:cBhvr>
                                      <p:to>
                                        <p:strVal val="visible"/>
                                      </p:to>
                                    </p:set>
                                    <p:animEffect transition="in" filter="wipe(left)">
                                      <p:cBhvr>
                                        <p:cTn id="261" dur="500"/>
                                        <p:tgtEl>
                                          <p:spTgt spid="127"/>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126"/>
                                        </p:tgtEl>
                                        <p:attrNameLst>
                                          <p:attrName>style.visibility</p:attrName>
                                        </p:attrNameLst>
                                      </p:cBhvr>
                                      <p:to>
                                        <p:strVal val="visible"/>
                                      </p:to>
                                    </p:set>
                                    <p:animEffect transition="in" filter="wipe(left)">
                                      <p:cBhvr>
                                        <p:cTn id="266" dur="500"/>
                                        <p:tgtEl>
                                          <p:spTgt spid="126"/>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grpId="0" nodeType="clickEffect">
                                  <p:stCondLst>
                                    <p:cond delay="0"/>
                                  </p:stCondLst>
                                  <p:childTnLst>
                                    <p:set>
                                      <p:cBhvr>
                                        <p:cTn id="270" dur="1" fill="hold">
                                          <p:stCondLst>
                                            <p:cond delay="0"/>
                                          </p:stCondLst>
                                        </p:cTn>
                                        <p:tgtEl>
                                          <p:spTgt spid="132"/>
                                        </p:tgtEl>
                                        <p:attrNameLst>
                                          <p:attrName>style.visibility</p:attrName>
                                        </p:attrNameLst>
                                      </p:cBhvr>
                                      <p:to>
                                        <p:strVal val="visible"/>
                                      </p:to>
                                    </p:set>
                                    <p:animEffect transition="in" filter="wipe(left)">
                                      <p:cBhvr>
                                        <p:cTn id="271" dur="500"/>
                                        <p:tgtEl>
                                          <p:spTgt spid="132"/>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128"/>
                                        </p:tgtEl>
                                        <p:attrNameLst>
                                          <p:attrName>style.visibility</p:attrName>
                                        </p:attrNameLst>
                                      </p:cBhvr>
                                      <p:to>
                                        <p:strVal val="visible"/>
                                      </p:to>
                                    </p:set>
                                    <p:animEffect transition="in" filter="wipe(left)">
                                      <p:cBhvr>
                                        <p:cTn id="276" dur="500"/>
                                        <p:tgtEl>
                                          <p:spTgt spid="128"/>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8" fill="hold" grpId="0" nodeType="clickEffect">
                                  <p:stCondLst>
                                    <p:cond delay="0"/>
                                  </p:stCondLst>
                                  <p:childTnLst>
                                    <p:set>
                                      <p:cBhvr>
                                        <p:cTn id="280" dur="1" fill="hold">
                                          <p:stCondLst>
                                            <p:cond delay="0"/>
                                          </p:stCondLst>
                                        </p:cTn>
                                        <p:tgtEl>
                                          <p:spTgt spid="129"/>
                                        </p:tgtEl>
                                        <p:attrNameLst>
                                          <p:attrName>style.visibility</p:attrName>
                                        </p:attrNameLst>
                                      </p:cBhvr>
                                      <p:to>
                                        <p:strVal val="visible"/>
                                      </p:to>
                                    </p:set>
                                    <p:animEffect transition="in" filter="wipe(left)">
                                      <p:cBhvr>
                                        <p:cTn id="281" dur="500"/>
                                        <p:tgtEl>
                                          <p:spTgt spid="129"/>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nodeType="clickEffect">
                                  <p:stCondLst>
                                    <p:cond delay="0"/>
                                  </p:stCondLst>
                                  <p:childTnLst>
                                    <p:set>
                                      <p:cBhvr>
                                        <p:cTn id="285" dur="1" fill="hold">
                                          <p:stCondLst>
                                            <p:cond delay="0"/>
                                          </p:stCondLst>
                                        </p:cTn>
                                        <p:tgtEl>
                                          <p:spTgt spid="131"/>
                                        </p:tgtEl>
                                        <p:attrNameLst>
                                          <p:attrName>style.visibility</p:attrName>
                                        </p:attrNameLst>
                                      </p:cBhvr>
                                      <p:to>
                                        <p:strVal val="visible"/>
                                      </p:to>
                                    </p:set>
                                    <p:animEffect transition="in" filter="wipe(left)">
                                      <p:cBhvr>
                                        <p:cTn id="286" dur="500"/>
                                        <p:tgtEl>
                                          <p:spTgt spid="131"/>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8" fill="hold" grpId="0" nodeType="clickEffect">
                                  <p:stCondLst>
                                    <p:cond delay="0"/>
                                  </p:stCondLst>
                                  <p:childTnLst>
                                    <p:set>
                                      <p:cBhvr>
                                        <p:cTn id="290" dur="1" fill="hold">
                                          <p:stCondLst>
                                            <p:cond delay="0"/>
                                          </p:stCondLst>
                                        </p:cTn>
                                        <p:tgtEl>
                                          <p:spTgt spid="130"/>
                                        </p:tgtEl>
                                        <p:attrNameLst>
                                          <p:attrName>style.visibility</p:attrName>
                                        </p:attrNameLst>
                                      </p:cBhvr>
                                      <p:to>
                                        <p:strVal val="visible"/>
                                      </p:to>
                                    </p:set>
                                    <p:animEffect transition="in" filter="wipe(left)">
                                      <p:cBhvr>
                                        <p:cTn id="291" dur="500"/>
                                        <p:tgtEl>
                                          <p:spTgt spid="130"/>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8" fill="hold" grpId="0" nodeType="clickEffect">
                                  <p:stCondLst>
                                    <p:cond delay="0"/>
                                  </p:stCondLst>
                                  <p:childTnLst>
                                    <p:set>
                                      <p:cBhvr>
                                        <p:cTn id="295" dur="1" fill="hold">
                                          <p:stCondLst>
                                            <p:cond delay="0"/>
                                          </p:stCondLst>
                                        </p:cTn>
                                        <p:tgtEl>
                                          <p:spTgt spid="137"/>
                                        </p:tgtEl>
                                        <p:attrNameLst>
                                          <p:attrName>style.visibility</p:attrName>
                                        </p:attrNameLst>
                                      </p:cBhvr>
                                      <p:to>
                                        <p:strVal val="visible"/>
                                      </p:to>
                                    </p:set>
                                    <p:animEffect transition="in" filter="wipe(left)">
                                      <p:cBhvr>
                                        <p:cTn id="296" dur="500"/>
                                        <p:tgtEl>
                                          <p:spTgt spid="137"/>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8" fill="hold" grpId="0" nodeType="clickEffect">
                                  <p:stCondLst>
                                    <p:cond delay="0"/>
                                  </p:stCondLst>
                                  <p:childTnLst>
                                    <p:set>
                                      <p:cBhvr>
                                        <p:cTn id="300" dur="1" fill="hold">
                                          <p:stCondLst>
                                            <p:cond delay="0"/>
                                          </p:stCondLst>
                                        </p:cTn>
                                        <p:tgtEl>
                                          <p:spTgt spid="133"/>
                                        </p:tgtEl>
                                        <p:attrNameLst>
                                          <p:attrName>style.visibility</p:attrName>
                                        </p:attrNameLst>
                                      </p:cBhvr>
                                      <p:to>
                                        <p:strVal val="visible"/>
                                      </p:to>
                                    </p:set>
                                    <p:animEffect transition="in" filter="wipe(left)">
                                      <p:cBhvr>
                                        <p:cTn id="301" dur="500"/>
                                        <p:tgtEl>
                                          <p:spTgt spid="133"/>
                                        </p:tgtEl>
                                      </p:cBhvr>
                                    </p:animEffect>
                                  </p:childTnLst>
                                </p:cTn>
                              </p:par>
                            </p:childTnLst>
                          </p:cTn>
                        </p:par>
                      </p:childTnLst>
                    </p:cTn>
                  </p:par>
                  <p:par>
                    <p:cTn id="302" fill="hold">
                      <p:stCondLst>
                        <p:cond delay="indefinite"/>
                      </p:stCondLst>
                      <p:childTnLst>
                        <p:par>
                          <p:cTn id="303" fill="hold">
                            <p:stCondLst>
                              <p:cond delay="0"/>
                            </p:stCondLst>
                            <p:childTnLst>
                              <p:par>
                                <p:cTn id="304" presetID="22" presetClass="entr" presetSubtype="8" fill="hold" grpId="0" nodeType="clickEffect">
                                  <p:stCondLst>
                                    <p:cond delay="0"/>
                                  </p:stCondLst>
                                  <p:childTnLst>
                                    <p:set>
                                      <p:cBhvr>
                                        <p:cTn id="305" dur="1" fill="hold">
                                          <p:stCondLst>
                                            <p:cond delay="0"/>
                                          </p:stCondLst>
                                        </p:cTn>
                                        <p:tgtEl>
                                          <p:spTgt spid="134"/>
                                        </p:tgtEl>
                                        <p:attrNameLst>
                                          <p:attrName>style.visibility</p:attrName>
                                        </p:attrNameLst>
                                      </p:cBhvr>
                                      <p:to>
                                        <p:strVal val="visible"/>
                                      </p:to>
                                    </p:set>
                                    <p:animEffect transition="in" filter="wipe(left)">
                                      <p:cBhvr>
                                        <p:cTn id="306" dur="500"/>
                                        <p:tgtEl>
                                          <p:spTgt spid="134"/>
                                        </p:tgtEl>
                                      </p:cBhvr>
                                    </p:animEffect>
                                  </p:childTnLst>
                                </p:cTn>
                              </p:par>
                            </p:childTnLst>
                          </p:cTn>
                        </p:par>
                      </p:childTnLst>
                    </p:cTn>
                  </p:par>
                  <p:par>
                    <p:cTn id="307" fill="hold">
                      <p:stCondLst>
                        <p:cond delay="indefinite"/>
                      </p:stCondLst>
                      <p:childTnLst>
                        <p:par>
                          <p:cTn id="308" fill="hold">
                            <p:stCondLst>
                              <p:cond delay="0"/>
                            </p:stCondLst>
                            <p:childTnLst>
                              <p:par>
                                <p:cTn id="309" presetID="22" presetClass="entr" presetSubtype="8" fill="hold" nodeType="clickEffect">
                                  <p:stCondLst>
                                    <p:cond delay="0"/>
                                  </p:stCondLst>
                                  <p:childTnLst>
                                    <p:set>
                                      <p:cBhvr>
                                        <p:cTn id="310" dur="1" fill="hold">
                                          <p:stCondLst>
                                            <p:cond delay="0"/>
                                          </p:stCondLst>
                                        </p:cTn>
                                        <p:tgtEl>
                                          <p:spTgt spid="136"/>
                                        </p:tgtEl>
                                        <p:attrNameLst>
                                          <p:attrName>style.visibility</p:attrName>
                                        </p:attrNameLst>
                                      </p:cBhvr>
                                      <p:to>
                                        <p:strVal val="visible"/>
                                      </p:to>
                                    </p:set>
                                    <p:animEffect transition="in" filter="wipe(left)">
                                      <p:cBhvr>
                                        <p:cTn id="311" dur="500"/>
                                        <p:tgtEl>
                                          <p:spTgt spid="136"/>
                                        </p:tgtEl>
                                      </p:cBhvr>
                                    </p:animEffec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grpId="0" nodeType="clickEffect">
                                  <p:stCondLst>
                                    <p:cond delay="0"/>
                                  </p:stCondLst>
                                  <p:childTnLst>
                                    <p:set>
                                      <p:cBhvr>
                                        <p:cTn id="315" dur="1" fill="hold">
                                          <p:stCondLst>
                                            <p:cond delay="0"/>
                                          </p:stCondLst>
                                        </p:cTn>
                                        <p:tgtEl>
                                          <p:spTgt spid="135"/>
                                        </p:tgtEl>
                                        <p:attrNameLst>
                                          <p:attrName>style.visibility</p:attrName>
                                        </p:attrNameLst>
                                      </p:cBhvr>
                                      <p:to>
                                        <p:strVal val="visible"/>
                                      </p:to>
                                    </p:set>
                                    <p:animEffect transition="in" filter="wipe(left)">
                                      <p:cBhvr>
                                        <p:cTn id="316" dur="500"/>
                                        <p:tgtEl>
                                          <p:spTgt spid="135"/>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grpId="0" nodeType="clickEffect">
                                  <p:stCondLst>
                                    <p:cond delay="0"/>
                                  </p:stCondLst>
                                  <p:childTnLst>
                                    <p:set>
                                      <p:cBhvr>
                                        <p:cTn id="320" dur="1" fill="hold">
                                          <p:stCondLst>
                                            <p:cond delay="0"/>
                                          </p:stCondLst>
                                        </p:cTn>
                                        <p:tgtEl>
                                          <p:spTgt spid="144"/>
                                        </p:tgtEl>
                                        <p:attrNameLst>
                                          <p:attrName>style.visibility</p:attrName>
                                        </p:attrNameLst>
                                      </p:cBhvr>
                                      <p:to>
                                        <p:strVal val="visible"/>
                                      </p:to>
                                    </p:set>
                                    <p:animEffect transition="in" filter="wipe(left)">
                                      <p:cBhvr>
                                        <p:cTn id="321" dur="500"/>
                                        <p:tgtEl>
                                          <p:spTgt spid="144"/>
                                        </p:tgtEl>
                                      </p:cBhvr>
                                    </p:animEffec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grpId="0" nodeType="clickEffect">
                                  <p:stCondLst>
                                    <p:cond delay="0"/>
                                  </p:stCondLst>
                                  <p:childTnLst>
                                    <p:set>
                                      <p:cBhvr>
                                        <p:cTn id="325" dur="1" fill="hold">
                                          <p:stCondLst>
                                            <p:cond delay="0"/>
                                          </p:stCondLst>
                                        </p:cTn>
                                        <p:tgtEl>
                                          <p:spTgt spid="145"/>
                                        </p:tgtEl>
                                        <p:attrNameLst>
                                          <p:attrName>style.visibility</p:attrName>
                                        </p:attrNameLst>
                                      </p:cBhvr>
                                      <p:to>
                                        <p:strVal val="visible"/>
                                      </p:to>
                                    </p:set>
                                    <p:animEffect transition="in" filter="wipe(left)">
                                      <p:cBhvr>
                                        <p:cTn id="326" dur="500"/>
                                        <p:tgtEl>
                                          <p:spTgt spid="145"/>
                                        </p:tgtEl>
                                      </p:cBhvr>
                                    </p:animEffect>
                                  </p:childTnLst>
                                </p:cTn>
                              </p:par>
                            </p:childTnLst>
                          </p:cTn>
                        </p:par>
                      </p:childTnLst>
                    </p:cTn>
                  </p:par>
                  <p:par>
                    <p:cTn id="327" fill="hold">
                      <p:stCondLst>
                        <p:cond delay="indefinite"/>
                      </p:stCondLst>
                      <p:childTnLst>
                        <p:par>
                          <p:cTn id="328" fill="hold">
                            <p:stCondLst>
                              <p:cond delay="0"/>
                            </p:stCondLst>
                            <p:childTnLst>
                              <p:par>
                                <p:cTn id="329" presetID="22" presetClass="entr" presetSubtype="8" fill="hold" nodeType="clickEffect">
                                  <p:stCondLst>
                                    <p:cond delay="0"/>
                                  </p:stCondLst>
                                  <p:childTnLst>
                                    <p:set>
                                      <p:cBhvr>
                                        <p:cTn id="330" dur="1" fill="hold">
                                          <p:stCondLst>
                                            <p:cond delay="0"/>
                                          </p:stCondLst>
                                        </p:cTn>
                                        <p:tgtEl>
                                          <p:spTgt spid="147"/>
                                        </p:tgtEl>
                                        <p:attrNameLst>
                                          <p:attrName>style.visibility</p:attrName>
                                        </p:attrNameLst>
                                      </p:cBhvr>
                                      <p:to>
                                        <p:strVal val="visible"/>
                                      </p:to>
                                    </p:set>
                                    <p:animEffect transition="in" filter="wipe(left)">
                                      <p:cBhvr>
                                        <p:cTn id="331" dur="500"/>
                                        <p:tgtEl>
                                          <p:spTgt spid="147"/>
                                        </p:tgtEl>
                                      </p:cBhvr>
                                    </p:animEffect>
                                  </p:childTnLst>
                                </p:cTn>
                              </p:par>
                            </p:childTnLst>
                          </p:cTn>
                        </p:par>
                      </p:childTnLst>
                    </p:cTn>
                  </p:par>
                  <p:par>
                    <p:cTn id="332" fill="hold">
                      <p:stCondLst>
                        <p:cond delay="indefinite"/>
                      </p:stCondLst>
                      <p:childTnLst>
                        <p:par>
                          <p:cTn id="333" fill="hold">
                            <p:stCondLst>
                              <p:cond delay="0"/>
                            </p:stCondLst>
                            <p:childTnLst>
                              <p:par>
                                <p:cTn id="334" presetID="22" presetClass="entr" presetSubtype="8" fill="hold" grpId="0" nodeType="clickEffect">
                                  <p:stCondLst>
                                    <p:cond delay="0"/>
                                  </p:stCondLst>
                                  <p:childTnLst>
                                    <p:set>
                                      <p:cBhvr>
                                        <p:cTn id="335" dur="1" fill="hold">
                                          <p:stCondLst>
                                            <p:cond delay="0"/>
                                          </p:stCondLst>
                                        </p:cTn>
                                        <p:tgtEl>
                                          <p:spTgt spid="146"/>
                                        </p:tgtEl>
                                        <p:attrNameLst>
                                          <p:attrName>style.visibility</p:attrName>
                                        </p:attrNameLst>
                                      </p:cBhvr>
                                      <p:to>
                                        <p:strVal val="visible"/>
                                      </p:to>
                                    </p:set>
                                    <p:animEffect transition="in" filter="wipe(left)">
                                      <p:cBhvr>
                                        <p:cTn id="336" dur="500"/>
                                        <p:tgtEl>
                                          <p:spTgt spid="146"/>
                                        </p:tgtEl>
                                      </p:cBhvr>
                                    </p:animEffect>
                                  </p:childTnLst>
                                </p:cTn>
                              </p:par>
                            </p:childTnLst>
                          </p:cTn>
                        </p:par>
                      </p:childTnLst>
                    </p:cTn>
                  </p:par>
                  <p:par>
                    <p:cTn id="337" fill="hold">
                      <p:stCondLst>
                        <p:cond delay="indefinite"/>
                      </p:stCondLst>
                      <p:childTnLst>
                        <p:par>
                          <p:cTn id="338" fill="hold">
                            <p:stCondLst>
                              <p:cond delay="0"/>
                            </p:stCondLst>
                            <p:childTnLst>
                              <p:par>
                                <p:cTn id="339" presetID="22" presetClass="entr" presetSubtype="8" fill="hold" grpId="0" nodeType="clickEffect">
                                  <p:stCondLst>
                                    <p:cond delay="0"/>
                                  </p:stCondLst>
                                  <p:childTnLst>
                                    <p:set>
                                      <p:cBhvr>
                                        <p:cTn id="340" dur="1" fill="hold">
                                          <p:stCondLst>
                                            <p:cond delay="0"/>
                                          </p:stCondLst>
                                        </p:cTn>
                                        <p:tgtEl>
                                          <p:spTgt spid="148"/>
                                        </p:tgtEl>
                                        <p:attrNameLst>
                                          <p:attrName>style.visibility</p:attrName>
                                        </p:attrNameLst>
                                      </p:cBhvr>
                                      <p:to>
                                        <p:strVal val="visible"/>
                                      </p:to>
                                    </p:set>
                                    <p:animEffect transition="in" filter="wipe(left)">
                                      <p:cBhvr>
                                        <p:cTn id="341" dur="500"/>
                                        <p:tgtEl>
                                          <p:spTgt spid="148"/>
                                        </p:tgtEl>
                                      </p:cBhvr>
                                    </p:animEffect>
                                  </p:childTnLst>
                                </p:cTn>
                              </p:par>
                            </p:childTnLst>
                          </p:cTn>
                        </p:par>
                      </p:childTnLst>
                    </p:cTn>
                  </p:par>
                  <p:par>
                    <p:cTn id="342" fill="hold">
                      <p:stCondLst>
                        <p:cond delay="indefinite"/>
                      </p:stCondLst>
                      <p:childTnLst>
                        <p:par>
                          <p:cTn id="343" fill="hold">
                            <p:stCondLst>
                              <p:cond delay="0"/>
                            </p:stCondLst>
                            <p:childTnLst>
                              <p:par>
                                <p:cTn id="344" presetID="22" presetClass="entr" presetSubtype="8" fill="hold" grpId="0" nodeType="clickEffect">
                                  <p:stCondLst>
                                    <p:cond delay="0"/>
                                  </p:stCondLst>
                                  <p:childTnLst>
                                    <p:set>
                                      <p:cBhvr>
                                        <p:cTn id="345" dur="1" fill="hold">
                                          <p:stCondLst>
                                            <p:cond delay="0"/>
                                          </p:stCondLst>
                                        </p:cTn>
                                        <p:tgtEl>
                                          <p:spTgt spid="152"/>
                                        </p:tgtEl>
                                        <p:attrNameLst>
                                          <p:attrName>style.visibility</p:attrName>
                                        </p:attrNameLst>
                                      </p:cBhvr>
                                      <p:to>
                                        <p:strVal val="visible"/>
                                      </p:to>
                                    </p:set>
                                    <p:animEffect transition="in" filter="wipe(left)">
                                      <p:cBhvr>
                                        <p:cTn id="346" dur="500"/>
                                        <p:tgtEl>
                                          <p:spTgt spid="152"/>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8" fill="hold" grpId="0" nodeType="clickEffect">
                                  <p:stCondLst>
                                    <p:cond delay="0"/>
                                  </p:stCondLst>
                                  <p:childTnLst>
                                    <p:set>
                                      <p:cBhvr>
                                        <p:cTn id="350" dur="1" fill="hold">
                                          <p:stCondLst>
                                            <p:cond delay="0"/>
                                          </p:stCondLst>
                                        </p:cTn>
                                        <p:tgtEl>
                                          <p:spTgt spid="153"/>
                                        </p:tgtEl>
                                        <p:attrNameLst>
                                          <p:attrName>style.visibility</p:attrName>
                                        </p:attrNameLst>
                                      </p:cBhvr>
                                      <p:to>
                                        <p:strVal val="visible"/>
                                      </p:to>
                                    </p:set>
                                    <p:animEffect transition="in" filter="wipe(left)">
                                      <p:cBhvr>
                                        <p:cTn id="351" dur="500"/>
                                        <p:tgtEl>
                                          <p:spTgt spid="153"/>
                                        </p:tgtEl>
                                      </p:cBhvr>
                                    </p:animEffect>
                                  </p:childTnLst>
                                </p:cTn>
                              </p:par>
                            </p:childTnLst>
                          </p:cTn>
                        </p:par>
                      </p:childTnLst>
                    </p:cTn>
                  </p:par>
                  <p:par>
                    <p:cTn id="352" fill="hold">
                      <p:stCondLst>
                        <p:cond delay="indefinite"/>
                      </p:stCondLst>
                      <p:childTnLst>
                        <p:par>
                          <p:cTn id="353" fill="hold">
                            <p:stCondLst>
                              <p:cond delay="0"/>
                            </p:stCondLst>
                            <p:childTnLst>
                              <p:par>
                                <p:cTn id="354" presetID="22" presetClass="entr" presetSubtype="8" fill="hold" grpId="0" nodeType="clickEffect">
                                  <p:stCondLst>
                                    <p:cond delay="0"/>
                                  </p:stCondLst>
                                  <p:childTnLst>
                                    <p:set>
                                      <p:cBhvr>
                                        <p:cTn id="355" dur="1" fill="hold">
                                          <p:stCondLst>
                                            <p:cond delay="0"/>
                                          </p:stCondLst>
                                        </p:cTn>
                                        <p:tgtEl>
                                          <p:spTgt spid="154"/>
                                        </p:tgtEl>
                                        <p:attrNameLst>
                                          <p:attrName>style.visibility</p:attrName>
                                        </p:attrNameLst>
                                      </p:cBhvr>
                                      <p:to>
                                        <p:strVal val="visible"/>
                                      </p:to>
                                    </p:set>
                                    <p:animEffect transition="in" filter="wipe(left)">
                                      <p:cBhvr>
                                        <p:cTn id="356" dur="500"/>
                                        <p:tgtEl>
                                          <p:spTgt spid="154"/>
                                        </p:tgtEl>
                                      </p:cBhvr>
                                    </p:animEffect>
                                  </p:childTnLst>
                                </p:cTn>
                              </p:par>
                            </p:childTnLst>
                          </p:cTn>
                        </p:par>
                      </p:childTnLst>
                    </p:cTn>
                  </p:par>
                  <p:par>
                    <p:cTn id="357" fill="hold">
                      <p:stCondLst>
                        <p:cond delay="indefinite"/>
                      </p:stCondLst>
                      <p:childTnLst>
                        <p:par>
                          <p:cTn id="358" fill="hold">
                            <p:stCondLst>
                              <p:cond delay="0"/>
                            </p:stCondLst>
                            <p:childTnLst>
                              <p:par>
                                <p:cTn id="359" presetID="22" presetClass="entr" presetSubtype="8" fill="hold" grpId="0" nodeType="clickEffect">
                                  <p:stCondLst>
                                    <p:cond delay="0"/>
                                  </p:stCondLst>
                                  <p:childTnLst>
                                    <p:set>
                                      <p:cBhvr>
                                        <p:cTn id="360" dur="1" fill="hold">
                                          <p:stCondLst>
                                            <p:cond delay="0"/>
                                          </p:stCondLst>
                                        </p:cTn>
                                        <p:tgtEl>
                                          <p:spTgt spid="155"/>
                                        </p:tgtEl>
                                        <p:attrNameLst>
                                          <p:attrName>style.visibility</p:attrName>
                                        </p:attrNameLst>
                                      </p:cBhvr>
                                      <p:to>
                                        <p:strVal val="visible"/>
                                      </p:to>
                                    </p:set>
                                    <p:animEffect transition="in" filter="wipe(left)">
                                      <p:cBhvr>
                                        <p:cTn id="361" dur="500"/>
                                        <p:tgtEl>
                                          <p:spTgt spid="155"/>
                                        </p:tgtEl>
                                      </p:cBhvr>
                                    </p:animEffect>
                                  </p:childTnLst>
                                </p:cTn>
                              </p:par>
                            </p:childTnLst>
                          </p:cTn>
                        </p:par>
                      </p:childTnLst>
                    </p:cTn>
                  </p:par>
                  <p:par>
                    <p:cTn id="362" fill="hold">
                      <p:stCondLst>
                        <p:cond delay="indefinite"/>
                      </p:stCondLst>
                      <p:childTnLst>
                        <p:par>
                          <p:cTn id="363" fill="hold">
                            <p:stCondLst>
                              <p:cond delay="0"/>
                            </p:stCondLst>
                            <p:childTnLst>
                              <p:par>
                                <p:cTn id="364" presetID="22" presetClass="entr" presetSubtype="8" fill="hold" grpId="0" nodeType="clickEffect">
                                  <p:stCondLst>
                                    <p:cond delay="0"/>
                                  </p:stCondLst>
                                  <p:childTnLst>
                                    <p:set>
                                      <p:cBhvr>
                                        <p:cTn id="365" dur="1" fill="hold">
                                          <p:stCondLst>
                                            <p:cond delay="0"/>
                                          </p:stCondLst>
                                        </p:cTn>
                                        <p:tgtEl>
                                          <p:spTgt spid="156"/>
                                        </p:tgtEl>
                                        <p:attrNameLst>
                                          <p:attrName>style.visibility</p:attrName>
                                        </p:attrNameLst>
                                      </p:cBhvr>
                                      <p:to>
                                        <p:strVal val="visible"/>
                                      </p:to>
                                    </p:set>
                                    <p:animEffect transition="in" filter="wipe(left)">
                                      <p:cBhvr>
                                        <p:cTn id="366" dur="500"/>
                                        <p:tgtEl>
                                          <p:spTgt spid="156"/>
                                        </p:tgtEl>
                                      </p:cBhvr>
                                    </p:animEffec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157"/>
                                        </p:tgtEl>
                                        <p:attrNameLst>
                                          <p:attrName>style.visibility</p:attrName>
                                        </p:attrNameLst>
                                      </p:cBhvr>
                                      <p:to>
                                        <p:strVal val="visible"/>
                                      </p:to>
                                    </p:set>
                                    <p:animEffect transition="in" filter="wipe(left)">
                                      <p:cBhvr>
                                        <p:cTn id="371" dur="500"/>
                                        <p:tgtEl>
                                          <p:spTgt spid="157"/>
                                        </p:tgtEl>
                                      </p:cBhvr>
                                    </p:animEffect>
                                  </p:childTnLst>
                                </p:cTn>
                              </p:par>
                            </p:childTnLst>
                          </p:cTn>
                        </p:par>
                      </p:childTnLst>
                    </p:cTn>
                  </p:par>
                  <p:par>
                    <p:cTn id="372" fill="hold">
                      <p:stCondLst>
                        <p:cond delay="indefinite"/>
                      </p:stCondLst>
                      <p:childTnLst>
                        <p:par>
                          <p:cTn id="373" fill="hold">
                            <p:stCondLst>
                              <p:cond delay="0"/>
                            </p:stCondLst>
                            <p:childTnLst>
                              <p:par>
                                <p:cTn id="374" presetID="22" presetClass="entr" presetSubtype="8" fill="hold" grpId="0" nodeType="clickEffect">
                                  <p:stCondLst>
                                    <p:cond delay="0"/>
                                  </p:stCondLst>
                                  <p:childTnLst>
                                    <p:set>
                                      <p:cBhvr>
                                        <p:cTn id="375" dur="1" fill="hold">
                                          <p:stCondLst>
                                            <p:cond delay="0"/>
                                          </p:stCondLst>
                                        </p:cTn>
                                        <p:tgtEl>
                                          <p:spTgt spid="158"/>
                                        </p:tgtEl>
                                        <p:attrNameLst>
                                          <p:attrName>style.visibility</p:attrName>
                                        </p:attrNameLst>
                                      </p:cBhvr>
                                      <p:to>
                                        <p:strVal val="visible"/>
                                      </p:to>
                                    </p:set>
                                    <p:animEffect transition="in" filter="wipe(left)">
                                      <p:cBhvr>
                                        <p:cTn id="376" dur="500"/>
                                        <p:tgtEl>
                                          <p:spTgt spid="158"/>
                                        </p:tgtEl>
                                      </p:cBhvr>
                                    </p:animEffect>
                                  </p:childTnLst>
                                </p:cTn>
                              </p:par>
                            </p:childTnLst>
                          </p:cTn>
                        </p:par>
                      </p:childTnLst>
                    </p:cTn>
                  </p:par>
                  <p:par>
                    <p:cTn id="377" fill="hold">
                      <p:stCondLst>
                        <p:cond delay="indefinite"/>
                      </p:stCondLst>
                      <p:childTnLst>
                        <p:par>
                          <p:cTn id="378" fill="hold">
                            <p:stCondLst>
                              <p:cond delay="0"/>
                            </p:stCondLst>
                            <p:childTnLst>
                              <p:par>
                                <p:cTn id="379" presetID="22" presetClass="entr" presetSubtype="8" fill="hold" grpId="0" nodeType="clickEffect">
                                  <p:stCondLst>
                                    <p:cond delay="0"/>
                                  </p:stCondLst>
                                  <p:childTnLst>
                                    <p:set>
                                      <p:cBhvr>
                                        <p:cTn id="380" dur="1" fill="hold">
                                          <p:stCondLst>
                                            <p:cond delay="0"/>
                                          </p:stCondLst>
                                        </p:cTn>
                                        <p:tgtEl>
                                          <p:spTgt spid="160"/>
                                        </p:tgtEl>
                                        <p:attrNameLst>
                                          <p:attrName>style.visibility</p:attrName>
                                        </p:attrNameLst>
                                      </p:cBhvr>
                                      <p:to>
                                        <p:strVal val="visible"/>
                                      </p:to>
                                    </p:set>
                                    <p:animEffect transition="in" filter="wipe(left)">
                                      <p:cBhvr>
                                        <p:cTn id="381" dur="500"/>
                                        <p:tgtEl>
                                          <p:spTgt spid="160"/>
                                        </p:tgtEl>
                                      </p:cBhvr>
                                    </p:animEffect>
                                  </p:childTnLst>
                                </p:cTn>
                              </p:par>
                            </p:childTnLst>
                          </p:cTn>
                        </p:par>
                      </p:childTnLst>
                    </p:cTn>
                  </p:par>
                  <p:par>
                    <p:cTn id="382" fill="hold">
                      <p:stCondLst>
                        <p:cond delay="indefinite"/>
                      </p:stCondLst>
                      <p:childTnLst>
                        <p:par>
                          <p:cTn id="383" fill="hold">
                            <p:stCondLst>
                              <p:cond delay="0"/>
                            </p:stCondLst>
                            <p:childTnLst>
                              <p:par>
                                <p:cTn id="384" presetID="22" presetClass="entr" presetSubtype="8" fill="hold" grpId="0" nodeType="clickEffect">
                                  <p:stCondLst>
                                    <p:cond delay="0"/>
                                  </p:stCondLst>
                                  <p:childTnLst>
                                    <p:set>
                                      <p:cBhvr>
                                        <p:cTn id="385" dur="1" fill="hold">
                                          <p:stCondLst>
                                            <p:cond delay="0"/>
                                          </p:stCondLst>
                                        </p:cTn>
                                        <p:tgtEl>
                                          <p:spTgt spid="159"/>
                                        </p:tgtEl>
                                        <p:attrNameLst>
                                          <p:attrName>style.visibility</p:attrName>
                                        </p:attrNameLst>
                                      </p:cBhvr>
                                      <p:to>
                                        <p:strVal val="visible"/>
                                      </p:to>
                                    </p:set>
                                    <p:animEffect transition="in" filter="wipe(left)">
                                      <p:cBhvr>
                                        <p:cTn id="386" dur="500"/>
                                        <p:tgtEl>
                                          <p:spTgt spid="159"/>
                                        </p:tgtEl>
                                      </p:cBhvr>
                                    </p:animEffect>
                                  </p:childTnLst>
                                </p:cTn>
                              </p:par>
                            </p:childTnLst>
                          </p:cTn>
                        </p:par>
                      </p:childTnLst>
                    </p:cTn>
                  </p:par>
                  <p:par>
                    <p:cTn id="387" fill="hold">
                      <p:stCondLst>
                        <p:cond delay="indefinite"/>
                      </p:stCondLst>
                      <p:childTnLst>
                        <p:par>
                          <p:cTn id="388" fill="hold">
                            <p:stCondLst>
                              <p:cond delay="0"/>
                            </p:stCondLst>
                            <p:childTnLst>
                              <p:par>
                                <p:cTn id="389" presetID="22" presetClass="entr" presetSubtype="8" fill="hold" grpId="0" nodeType="clickEffect">
                                  <p:stCondLst>
                                    <p:cond delay="0"/>
                                  </p:stCondLst>
                                  <p:childTnLst>
                                    <p:set>
                                      <p:cBhvr>
                                        <p:cTn id="390" dur="1" fill="hold">
                                          <p:stCondLst>
                                            <p:cond delay="0"/>
                                          </p:stCondLst>
                                        </p:cTn>
                                        <p:tgtEl>
                                          <p:spTgt spid="165"/>
                                        </p:tgtEl>
                                        <p:attrNameLst>
                                          <p:attrName>style.visibility</p:attrName>
                                        </p:attrNameLst>
                                      </p:cBhvr>
                                      <p:to>
                                        <p:strVal val="visible"/>
                                      </p:to>
                                    </p:set>
                                    <p:animEffect transition="in" filter="wipe(left)">
                                      <p:cBhvr>
                                        <p:cTn id="391" dur="500"/>
                                        <p:tgtEl>
                                          <p:spTgt spid="165"/>
                                        </p:tgtEl>
                                      </p:cBhvr>
                                    </p:animEffect>
                                  </p:childTnLst>
                                </p:cTn>
                              </p:par>
                            </p:childTnLst>
                          </p:cTn>
                        </p:par>
                      </p:childTnLst>
                    </p:cTn>
                  </p:par>
                  <p:par>
                    <p:cTn id="392" fill="hold">
                      <p:stCondLst>
                        <p:cond delay="indefinite"/>
                      </p:stCondLst>
                      <p:childTnLst>
                        <p:par>
                          <p:cTn id="393" fill="hold">
                            <p:stCondLst>
                              <p:cond delay="0"/>
                            </p:stCondLst>
                            <p:childTnLst>
                              <p:par>
                                <p:cTn id="394" presetID="22" presetClass="entr" presetSubtype="8" fill="hold" grpId="0" nodeType="clickEffect">
                                  <p:stCondLst>
                                    <p:cond delay="0"/>
                                  </p:stCondLst>
                                  <p:childTnLst>
                                    <p:set>
                                      <p:cBhvr>
                                        <p:cTn id="395" dur="1" fill="hold">
                                          <p:stCondLst>
                                            <p:cond delay="0"/>
                                          </p:stCondLst>
                                        </p:cTn>
                                        <p:tgtEl>
                                          <p:spTgt spid="161"/>
                                        </p:tgtEl>
                                        <p:attrNameLst>
                                          <p:attrName>style.visibility</p:attrName>
                                        </p:attrNameLst>
                                      </p:cBhvr>
                                      <p:to>
                                        <p:strVal val="visible"/>
                                      </p:to>
                                    </p:set>
                                    <p:animEffect transition="in" filter="wipe(left)">
                                      <p:cBhvr>
                                        <p:cTn id="396" dur="500"/>
                                        <p:tgtEl>
                                          <p:spTgt spid="161"/>
                                        </p:tgtEl>
                                      </p:cBhvr>
                                    </p:animEffect>
                                  </p:childTnLst>
                                </p:cTn>
                              </p:par>
                            </p:childTnLst>
                          </p:cTn>
                        </p:par>
                      </p:childTnLst>
                    </p:cTn>
                  </p:par>
                  <p:par>
                    <p:cTn id="397" fill="hold">
                      <p:stCondLst>
                        <p:cond delay="indefinite"/>
                      </p:stCondLst>
                      <p:childTnLst>
                        <p:par>
                          <p:cTn id="398" fill="hold">
                            <p:stCondLst>
                              <p:cond delay="0"/>
                            </p:stCondLst>
                            <p:childTnLst>
                              <p:par>
                                <p:cTn id="399" presetID="22" presetClass="entr" presetSubtype="8" fill="hold" grpId="0" nodeType="clickEffect">
                                  <p:stCondLst>
                                    <p:cond delay="0"/>
                                  </p:stCondLst>
                                  <p:childTnLst>
                                    <p:set>
                                      <p:cBhvr>
                                        <p:cTn id="400" dur="1" fill="hold">
                                          <p:stCondLst>
                                            <p:cond delay="0"/>
                                          </p:stCondLst>
                                        </p:cTn>
                                        <p:tgtEl>
                                          <p:spTgt spid="162"/>
                                        </p:tgtEl>
                                        <p:attrNameLst>
                                          <p:attrName>style.visibility</p:attrName>
                                        </p:attrNameLst>
                                      </p:cBhvr>
                                      <p:to>
                                        <p:strVal val="visible"/>
                                      </p:to>
                                    </p:set>
                                    <p:animEffect transition="in" filter="wipe(left)">
                                      <p:cBhvr>
                                        <p:cTn id="401" dur="500"/>
                                        <p:tgtEl>
                                          <p:spTgt spid="162"/>
                                        </p:tgtEl>
                                      </p:cBhvr>
                                    </p:animEffect>
                                  </p:childTnLst>
                                </p:cTn>
                              </p:par>
                            </p:childTnLst>
                          </p:cTn>
                        </p:par>
                      </p:childTnLst>
                    </p:cTn>
                  </p:par>
                  <p:par>
                    <p:cTn id="402" fill="hold">
                      <p:stCondLst>
                        <p:cond delay="indefinite"/>
                      </p:stCondLst>
                      <p:childTnLst>
                        <p:par>
                          <p:cTn id="403" fill="hold">
                            <p:stCondLst>
                              <p:cond delay="0"/>
                            </p:stCondLst>
                            <p:childTnLst>
                              <p:par>
                                <p:cTn id="404" presetID="22" presetClass="entr" presetSubtype="8" fill="hold" nodeType="clickEffect">
                                  <p:stCondLst>
                                    <p:cond delay="0"/>
                                  </p:stCondLst>
                                  <p:childTnLst>
                                    <p:set>
                                      <p:cBhvr>
                                        <p:cTn id="405" dur="1" fill="hold">
                                          <p:stCondLst>
                                            <p:cond delay="0"/>
                                          </p:stCondLst>
                                        </p:cTn>
                                        <p:tgtEl>
                                          <p:spTgt spid="164"/>
                                        </p:tgtEl>
                                        <p:attrNameLst>
                                          <p:attrName>style.visibility</p:attrName>
                                        </p:attrNameLst>
                                      </p:cBhvr>
                                      <p:to>
                                        <p:strVal val="visible"/>
                                      </p:to>
                                    </p:set>
                                    <p:animEffect transition="in" filter="wipe(left)">
                                      <p:cBhvr>
                                        <p:cTn id="406" dur="500"/>
                                        <p:tgtEl>
                                          <p:spTgt spid="164"/>
                                        </p:tgtEl>
                                      </p:cBhvr>
                                    </p:animEffect>
                                  </p:childTnLst>
                                </p:cTn>
                              </p:par>
                            </p:childTnLst>
                          </p:cTn>
                        </p:par>
                      </p:childTnLst>
                    </p:cTn>
                  </p:par>
                  <p:par>
                    <p:cTn id="407" fill="hold">
                      <p:stCondLst>
                        <p:cond delay="indefinite"/>
                      </p:stCondLst>
                      <p:childTnLst>
                        <p:par>
                          <p:cTn id="408" fill="hold">
                            <p:stCondLst>
                              <p:cond delay="0"/>
                            </p:stCondLst>
                            <p:childTnLst>
                              <p:par>
                                <p:cTn id="409" presetID="22" presetClass="entr" presetSubtype="8" fill="hold" grpId="0" nodeType="clickEffect">
                                  <p:stCondLst>
                                    <p:cond delay="0"/>
                                  </p:stCondLst>
                                  <p:childTnLst>
                                    <p:set>
                                      <p:cBhvr>
                                        <p:cTn id="410" dur="1" fill="hold">
                                          <p:stCondLst>
                                            <p:cond delay="0"/>
                                          </p:stCondLst>
                                        </p:cTn>
                                        <p:tgtEl>
                                          <p:spTgt spid="163"/>
                                        </p:tgtEl>
                                        <p:attrNameLst>
                                          <p:attrName>style.visibility</p:attrName>
                                        </p:attrNameLst>
                                      </p:cBhvr>
                                      <p:to>
                                        <p:strVal val="visible"/>
                                      </p:to>
                                    </p:set>
                                    <p:animEffect transition="in" filter="wipe(left)">
                                      <p:cBhvr>
                                        <p:cTn id="411" dur="500"/>
                                        <p:tgtEl>
                                          <p:spTgt spid="163"/>
                                        </p:tgtEl>
                                      </p:cBhvr>
                                    </p:animEffect>
                                  </p:childTnLst>
                                </p:cTn>
                              </p:par>
                            </p:childTnLst>
                          </p:cTn>
                        </p:par>
                      </p:childTnLst>
                    </p:cTn>
                  </p:par>
                  <p:par>
                    <p:cTn id="412" fill="hold">
                      <p:stCondLst>
                        <p:cond delay="indefinite"/>
                      </p:stCondLst>
                      <p:childTnLst>
                        <p:par>
                          <p:cTn id="413" fill="hold">
                            <p:stCondLst>
                              <p:cond delay="0"/>
                            </p:stCondLst>
                            <p:childTnLst>
                              <p:par>
                                <p:cTn id="414" presetID="22" presetClass="entr" presetSubtype="8" fill="hold" grpId="0" nodeType="clickEffect">
                                  <p:stCondLst>
                                    <p:cond delay="0"/>
                                  </p:stCondLst>
                                  <p:childTnLst>
                                    <p:set>
                                      <p:cBhvr>
                                        <p:cTn id="415" dur="1" fill="hold">
                                          <p:stCondLst>
                                            <p:cond delay="0"/>
                                          </p:stCondLst>
                                        </p:cTn>
                                        <p:tgtEl>
                                          <p:spTgt spid="166"/>
                                        </p:tgtEl>
                                        <p:attrNameLst>
                                          <p:attrName>style.visibility</p:attrName>
                                        </p:attrNameLst>
                                      </p:cBhvr>
                                      <p:to>
                                        <p:strVal val="visible"/>
                                      </p:to>
                                    </p:set>
                                    <p:animEffect transition="in" filter="wipe(left)">
                                      <p:cBhvr>
                                        <p:cTn id="416" dur="500"/>
                                        <p:tgtEl>
                                          <p:spTgt spid="166"/>
                                        </p:tgtEl>
                                      </p:cBhvr>
                                    </p:animEffect>
                                  </p:childTnLst>
                                </p:cTn>
                              </p:par>
                            </p:childTnLst>
                          </p:cTn>
                        </p:par>
                      </p:childTnLst>
                    </p:cTn>
                  </p:par>
                  <p:par>
                    <p:cTn id="417" fill="hold">
                      <p:stCondLst>
                        <p:cond delay="indefinite"/>
                      </p:stCondLst>
                      <p:childTnLst>
                        <p:par>
                          <p:cTn id="418" fill="hold">
                            <p:stCondLst>
                              <p:cond delay="0"/>
                            </p:stCondLst>
                            <p:childTnLst>
                              <p:par>
                                <p:cTn id="419" presetID="22" presetClass="entr" presetSubtype="8" fill="hold" grpId="0" nodeType="clickEffect">
                                  <p:stCondLst>
                                    <p:cond delay="0"/>
                                  </p:stCondLst>
                                  <p:childTnLst>
                                    <p:set>
                                      <p:cBhvr>
                                        <p:cTn id="420" dur="1" fill="hold">
                                          <p:stCondLst>
                                            <p:cond delay="0"/>
                                          </p:stCondLst>
                                        </p:cTn>
                                        <p:tgtEl>
                                          <p:spTgt spid="167"/>
                                        </p:tgtEl>
                                        <p:attrNameLst>
                                          <p:attrName>style.visibility</p:attrName>
                                        </p:attrNameLst>
                                      </p:cBhvr>
                                      <p:to>
                                        <p:strVal val="visible"/>
                                      </p:to>
                                    </p:set>
                                    <p:animEffect transition="in" filter="wipe(left)">
                                      <p:cBhvr>
                                        <p:cTn id="421" dur="500"/>
                                        <p:tgtEl>
                                          <p:spTgt spid="167"/>
                                        </p:tgtEl>
                                      </p:cBhvr>
                                    </p:animEffect>
                                  </p:childTnLst>
                                </p:cTn>
                              </p:par>
                            </p:childTnLst>
                          </p:cTn>
                        </p:par>
                      </p:childTnLst>
                    </p:cTn>
                  </p:par>
                  <p:par>
                    <p:cTn id="422" fill="hold">
                      <p:stCondLst>
                        <p:cond delay="indefinite"/>
                      </p:stCondLst>
                      <p:childTnLst>
                        <p:par>
                          <p:cTn id="423" fill="hold">
                            <p:stCondLst>
                              <p:cond delay="0"/>
                            </p:stCondLst>
                            <p:childTnLst>
                              <p:par>
                                <p:cTn id="424" presetID="22" presetClass="entr" presetSubtype="8" fill="hold" nodeType="clickEffect">
                                  <p:stCondLst>
                                    <p:cond delay="0"/>
                                  </p:stCondLst>
                                  <p:childTnLst>
                                    <p:set>
                                      <p:cBhvr>
                                        <p:cTn id="425" dur="1" fill="hold">
                                          <p:stCondLst>
                                            <p:cond delay="0"/>
                                          </p:stCondLst>
                                        </p:cTn>
                                        <p:tgtEl>
                                          <p:spTgt spid="169"/>
                                        </p:tgtEl>
                                        <p:attrNameLst>
                                          <p:attrName>style.visibility</p:attrName>
                                        </p:attrNameLst>
                                      </p:cBhvr>
                                      <p:to>
                                        <p:strVal val="visible"/>
                                      </p:to>
                                    </p:set>
                                    <p:animEffect transition="in" filter="wipe(left)">
                                      <p:cBhvr>
                                        <p:cTn id="426" dur="500"/>
                                        <p:tgtEl>
                                          <p:spTgt spid="169"/>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8" fill="hold" grpId="0" nodeType="clickEffect">
                                  <p:stCondLst>
                                    <p:cond delay="0"/>
                                  </p:stCondLst>
                                  <p:childTnLst>
                                    <p:set>
                                      <p:cBhvr>
                                        <p:cTn id="430" dur="1" fill="hold">
                                          <p:stCondLst>
                                            <p:cond delay="0"/>
                                          </p:stCondLst>
                                        </p:cTn>
                                        <p:tgtEl>
                                          <p:spTgt spid="168"/>
                                        </p:tgtEl>
                                        <p:attrNameLst>
                                          <p:attrName>style.visibility</p:attrName>
                                        </p:attrNameLst>
                                      </p:cBhvr>
                                      <p:to>
                                        <p:strVal val="visible"/>
                                      </p:to>
                                    </p:set>
                                    <p:animEffect transition="in" filter="wipe(left)">
                                      <p:cBhvr>
                                        <p:cTn id="431" dur="500"/>
                                        <p:tgtEl>
                                          <p:spTgt spid="168"/>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8" fill="hold" grpId="0" nodeType="clickEffect">
                                  <p:stCondLst>
                                    <p:cond delay="0"/>
                                  </p:stCondLst>
                                  <p:childTnLst>
                                    <p:set>
                                      <p:cBhvr>
                                        <p:cTn id="435" dur="1" fill="hold">
                                          <p:stCondLst>
                                            <p:cond delay="0"/>
                                          </p:stCondLst>
                                        </p:cTn>
                                        <p:tgtEl>
                                          <p:spTgt spid="170"/>
                                        </p:tgtEl>
                                        <p:attrNameLst>
                                          <p:attrName>style.visibility</p:attrName>
                                        </p:attrNameLst>
                                      </p:cBhvr>
                                      <p:to>
                                        <p:strVal val="visible"/>
                                      </p:to>
                                    </p:set>
                                    <p:animEffect transition="in" filter="wipe(left)">
                                      <p:cBhvr>
                                        <p:cTn id="436" dur="500"/>
                                        <p:tgtEl>
                                          <p:spTgt spid="170"/>
                                        </p:tgtEl>
                                      </p:cBhvr>
                                    </p:animEffect>
                                  </p:childTnLst>
                                </p:cTn>
                              </p:par>
                            </p:childTnLst>
                          </p:cTn>
                        </p:par>
                      </p:childTnLst>
                    </p:cTn>
                  </p:par>
                  <p:par>
                    <p:cTn id="437" fill="hold">
                      <p:stCondLst>
                        <p:cond delay="indefinite"/>
                      </p:stCondLst>
                      <p:childTnLst>
                        <p:par>
                          <p:cTn id="438" fill="hold">
                            <p:stCondLst>
                              <p:cond delay="0"/>
                            </p:stCondLst>
                            <p:childTnLst>
                              <p:par>
                                <p:cTn id="439" presetID="22" presetClass="entr" presetSubtype="8" fill="hold" grpId="0" nodeType="clickEffect">
                                  <p:stCondLst>
                                    <p:cond delay="0"/>
                                  </p:stCondLst>
                                  <p:childTnLst>
                                    <p:set>
                                      <p:cBhvr>
                                        <p:cTn id="440" dur="1" fill="hold">
                                          <p:stCondLst>
                                            <p:cond delay="0"/>
                                          </p:stCondLst>
                                        </p:cTn>
                                        <p:tgtEl>
                                          <p:spTgt spid="171"/>
                                        </p:tgtEl>
                                        <p:attrNameLst>
                                          <p:attrName>style.visibility</p:attrName>
                                        </p:attrNameLst>
                                      </p:cBhvr>
                                      <p:to>
                                        <p:strVal val="visible"/>
                                      </p:to>
                                    </p:set>
                                    <p:animEffect transition="in" filter="wipe(left)">
                                      <p:cBhvr>
                                        <p:cTn id="441" dur="500"/>
                                        <p:tgtEl>
                                          <p:spTgt spid="171"/>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8" fill="hold" grpId="0" nodeType="clickEffect">
                                  <p:stCondLst>
                                    <p:cond delay="0"/>
                                  </p:stCondLst>
                                  <p:childTnLst>
                                    <p:set>
                                      <p:cBhvr>
                                        <p:cTn id="445" dur="1" fill="hold">
                                          <p:stCondLst>
                                            <p:cond delay="0"/>
                                          </p:stCondLst>
                                        </p:cTn>
                                        <p:tgtEl>
                                          <p:spTgt spid="110"/>
                                        </p:tgtEl>
                                        <p:attrNameLst>
                                          <p:attrName>style.visibility</p:attrName>
                                        </p:attrNameLst>
                                      </p:cBhvr>
                                      <p:to>
                                        <p:strVal val="visible"/>
                                      </p:to>
                                    </p:set>
                                    <p:animEffect transition="in" filter="wipe(left)">
                                      <p:cBhvr>
                                        <p:cTn id="446" dur="500"/>
                                        <p:tgtEl>
                                          <p:spTgt spid="110"/>
                                        </p:tgtEl>
                                      </p:cBhvr>
                                    </p:animEffect>
                                  </p:childTnLst>
                                </p:cTn>
                              </p:par>
                            </p:childTnLst>
                          </p:cTn>
                        </p:par>
                      </p:childTnLst>
                    </p:cTn>
                  </p:par>
                  <p:par>
                    <p:cTn id="447" fill="hold">
                      <p:stCondLst>
                        <p:cond delay="indefinite"/>
                      </p:stCondLst>
                      <p:childTnLst>
                        <p:par>
                          <p:cTn id="448" fill="hold">
                            <p:stCondLst>
                              <p:cond delay="0"/>
                            </p:stCondLst>
                            <p:childTnLst>
                              <p:par>
                                <p:cTn id="449" presetID="22" presetClass="entr" presetSubtype="8" fill="hold" grpId="0" nodeType="clickEffect">
                                  <p:stCondLst>
                                    <p:cond delay="0"/>
                                  </p:stCondLst>
                                  <p:childTnLst>
                                    <p:set>
                                      <p:cBhvr>
                                        <p:cTn id="450" dur="1" fill="hold">
                                          <p:stCondLst>
                                            <p:cond delay="0"/>
                                          </p:stCondLst>
                                        </p:cTn>
                                        <p:tgtEl>
                                          <p:spTgt spid="111"/>
                                        </p:tgtEl>
                                        <p:attrNameLst>
                                          <p:attrName>style.visibility</p:attrName>
                                        </p:attrNameLst>
                                      </p:cBhvr>
                                      <p:to>
                                        <p:strVal val="visible"/>
                                      </p:to>
                                    </p:set>
                                    <p:animEffect transition="in" filter="wipe(left)">
                                      <p:cBhvr>
                                        <p:cTn id="45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8" grpId="0"/>
      <p:bldP spid="22" grpId="0"/>
      <p:bldP spid="23" grpId="0"/>
      <p:bldP spid="24" grpId="0"/>
      <p:bldP spid="31" grpId="0"/>
      <p:bldP spid="32" grpId="0"/>
      <p:bldP spid="33" grpId="0"/>
      <p:bldP spid="34" grpId="0" animBg="1"/>
      <p:bldP spid="36" grpId="0" animBg="1"/>
      <p:bldP spid="37" grpId="0" animBg="1"/>
      <p:bldP spid="38" grpId="0"/>
      <p:bldP spid="39" grpId="0"/>
      <p:bldP spid="40" grpId="0"/>
      <p:bldP spid="46" grpId="0"/>
      <p:bldP spid="82" grpId="0"/>
      <p:bldP spid="83" grpId="0"/>
      <p:bldP spid="84" grpId="0"/>
      <p:bldP spid="85" grpId="0"/>
      <p:bldP spid="86" grpId="0"/>
      <p:bldP spid="91" grpId="0"/>
      <p:bldP spid="92" grpId="0"/>
      <p:bldP spid="93" grpId="0"/>
      <p:bldP spid="95" grpId="0"/>
      <p:bldP spid="96" grpId="0"/>
      <p:bldP spid="97" grpId="0"/>
      <p:bldP spid="98" grpId="0"/>
      <p:bldP spid="99" grpId="0"/>
      <p:bldP spid="100" grpId="0"/>
      <p:bldP spid="102" grpId="0"/>
      <p:bldP spid="103" grpId="0"/>
      <p:bldP spid="104" grpId="0"/>
      <p:bldP spid="105" grpId="0"/>
      <p:bldP spid="107" grpId="0"/>
      <p:bldP spid="114" grpId="0"/>
      <p:bldP spid="115" grpId="0"/>
      <p:bldP spid="123" grpId="0"/>
      <p:bldP spid="124" grpId="0"/>
      <p:bldP spid="125" grpId="0"/>
      <p:bldP spid="126" grpId="0"/>
      <p:bldP spid="127" grpId="0"/>
      <p:bldP spid="128" grpId="0"/>
      <p:bldP spid="129" grpId="0"/>
      <p:bldP spid="130" grpId="0"/>
      <p:bldP spid="132" grpId="0"/>
      <p:bldP spid="133" grpId="0"/>
      <p:bldP spid="134" grpId="0"/>
      <p:bldP spid="135" grpId="0"/>
      <p:bldP spid="137" grpId="0"/>
      <p:bldP spid="143" grpId="0"/>
      <p:bldP spid="144" grpId="0"/>
      <p:bldP spid="145" grpId="0"/>
      <p:bldP spid="146" grpId="0"/>
      <p:bldP spid="148" grpId="0"/>
      <p:bldP spid="152" grpId="0"/>
      <p:bldP spid="153" grpId="0"/>
      <p:bldP spid="154" grpId="0"/>
      <p:bldP spid="155" grpId="0"/>
      <p:bldP spid="156" grpId="0"/>
      <p:bldP spid="157" grpId="0"/>
      <p:bldP spid="158" grpId="0"/>
      <p:bldP spid="159" grpId="0"/>
      <p:bldP spid="160" grpId="0"/>
      <p:bldP spid="161" grpId="0"/>
      <p:bldP spid="162" grpId="0"/>
      <p:bldP spid="163" grpId="0"/>
      <p:bldP spid="165" grpId="0"/>
      <p:bldP spid="166" grpId="0"/>
      <p:bldP spid="167" grpId="0"/>
      <p:bldP spid="168" grpId="0"/>
      <p:bldP spid="170" grpId="0"/>
      <p:bldP spid="171" grpId="0"/>
      <p:bldP spid="110" grpId="0" animBg="1"/>
      <p:bldP spid="111" grpId="0" animBg="1"/>
      <p:bldP spid="112" grpId="0" animBg="1"/>
      <p:bldP spid="112" grpId="1" animBg="1"/>
      <p:bldP spid="112" grpId="2" animBg="1"/>
      <p:bldP spid="113" grpId="0" animBg="1"/>
      <p:bldP spid="113" grpId="1" animBg="1"/>
      <p:bldP spid="113" grpId="2" animBg="1"/>
      <p:bldP spid="117" grpId="0" animBg="1"/>
      <p:bldP spid="117" grpId="1" animBg="1"/>
      <p:bldP spid="117"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A - Numericals</a:t>
            </a:r>
          </a:p>
        </p:txBody>
      </p:sp>
    </p:spTree>
    <p:extLst>
      <p:ext uri="{BB962C8B-B14F-4D97-AF65-F5344CB8AC3E}">
        <p14:creationId xmlns:p14="http://schemas.microsoft.com/office/powerpoint/2010/main" val="3997522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fsana\Physics\12_Friction(new)\images\white-wall-and-floor-background-and-empty-room-hd-wallpaper-1920x1080-empty-room-hd-wallpaper-1920x12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369690"/>
            <a:ext cx="9182100" cy="551318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893703" y="285750"/>
            <a:ext cx="7351907" cy="1278004"/>
            <a:chOff x="783846" y="596969"/>
            <a:chExt cx="7351907" cy="1278004"/>
          </a:xfrm>
        </p:grpSpPr>
        <p:sp>
          <p:nvSpPr>
            <p:cNvPr id="4" name="TextBox 3"/>
            <p:cNvSpPr txBox="1">
              <a:spLocks noChangeArrowheads="1"/>
            </p:cNvSpPr>
            <p:nvPr/>
          </p:nvSpPr>
          <p:spPr bwMode="auto">
            <a:xfrm>
              <a:off x="783846" y="638546"/>
              <a:ext cx="6794877" cy="950296"/>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defRPr/>
              </a:pPr>
              <a:endParaRPr lang="en-US" kern="0" dirty="0">
                <a:solidFill>
                  <a:prstClr val="black"/>
                </a:solidFill>
                <a:latin typeface="Bell MT" pitchFamily="18" charset="0"/>
              </a:endParaRPr>
            </a:p>
          </p:txBody>
        </p:sp>
        <p:sp>
          <p:nvSpPr>
            <p:cNvPr id="5" name="TextBox 4"/>
            <p:cNvSpPr txBox="1">
              <a:spLocks noChangeArrowheads="1"/>
            </p:cNvSpPr>
            <p:nvPr/>
          </p:nvSpPr>
          <p:spPr bwMode="auto">
            <a:xfrm>
              <a:off x="1033143" y="596969"/>
              <a:ext cx="7102610" cy="127800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The velocity-time graph of a ball of mass 20g </a:t>
              </a:r>
              <a:r>
                <a:rPr lang="en-US" sz="1600" dirty="0" smtClean="0">
                  <a:solidFill>
                    <a:srgbClr val="0000FF"/>
                  </a:solidFill>
                  <a:latin typeface="Book Antiqua" panose="02040602050305030304" pitchFamily="18" charset="0"/>
                </a:rPr>
                <a:t>moving along </a:t>
              </a:r>
              <a:r>
                <a:rPr lang="en-US" sz="1600" dirty="0">
                  <a:solidFill>
                    <a:srgbClr val="0000FF"/>
                  </a:solidFill>
                  <a:latin typeface="Book Antiqua" panose="02040602050305030304" pitchFamily="18" charset="0"/>
                </a:rPr>
                <a:t>a straight </a:t>
              </a:r>
              <a:endParaRPr lang="en-US" sz="1600" dirty="0" smtClean="0">
                <a:solidFill>
                  <a:srgbClr val="0000FF"/>
                </a:solidFill>
                <a:latin typeface="Book Antiqua" panose="02040602050305030304" pitchFamily="18" charset="0"/>
              </a:endParaRPr>
            </a:p>
            <a:p>
              <a:pPr algn="l"/>
              <a:r>
                <a:rPr lang="en-US" sz="1600" dirty="0" smtClean="0">
                  <a:solidFill>
                    <a:srgbClr val="0000FF"/>
                  </a:solidFill>
                  <a:latin typeface="Book Antiqua" panose="02040602050305030304" pitchFamily="18" charset="0"/>
                </a:rPr>
                <a:t>line </a:t>
              </a:r>
              <a:r>
                <a:rPr lang="en-US" sz="1600" dirty="0">
                  <a:solidFill>
                    <a:srgbClr val="0000FF"/>
                  </a:solidFill>
                  <a:latin typeface="Book Antiqua" panose="02040602050305030304" pitchFamily="18" charset="0"/>
                </a:rPr>
                <a:t>on a long table is given in </a:t>
              </a:r>
              <a:r>
                <a:rPr lang="en-US" sz="1600" dirty="0" smtClean="0">
                  <a:solidFill>
                    <a:srgbClr val="0000FF"/>
                  </a:solidFill>
                  <a:latin typeface="Book Antiqua" panose="02040602050305030304" pitchFamily="18" charset="0"/>
                </a:rPr>
                <a:t>the figure. </a:t>
              </a:r>
              <a:r>
                <a:rPr lang="en-US" sz="1600" dirty="0">
                  <a:solidFill>
                    <a:srgbClr val="0000FF"/>
                  </a:solidFill>
                  <a:latin typeface="Book Antiqua" panose="02040602050305030304" pitchFamily="18" charset="0"/>
                </a:rPr>
                <a:t>How much  force does </a:t>
              </a:r>
              <a:r>
                <a:rPr lang="en-US" sz="1600" dirty="0" smtClean="0">
                  <a:solidFill>
                    <a:srgbClr val="0000FF"/>
                  </a:solidFill>
                  <a:latin typeface="Book Antiqua" panose="02040602050305030304" pitchFamily="18" charset="0"/>
                </a:rPr>
                <a:t>the</a:t>
              </a:r>
            </a:p>
            <a:p>
              <a:pPr algn="l"/>
              <a:r>
                <a:rPr lang="en-US" sz="1600" dirty="0" smtClean="0">
                  <a:solidFill>
                    <a:srgbClr val="0000FF"/>
                  </a:solidFill>
                  <a:latin typeface="Book Antiqua" panose="02040602050305030304" pitchFamily="18" charset="0"/>
                </a:rPr>
                <a:t>table </a:t>
              </a:r>
              <a:r>
                <a:rPr lang="en-US" sz="1600" dirty="0">
                  <a:solidFill>
                    <a:srgbClr val="0000FF"/>
                  </a:solidFill>
                  <a:latin typeface="Book Antiqua" panose="02040602050305030304" pitchFamily="18" charset="0"/>
                </a:rPr>
                <a:t>exert on the ball to bring it to rest?</a:t>
              </a:r>
            </a:p>
            <a:p>
              <a:pPr algn="l"/>
              <a:endParaRPr lang="en-US" sz="1600" dirty="0">
                <a:solidFill>
                  <a:srgbClr val="0000FF"/>
                </a:solidFill>
                <a:latin typeface="Book Antiqua" panose="02040602050305030304" pitchFamily="18" charset="0"/>
              </a:endParaRPr>
            </a:p>
          </p:txBody>
        </p:sp>
      </p:grpSp>
      <p:grpSp>
        <p:nvGrpSpPr>
          <p:cNvPr id="6" name="Group 5"/>
          <p:cNvGrpSpPr/>
          <p:nvPr/>
        </p:nvGrpSpPr>
        <p:grpSpPr>
          <a:xfrm>
            <a:off x="409235" y="475999"/>
            <a:ext cx="726482" cy="640080"/>
            <a:chOff x="4905035" y="3718491"/>
            <a:chExt cx="726482" cy="640080"/>
          </a:xfrm>
        </p:grpSpPr>
        <p:sp>
          <p:nvSpPr>
            <p:cNvPr id="7" name="Oval 6"/>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4905035" y="3739575"/>
              <a:ext cx="726482"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rPr>
                <a:t>10</a:t>
              </a:r>
              <a:endPar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sp>
        <p:nvSpPr>
          <p:cNvPr id="9" name="Rounded Rectangle 8"/>
          <p:cNvSpPr/>
          <p:nvPr/>
        </p:nvSpPr>
        <p:spPr>
          <a:xfrm>
            <a:off x="4729516" y="1492148"/>
            <a:ext cx="3768842" cy="1994002"/>
          </a:xfrm>
          <a:prstGeom prst="roundRect">
            <a:avLst/>
          </a:prstGeom>
          <a:solidFill>
            <a:srgbClr val="00B0F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0" name="Group 9"/>
          <p:cNvGrpSpPr/>
          <p:nvPr/>
        </p:nvGrpSpPr>
        <p:grpSpPr>
          <a:xfrm>
            <a:off x="4696983" y="1293693"/>
            <a:ext cx="3749957" cy="2122754"/>
            <a:chOff x="4495800" y="211932"/>
            <a:chExt cx="3749957" cy="2124720"/>
          </a:xfrm>
        </p:grpSpPr>
        <p:cxnSp>
          <p:nvCxnSpPr>
            <p:cNvPr id="11" name="Straight Connector 10"/>
            <p:cNvCxnSpPr/>
            <p:nvPr/>
          </p:nvCxnSpPr>
          <p:spPr>
            <a:xfrm flipH="1">
              <a:off x="5187872" y="1749831"/>
              <a:ext cx="3057885" cy="119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4597950" y="1158561"/>
              <a:ext cx="1188720" cy="16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5197763" y="892203"/>
              <a:ext cx="2535247" cy="85762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flipH="1">
              <a:off x="4811225" y="1507328"/>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5</a:t>
              </a:r>
              <a:endParaRPr lang="en-US" sz="1200" dirty="0">
                <a:solidFill>
                  <a:prstClr val="white"/>
                </a:solidFill>
                <a:latin typeface="Book Antiqua" panose="02040602050305030304" pitchFamily="18" charset="0"/>
              </a:endParaRPr>
            </a:p>
          </p:txBody>
        </p:sp>
        <p:sp>
          <p:nvSpPr>
            <p:cNvPr id="15" name="TextBox 14"/>
            <p:cNvSpPr txBox="1"/>
            <p:nvPr/>
          </p:nvSpPr>
          <p:spPr>
            <a:xfrm flipH="1">
              <a:off x="4752891" y="495084"/>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25</a:t>
              </a:r>
              <a:endParaRPr lang="en-US" sz="1200" dirty="0">
                <a:solidFill>
                  <a:prstClr val="white"/>
                </a:solidFill>
                <a:latin typeface="Book Antiqua" panose="02040602050305030304" pitchFamily="18" charset="0"/>
              </a:endParaRPr>
            </a:p>
          </p:txBody>
        </p:sp>
        <p:sp>
          <p:nvSpPr>
            <p:cNvPr id="16" name="TextBox 15"/>
            <p:cNvSpPr txBox="1"/>
            <p:nvPr/>
          </p:nvSpPr>
          <p:spPr>
            <a:xfrm flipH="1">
              <a:off x="7875085" y="1813331"/>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11</a:t>
              </a:r>
              <a:endParaRPr lang="en-US" sz="1200" dirty="0">
                <a:solidFill>
                  <a:prstClr val="white"/>
                </a:solidFill>
                <a:latin typeface="Book Antiqua" panose="02040602050305030304" pitchFamily="18" charset="0"/>
              </a:endParaRPr>
            </a:p>
          </p:txBody>
        </p:sp>
        <p:sp>
          <p:nvSpPr>
            <p:cNvPr id="17" name="TextBox 12"/>
            <p:cNvSpPr txBox="1"/>
            <p:nvPr/>
          </p:nvSpPr>
          <p:spPr>
            <a:xfrm flipH="1">
              <a:off x="4750951" y="751394"/>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20</a:t>
              </a:r>
              <a:endParaRPr lang="en-US" sz="1200" dirty="0">
                <a:solidFill>
                  <a:prstClr val="white"/>
                </a:solidFill>
                <a:latin typeface="Book Antiqua" panose="02040602050305030304" pitchFamily="18" charset="0"/>
              </a:endParaRPr>
            </a:p>
          </p:txBody>
        </p:sp>
        <p:sp>
          <p:nvSpPr>
            <p:cNvPr id="18" name="TextBox 12"/>
            <p:cNvSpPr txBox="1"/>
            <p:nvPr/>
          </p:nvSpPr>
          <p:spPr>
            <a:xfrm flipH="1">
              <a:off x="4749013" y="1007704"/>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15</a:t>
              </a:r>
              <a:endParaRPr lang="en-US" sz="1200" dirty="0">
                <a:solidFill>
                  <a:prstClr val="white"/>
                </a:solidFill>
                <a:latin typeface="Book Antiqua" panose="02040602050305030304" pitchFamily="18" charset="0"/>
              </a:endParaRPr>
            </a:p>
          </p:txBody>
        </p:sp>
        <p:sp>
          <p:nvSpPr>
            <p:cNvPr id="19" name="TextBox 12"/>
            <p:cNvSpPr txBox="1"/>
            <p:nvPr/>
          </p:nvSpPr>
          <p:spPr>
            <a:xfrm flipH="1">
              <a:off x="4747074" y="1264013"/>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10</a:t>
              </a:r>
              <a:endParaRPr lang="en-US" sz="1200" dirty="0">
                <a:solidFill>
                  <a:prstClr val="white"/>
                </a:solidFill>
                <a:latin typeface="Book Antiqua" panose="02040602050305030304" pitchFamily="18" charset="0"/>
              </a:endParaRPr>
            </a:p>
          </p:txBody>
        </p:sp>
        <p:sp>
          <p:nvSpPr>
            <p:cNvPr id="20" name="TextBox 15"/>
            <p:cNvSpPr txBox="1"/>
            <p:nvPr/>
          </p:nvSpPr>
          <p:spPr>
            <a:xfrm flipH="1">
              <a:off x="7551237" y="1808956"/>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10</a:t>
              </a:r>
              <a:endParaRPr lang="en-US" sz="1200" dirty="0">
                <a:solidFill>
                  <a:prstClr val="white"/>
                </a:solidFill>
                <a:latin typeface="Book Antiqua" panose="02040602050305030304" pitchFamily="18" charset="0"/>
              </a:endParaRPr>
            </a:p>
          </p:txBody>
        </p:sp>
        <p:sp>
          <p:nvSpPr>
            <p:cNvPr id="21" name="TextBox 15"/>
            <p:cNvSpPr txBox="1"/>
            <p:nvPr/>
          </p:nvSpPr>
          <p:spPr>
            <a:xfrm flipH="1">
              <a:off x="7280559" y="1802606"/>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white"/>
                  </a:solidFill>
                  <a:latin typeface="Book Antiqua" panose="02040602050305030304" pitchFamily="18" charset="0"/>
                </a:rPr>
                <a:t>9</a:t>
              </a:r>
            </a:p>
          </p:txBody>
        </p:sp>
        <p:sp>
          <p:nvSpPr>
            <p:cNvPr id="22" name="TextBox 15"/>
            <p:cNvSpPr txBox="1"/>
            <p:nvPr/>
          </p:nvSpPr>
          <p:spPr>
            <a:xfrm flipH="1">
              <a:off x="6988453" y="1808955"/>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8</a:t>
              </a:r>
              <a:endParaRPr lang="en-US" sz="1200" dirty="0">
                <a:solidFill>
                  <a:prstClr val="white"/>
                </a:solidFill>
                <a:latin typeface="Book Antiqua" panose="02040602050305030304" pitchFamily="18" charset="0"/>
              </a:endParaRPr>
            </a:p>
          </p:txBody>
        </p:sp>
        <p:sp>
          <p:nvSpPr>
            <p:cNvPr id="23" name="TextBox 15"/>
            <p:cNvSpPr txBox="1"/>
            <p:nvPr/>
          </p:nvSpPr>
          <p:spPr>
            <a:xfrm flipH="1">
              <a:off x="6696342" y="1809114"/>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7</a:t>
              </a:r>
              <a:endParaRPr lang="en-US" sz="1200" dirty="0">
                <a:solidFill>
                  <a:prstClr val="white"/>
                </a:solidFill>
                <a:latin typeface="Book Antiqua" panose="02040602050305030304" pitchFamily="18" charset="0"/>
              </a:endParaRPr>
            </a:p>
          </p:txBody>
        </p:sp>
        <p:sp>
          <p:nvSpPr>
            <p:cNvPr id="24" name="TextBox 15"/>
            <p:cNvSpPr txBox="1"/>
            <p:nvPr/>
          </p:nvSpPr>
          <p:spPr>
            <a:xfrm flipH="1">
              <a:off x="6410602" y="1809274"/>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6</a:t>
              </a:r>
              <a:endParaRPr lang="en-US" sz="1200" dirty="0">
                <a:solidFill>
                  <a:prstClr val="white"/>
                </a:solidFill>
                <a:latin typeface="Book Antiqua" panose="02040602050305030304" pitchFamily="18" charset="0"/>
              </a:endParaRPr>
            </a:p>
          </p:txBody>
        </p:sp>
        <p:sp>
          <p:nvSpPr>
            <p:cNvPr id="25" name="TextBox 15"/>
            <p:cNvSpPr txBox="1"/>
            <p:nvPr/>
          </p:nvSpPr>
          <p:spPr>
            <a:xfrm flipH="1">
              <a:off x="6118499" y="1809436"/>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5</a:t>
              </a:r>
              <a:endParaRPr lang="en-US" sz="1200" dirty="0">
                <a:solidFill>
                  <a:prstClr val="white"/>
                </a:solidFill>
                <a:latin typeface="Book Antiqua" panose="02040602050305030304" pitchFamily="18" charset="0"/>
              </a:endParaRPr>
            </a:p>
          </p:txBody>
        </p:sp>
        <p:sp>
          <p:nvSpPr>
            <p:cNvPr id="26" name="TextBox 15"/>
            <p:cNvSpPr txBox="1"/>
            <p:nvPr/>
          </p:nvSpPr>
          <p:spPr>
            <a:xfrm flipH="1">
              <a:off x="5832761" y="1809596"/>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4</a:t>
              </a:r>
              <a:endParaRPr lang="en-US" sz="1200" dirty="0">
                <a:solidFill>
                  <a:prstClr val="white"/>
                </a:solidFill>
                <a:latin typeface="Book Antiqua" panose="02040602050305030304" pitchFamily="18" charset="0"/>
              </a:endParaRPr>
            </a:p>
          </p:txBody>
        </p:sp>
        <p:sp>
          <p:nvSpPr>
            <p:cNvPr id="27" name="TextBox 15"/>
            <p:cNvSpPr txBox="1"/>
            <p:nvPr/>
          </p:nvSpPr>
          <p:spPr>
            <a:xfrm flipH="1">
              <a:off x="5597811" y="1809755"/>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3</a:t>
              </a:r>
              <a:endParaRPr lang="en-US" sz="1200" dirty="0">
                <a:solidFill>
                  <a:prstClr val="white"/>
                </a:solidFill>
                <a:latin typeface="Book Antiqua" panose="02040602050305030304" pitchFamily="18" charset="0"/>
              </a:endParaRPr>
            </a:p>
          </p:txBody>
        </p:sp>
        <p:sp>
          <p:nvSpPr>
            <p:cNvPr id="28" name="TextBox 15"/>
            <p:cNvSpPr txBox="1"/>
            <p:nvPr/>
          </p:nvSpPr>
          <p:spPr>
            <a:xfrm flipH="1">
              <a:off x="5362862" y="1809915"/>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2</a:t>
              </a:r>
              <a:endParaRPr lang="en-US" sz="1200" dirty="0">
                <a:solidFill>
                  <a:prstClr val="white"/>
                </a:solidFill>
                <a:latin typeface="Book Antiqua" panose="02040602050305030304" pitchFamily="18" charset="0"/>
              </a:endParaRPr>
            </a:p>
          </p:txBody>
        </p:sp>
        <p:sp>
          <p:nvSpPr>
            <p:cNvPr id="29" name="TextBox 15"/>
            <p:cNvSpPr txBox="1"/>
            <p:nvPr/>
          </p:nvSpPr>
          <p:spPr>
            <a:xfrm flipH="1">
              <a:off x="5140607" y="1810074"/>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white"/>
                  </a:solidFill>
                  <a:latin typeface="Book Antiqua" panose="02040602050305030304" pitchFamily="18" charset="0"/>
                </a:rPr>
                <a:t>1</a:t>
              </a:r>
              <a:endParaRPr lang="en-US" sz="1200" dirty="0">
                <a:solidFill>
                  <a:prstClr val="white"/>
                </a:solidFill>
                <a:latin typeface="Book Antiqua" panose="02040602050305030304" pitchFamily="18" charset="0"/>
              </a:endParaRPr>
            </a:p>
          </p:txBody>
        </p:sp>
        <p:cxnSp>
          <p:nvCxnSpPr>
            <p:cNvPr id="30" name="Straight Connector 29"/>
            <p:cNvCxnSpPr/>
            <p:nvPr/>
          </p:nvCxnSpPr>
          <p:spPr>
            <a:xfrm>
              <a:off x="5099180" y="640556"/>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097745" y="890585"/>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096310" y="1142995"/>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094875" y="1395405"/>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098202" y="1643053"/>
              <a:ext cx="91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278725" y="1753771"/>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04944" y="1754030"/>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731163" y="1754289"/>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969287" y="1754548"/>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6257420" y="1754807"/>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6548728" y="1755066"/>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6840036" y="1755325"/>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7131344" y="1755584"/>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422652" y="1755843"/>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733010" y="1756102"/>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059243" y="1756361"/>
              <a:ext cx="0" cy="914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34966" y="2059653"/>
              <a:ext cx="1024922" cy="276999"/>
            </a:xfrm>
            <a:prstGeom prst="rect">
              <a:avLst/>
            </a:prstGeom>
            <a:noFill/>
          </p:spPr>
          <p:txBody>
            <a:bodyPr wrap="square" rtlCol="0">
              <a:spAutoFit/>
            </a:bodyPr>
            <a:lstStyle/>
            <a:p>
              <a:r>
                <a:rPr lang="en-US" sz="1200" b="1" dirty="0" smtClean="0">
                  <a:solidFill>
                    <a:prstClr val="white"/>
                  </a:solidFill>
                  <a:latin typeface="Book Antiqua" panose="02040602050305030304" pitchFamily="18" charset="0"/>
                </a:rPr>
                <a:t>time (s) </a:t>
              </a:r>
              <a:r>
                <a:rPr lang="en-US" sz="1200" b="1" dirty="0" smtClean="0">
                  <a:solidFill>
                    <a:prstClr val="white"/>
                  </a:solidFill>
                  <a:latin typeface="Book Antiqua" panose="02040602050305030304" pitchFamily="18" charset="0"/>
                  <a:sym typeface="Symbol"/>
                </a:rPr>
                <a:t></a:t>
              </a:r>
              <a:endParaRPr lang="en-US" sz="1200" b="1" dirty="0">
                <a:solidFill>
                  <a:prstClr val="white"/>
                </a:solidFill>
                <a:latin typeface="Book Antiqua" panose="02040602050305030304" pitchFamily="18" charset="0"/>
              </a:endParaRPr>
            </a:p>
          </p:txBody>
        </p:sp>
        <p:sp>
          <p:nvSpPr>
            <p:cNvPr id="47" name="TextBox 46"/>
            <p:cNvSpPr txBox="1"/>
            <p:nvPr/>
          </p:nvSpPr>
          <p:spPr>
            <a:xfrm rot="16200000">
              <a:off x="3792049" y="915683"/>
              <a:ext cx="1684502" cy="276999"/>
            </a:xfrm>
            <a:prstGeom prst="rect">
              <a:avLst/>
            </a:prstGeom>
            <a:noFill/>
          </p:spPr>
          <p:txBody>
            <a:bodyPr wrap="square" rtlCol="0">
              <a:spAutoFit/>
            </a:bodyPr>
            <a:lstStyle/>
            <a:p>
              <a:r>
                <a:rPr lang="en-US" sz="1200" b="1" dirty="0" smtClean="0">
                  <a:solidFill>
                    <a:prstClr val="white"/>
                  </a:solidFill>
                  <a:latin typeface="Book Antiqua" panose="02040602050305030304" pitchFamily="18" charset="0"/>
                </a:rPr>
                <a:t>Velocity (cm/s) </a:t>
              </a:r>
              <a:r>
                <a:rPr lang="en-US" sz="1200" b="1" dirty="0" smtClean="0">
                  <a:solidFill>
                    <a:prstClr val="white"/>
                  </a:solidFill>
                  <a:latin typeface="Book Antiqua" panose="02040602050305030304" pitchFamily="18" charset="0"/>
                  <a:sym typeface="Symbol"/>
                </a:rPr>
                <a:t></a:t>
              </a:r>
              <a:endParaRPr lang="en-US" sz="1200" b="1" dirty="0">
                <a:solidFill>
                  <a:prstClr val="white"/>
                </a:solidFill>
                <a:latin typeface="Book Antiqua" panose="02040602050305030304" pitchFamily="18" charset="0"/>
              </a:endParaRPr>
            </a:p>
          </p:txBody>
        </p:sp>
      </p:grpSp>
      <p:pic>
        <p:nvPicPr>
          <p:cNvPr id="49" name="Picture 2" descr="Related image"/>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25" b="89950" l="0" r="99832"/>
                    </a14:imgEffect>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266700" y="2941378"/>
            <a:ext cx="6819900" cy="397725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image_football006.jpg"/>
          <p:cNvPicPr>
            <a:picLocks noChangeAspect="1"/>
          </p:cNvPicPr>
          <p:nvPr/>
        </p:nvPicPr>
        <p:blipFill>
          <a:blip r:embed="rId5" cstate="print">
            <a:clrChange>
              <a:clrFrom>
                <a:srgbClr val="FFFFFF"/>
              </a:clrFrom>
              <a:clrTo>
                <a:srgbClr val="FFFFFF">
                  <a:alpha val="0"/>
                </a:srgbClr>
              </a:clrTo>
            </a:clrChange>
          </a:blip>
          <a:stretch>
            <a:fillRect/>
          </a:stretch>
        </p:blipFill>
        <p:spPr>
          <a:xfrm>
            <a:off x="1600200" y="3506930"/>
            <a:ext cx="640671" cy="659390"/>
          </a:xfrm>
          <a:prstGeom prst="rect">
            <a:avLst/>
          </a:prstGeom>
        </p:spPr>
      </p:pic>
      <p:grpSp>
        <p:nvGrpSpPr>
          <p:cNvPr id="51" name="Group 50"/>
          <p:cNvGrpSpPr/>
          <p:nvPr/>
        </p:nvGrpSpPr>
        <p:grpSpPr>
          <a:xfrm>
            <a:off x="609600" y="3021394"/>
            <a:ext cx="1655525" cy="358617"/>
            <a:chOff x="6323222" y="2213040"/>
            <a:chExt cx="1655525" cy="358617"/>
          </a:xfrm>
        </p:grpSpPr>
        <p:sp>
          <p:nvSpPr>
            <p:cNvPr id="52" name="Horizontal Scroll 11"/>
            <p:cNvSpPr/>
            <p:nvPr/>
          </p:nvSpPr>
          <p:spPr>
            <a:xfrm>
              <a:off x="6323222" y="2213040"/>
              <a:ext cx="1655525" cy="358617"/>
            </a:xfrm>
            <a:prstGeom prst="wedgeRoundRectCallout">
              <a:avLst>
                <a:gd name="adj1" fmla="val 23846"/>
                <a:gd name="adj2" fmla="val 93394"/>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53" name="Rectangle 52"/>
            <p:cNvSpPr/>
            <p:nvPr/>
          </p:nvSpPr>
          <p:spPr>
            <a:xfrm>
              <a:off x="6403156" y="2213040"/>
              <a:ext cx="1513556" cy="338554"/>
            </a:xfrm>
            <a:prstGeom prst="rect">
              <a:avLst/>
            </a:prstGeom>
          </p:spPr>
          <p:txBody>
            <a:bodyPr wrap="none">
              <a:spAutoFit/>
            </a:bodyPr>
            <a:lstStyle/>
            <a:p>
              <a:r>
                <a:rPr lang="en-US" sz="1600" b="1" dirty="0" smtClean="0">
                  <a:solidFill>
                    <a:prstClr val="white"/>
                  </a:solidFill>
                  <a:latin typeface="Book Antiqua" panose="02040602050305030304" pitchFamily="18" charset="0"/>
                </a:rPr>
                <a:t>Mass(m) =20g</a:t>
              </a:r>
              <a:endParaRPr lang="en-US" sz="1600" b="1" dirty="0">
                <a:solidFill>
                  <a:prstClr val="white"/>
                </a:solidFill>
              </a:endParaRPr>
            </a:p>
          </p:txBody>
        </p:sp>
      </p:grpSp>
      <p:grpSp>
        <p:nvGrpSpPr>
          <p:cNvPr id="56" name="Group 55"/>
          <p:cNvGrpSpPr/>
          <p:nvPr/>
        </p:nvGrpSpPr>
        <p:grpSpPr>
          <a:xfrm>
            <a:off x="1752600" y="2960395"/>
            <a:ext cx="2941705" cy="358617"/>
            <a:chOff x="6323222" y="2213040"/>
            <a:chExt cx="2941705" cy="358617"/>
          </a:xfrm>
        </p:grpSpPr>
        <p:sp>
          <p:nvSpPr>
            <p:cNvPr id="57" name="Horizontal Scroll 11"/>
            <p:cNvSpPr/>
            <p:nvPr/>
          </p:nvSpPr>
          <p:spPr>
            <a:xfrm>
              <a:off x="6323222" y="2213040"/>
              <a:ext cx="2941705" cy="358617"/>
            </a:xfrm>
            <a:prstGeom prst="wedgeRoundRectCallout">
              <a:avLst>
                <a:gd name="adj1" fmla="val -35390"/>
                <a:gd name="adj2" fmla="val 126652"/>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58" name="Rectangle 57"/>
            <p:cNvSpPr/>
            <p:nvPr/>
          </p:nvSpPr>
          <p:spPr>
            <a:xfrm>
              <a:off x="6403156" y="2213040"/>
              <a:ext cx="2783134" cy="338554"/>
            </a:xfrm>
            <a:prstGeom prst="rect">
              <a:avLst/>
            </a:prstGeom>
          </p:spPr>
          <p:txBody>
            <a:bodyPr wrap="none">
              <a:spAutoFit/>
            </a:bodyPr>
            <a:lstStyle/>
            <a:p>
              <a:r>
                <a:rPr lang="en-US" sz="1600" b="1" dirty="0" smtClean="0">
                  <a:solidFill>
                    <a:prstClr val="white"/>
                  </a:solidFill>
                  <a:latin typeface="Book Antiqua" panose="02040602050305030304" pitchFamily="18" charset="0"/>
                </a:rPr>
                <a:t>Initial Velocity (u) =20cms</a:t>
              </a:r>
              <a:r>
                <a:rPr lang="en-US" sz="1600" b="1" baseline="30000" dirty="0" smtClean="0">
                  <a:solidFill>
                    <a:prstClr val="white"/>
                  </a:solidFill>
                  <a:latin typeface="Book Antiqua" panose="02040602050305030304" pitchFamily="18" charset="0"/>
                </a:rPr>
                <a:t>-1</a:t>
              </a:r>
              <a:endParaRPr lang="en-US" sz="1600" b="1" baseline="30000" dirty="0">
                <a:solidFill>
                  <a:prstClr val="white"/>
                </a:solidFill>
              </a:endParaRPr>
            </a:p>
          </p:txBody>
        </p:sp>
      </p:grpSp>
      <p:grpSp>
        <p:nvGrpSpPr>
          <p:cNvPr id="59" name="Group 58"/>
          <p:cNvGrpSpPr/>
          <p:nvPr/>
        </p:nvGrpSpPr>
        <p:grpSpPr>
          <a:xfrm>
            <a:off x="4876801" y="4191719"/>
            <a:ext cx="2553688" cy="358617"/>
            <a:chOff x="6323223" y="2213040"/>
            <a:chExt cx="2553688" cy="358617"/>
          </a:xfrm>
        </p:grpSpPr>
        <p:sp>
          <p:nvSpPr>
            <p:cNvPr id="60" name="Horizontal Scroll 11"/>
            <p:cNvSpPr/>
            <p:nvPr/>
          </p:nvSpPr>
          <p:spPr>
            <a:xfrm>
              <a:off x="6323223" y="2213040"/>
              <a:ext cx="2553688" cy="358617"/>
            </a:xfrm>
            <a:prstGeom prst="wedgeRoundRectCallout">
              <a:avLst>
                <a:gd name="adj1" fmla="val -33138"/>
                <a:gd name="adj2" fmla="val -98765"/>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61" name="Rectangle 60"/>
            <p:cNvSpPr/>
            <p:nvPr/>
          </p:nvSpPr>
          <p:spPr>
            <a:xfrm>
              <a:off x="6403156" y="2213040"/>
              <a:ext cx="2473754" cy="338554"/>
            </a:xfrm>
            <a:prstGeom prst="rect">
              <a:avLst/>
            </a:prstGeom>
          </p:spPr>
          <p:txBody>
            <a:bodyPr wrap="none">
              <a:spAutoFit/>
            </a:bodyPr>
            <a:lstStyle/>
            <a:p>
              <a:r>
                <a:rPr lang="en-US" sz="1600" b="1" dirty="0" smtClean="0">
                  <a:solidFill>
                    <a:prstClr val="black"/>
                  </a:solidFill>
                  <a:latin typeface="Book Antiqua" panose="02040602050305030304" pitchFamily="18" charset="0"/>
                </a:rPr>
                <a:t>Final Velocity (v) =0ms</a:t>
              </a:r>
              <a:r>
                <a:rPr lang="en-US" sz="1600" b="1" baseline="30000" dirty="0" smtClean="0">
                  <a:solidFill>
                    <a:prstClr val="black"/>
                  </a:solidFill>
                  <a:latin typeface="Book Antiqua" panose="02040602050305030304" pitchFamily="18" charset="0"/>
                </a:rPr>
                <a:t>-1</a:t>
              </a:r>
              <a:endParaRPr lang="en-US" sz="1600" b="1" baseline="30000" dirty="0">
                <a:solidFill>
                  <a:prstClr val="black"/>
                </a:solidFill>
              </a:endParaRPr>
            </a:p>
          </p:txBody>
        </p:sp>
      </p:grpSp>
      <p:grpSp>
        <p:nvGrpSpPr>
          <p:cNvPr id="62" name="Group 61"/>
          <p:cNvGrpSpPr/>
          <p:nvPr/>
        </p:nvGrpSpPr>
        <p:grpSpPr>
          <a:xfrm>
            <a:off x="1610742" y="2060966"/>
            <a:ext cx="2706354" cy="358617"/>
            <a:chOff x="5664669" y="2213040"/>
            <a:chExt cx="2706354" cy="358617"/>
          </a:xfrm>
        </p:grpSpPr>
        <p:sp>
          <p:nvSpPr>
            <p:cNvPr id="63" name="Horizontal Scroll 11"/>
            <p:cNvSpPr/>
            <p:nvPr/>
          </p:nvSpPr>
          <p:spPr>
            <a:xfrm>
              <a:off x="5664669" y="2213040"/>
              <a:ext cx="2705412" cy="358617"/>
            </a:xfrm>
            <a:prstGeom prst="roundRect">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64" name="Rectangle 63"/>
            <p:cNvSpPr/>
            <p:nvPr/>
          </p:nvSpPr>
          <p:spPr>
            <a:xfrm>
              <a:off x="6035127" y="2213040"/>
              <a:ext cx="2335896" cy="338554"/>
            </a:xfrm>
            <a:prstGeom prst="rect">
              <a:avLst/>
            </a:prstGeom>
          </p:spPr>
          <p:txBody>
            <a:bodyPr wrap="none">
              <a:spAutoFit/>
            </a:bodyPr>
            <a:lstStyle/>
            <a:p>
              <a:r>
                <a:rPr lang="en-US" sz="1600" b="1" dirty="0" smtClean="0">
                  <a:solidFill>
                    <a:prstClr val="white"/>
                  </a:solidFill>
                  <a:latin typeface="Book Antiqua" panose="02040602050305030304" pitchFamily="18" charset="0"/>
                </a:rPr>
                <a:t>Force of Friction (F) = ?</a:t>
              </a:r>
              <a:endParaRPr lang="en-US" sz="1600" b="1" baseline="30000" dirty="0">
                <a:solidFill>
                  <a:prstClr val="white"/>
                </a:solidFill>
              </a:endParaRPr>
            </a:p>
          </p:txBody>
        </p:sp>
      </p:grpSp>
    </p:spTree>
    <p:extLst>
      <p:ext uri="{BB962C8B-B14F-4D97-AF65-F5344CB8AC3E}">
        <p14:creationId xmlns:p14="http://schemas.microsoft.com/office/powerpoint/2010/main" val="798578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22" presetClass="entr" presetSubtype="4" fill="hold" nodeType="withEffect">
                                  <p:stCondLst>
                                    <p:cond delay="700"/>
                                  </p:stCondLst>
                                  <p:childTnLst>
                                    <p:set>
                                      <p:cBhvr>
                                        <p:cTn id="30" dur="1" fill="hold">
                                          <p:stCondLst>
                                            <p:cond delay="0"/>
                                          </p:stCondLst>
                                        </p:cTn>
                                        <p:tgtEl>
                                          <p:spTgt spid="51"/>
                                        </p:tgtEl>
                                        <p:attrNameLst>
                                          <p:attrName>style.visibility</p:attrName>
                                        </p:attrNameLst>
                                      </p:cBhvr>
                                      <p:to>
                                        <p:strVal val="visible"/>
                                      </p:to>
                                    </p:set>
                                    <p:animEffect transition="in" filter="wipe(down)">
                                      <p:cBhvr>
                                        <p:cTn id="31" dur="500"/>
                                        <p:tgtEl>
                                          <p:spTgt spid="5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51"/>
                                        </p:tgtEl>
                                      </p:cBhvr>
                                    </p:animEffect>
                                    <p:set>
                                      <p:cBhvr>
                                        <p:cTn id="36" dur="1" fill="hold">
                                          <p:stCondLst>
                                            <p:cond delay="499"/>
                                          </p:stCondLst>
                                        </p:cTn>
                                        <p:tgtEl>
                                          <p:spTgt spid="51"/>
                                        </p:tgtEl>
                                        <p:attrNameLst>
                                          <p:attrName>style.visibility</p:attrName>
                                        </p:attrNameLst>
                                      </p:cBhvr>
                                      <p:to>
                                        <p:strVal val="hidden"/>
                                      </p:to>
                                    </p:set>
                                  </p:childTnLst>
                                </p:cTn>
                              </p:par>
                              <p:par>
                                <p:cTn id="37" presetID="22" presetClass="entr" presetSubtype="4"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down)">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56"/>
                                        </p:tgtEl>
                                      </p:cBhvr>
                                    </p:animEffect>
                                    <p:set>
                                      <p:cBhvr>
                                        <p:cTn id="44" dur="1" fill="hold">
                                          <p:stCondLst>
                                            <p:cond delay="499"/>
                                          </p:stCondLst>
                                        </p:cTn>
                                        <p:tgtEl>
                                          <p:spTgt spid="5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3.05556E-6 1.41227E-6 L 0.34357 -0.00123 " pathEditMode="relative" rAng="0" ptsTypes="AA">
                                      <p:cBhvr>
                                        <p:cTn id="48" dur="3000" fill="hold"/>
                                        <p:tgtEl>
                                          <p:spTgt spid="50"/>
                                        </p:tgtEl>
                                        <p:attrNameLst>
                                          <p:attrName>ppt_x</p:attrName>
                                          <p:attrName>ppt_y</p:attrName>
                                        </p:attrNameLst>
                                      </p:cBhvr>
                                      <p:rCtr x="17170" y="-62"/>
                                    </p:animMotion>
                                  </p:childTnLst>
                                </p:cTn>
                              </p:par>
                              <p:par>
                                <p:cTn id="49" presetID="8" presetClass="emph" presetSubtype="0" fill="hold" nodeType="withEffect">
                                  <p:stCondLst>
                                    <p:cond delay="0"/>
                                  </p:stCondLst>
                                  <p:childTnLst>
                                    <p:animRot by="21600000">
                                      <p:cBhvr>
                                        <p:cTn id="50" dur="2700" fill="hold"/>
                                        <p:tgtEl>
                                          <p:spTgt spid="50"/>
                                        </p:tgtEl>
                                        <p:attrNameLst>
                                          <p:attrName>r</p:attrName>
                                        </p:attrNameLst>
                                      </p:cBhvr>
                                    </p:animRot>
                                  </p:childTnLst>
                                </p:cTn>
                              </p:par>
                            </p:childTnLst>
                          </p:cTn>
                        </p:par>
                        <p:par>
                          <p:cTn id="51" fill="hold">
                            <p:stCondLst>
                              <p:cond delay="3000"/>
                            </p:stCondLst>
                            <p:childTnLst>
                              <p:par>
                                <p:cTn id="52" presetID="22" presetClass="entr" presetSubtype="4"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down)">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59"/>
                                        </p:tgtEl>
                                      </p:cBhvr>
                                    </p:animEffect>
                                    <p:set>
                                      <p:cBhvr>
                                        <p:cTn id="59" dur="1" fill="hold">
                                          <p:stCondLst>
                                            <p:cond delay="499"/>
                                          </p:stCondLst>
                                        </p:cTn>
                                        <p:tgtEl>
                                          <p:spTgt spid="59"/>
                                        </p:tgtEl>
                                        <p:attrNameLst>
                                          <p:attrName>style.visibility</p:attrName>
                                        </p:attrNameLst>
                                      </p:cBhvr>
                                      <p:to>
                                        <p:strVal val="hidden"/>
                                      </p:to>
                                    </p:set>
                                  </p:childTnLst>
                                </p:cTn>
                              </p:par>
                            </p:childTnLst>
                          </p:cTn>
                        </p:par>
                        <p:par>
                          <p:cTn id="60" fill="hold">
                            <p:stCondLst>
                              <p:cond delay="500"/>
                            </p:stCondLst>
                            <p:childTnLst>
                              <p:par>
                                <p:cTn id="61" presetID="22" presetClass="entr" presetSubtype="4"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down)">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p:cNvGrpSpPr/>
          <p:nvPr/>
        </p:nvGrpSpPr>
        <p:grpSpPr>
          <a:xfrm>
            <a:off x="893703" y="590550"/>
            <a:ext cx="7351907" cy="785368"/>
            <a:chOff x="783846" y="638546"/>
            <a:chExt cx="7351907" cy="950296"/>
          </a:xfrm>
        </p:grpSpPr>
        <p:sp>
          <p:nvSpPr>
            <p:cNvPr id="80" name="TextBox 79"/>
            <p:cNvSpPr txBox="1">
              <a:spLocks noChangeArrowheads="1"/>
            </p:cNvSpPr>
            <p:nvPr/>
          </p:nvSpPr>
          <p:spPr bwMode="auto">
            <a:xfrm>
              <a:off x="783846" y="638546"/>
              <a:ext cx="6794877" cy="950296"/>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defRPr/>
              </a:pPr>
              <a:endParaRPr lang="en-US" kern="0" dirty="0">
                <a:solidFill>
                  <a:prstClr val="black"/>
                </a:solidFill>
                <a:latin typeface="Bell MT" pitchFamily="18" charset="0"/>
              </a:endParaRPr>
            </a:p>
          </p:txBody>
        </p:sp>
        <p:sp>
          <p:nvSpPr>
            <p:cNvPr id="81" name="TextBox 80"/>
            <p:cNvSpPr txBox="1">
              <a:spLocks noChangeArrowheads="1"/>
            </p:cNvSpPr>
            <p:nvPr/>
          </p:nvSpPr>
          <p:spPr bwMode="auto">
            <a:xfrm>
              <a:off x="1033143" y="749369"/>
              <a:ext cx="7102610" cy="721401"/>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The velocity-time graph of a ball of mass 20g </a:t>
              </a:r>
              <a:r>
                <a:rPr lang="en-US" sz="1600" dirty="0" smtClean="0">
                  <a:solidFill>
                    <a:srgbClr val="0000FF"/>
                  </a:solidFill>
                  <a:latin typeface="Book Antiqua" panose="02040602050305030304" pitchFamily="18" charset="0"/>
                </a:rPr>
                <a:t>moving along </a:t>
              </a:r>
              <a:r>
                <a:rPr lang="en-US" sz="1600" dirty="0">
                  <a:solidFill>
                    <a:srgbClr val="0000FF"/>
                  </a:solidFill>
                  <a:latin typeface="Book Antiqua" panose="02040602050305030304" pitchFamily="18" charset="0"/>
                </a:rPr>
                <a:t>a straight </a:t>
              </a:r>
              <a:endParaRPr lang="en-US" sz="1600" dirty="0" smtClean="0">
                <a:solidFill>
                  <a:srgbClr val="0000FF"/>
                </a:solidFill>
                <a:latin typeface="Book Antiqua" panose="02040602050305030304" pitchFamily="18" charset="0"/>
              </a:endParaRPr>
            </a:p>
            <a:p>
              <a:pPr algn="l"/>
              <a:r>
                <a:rPr lang="en-US" sz="1600" dirty="0" smtClean="0">
                  <a:solidFill>
                    <a:srgbClr val="0000FF"/>
                  </a:solidFill>
                  <a:latin typeface="Book Antiqua" panose="02040602050305030304" pitchFamily="18" charset="0"/>
                </a:rPr>
                <a:t>line </a:t>
              </a:r>
              <a:r>
                <a:rPr lang="en-US" sz="1600" dirty="0">
                  <a:solidFill>
                    <a:srgbClr val="0000FF"/>
                  </a:solidFill>
                  <a:latin typeface="Book Antiqua" panose="02040602050305030304" pitchFamily="18" charset="0"/>
                </a:rPr>
                <a:t>on a long table is given in </a:t>
              </a:r>
              <a:r>
                <a:rPr lang="en-US" sz="1600" dirty="0" smtClean="0">
                  <a:solidFill>
                    <a:srgbClr val="0000FF"/>
                  </a:solidFill>
                  <a:latin typeface="Book Antiqua" panose="02040602050305030304" pitchFamily="18" charset="0"/>
                </a:rPr>
                <a:t>the figure. </a:t>
              </a:r>
              <a:r>
                <a:rPr lang="en-US" sz="1600" dirty="0">
                  <a:solidFill>
                    <a:srgbClr val="0000FF"/>
                  </a:solidFill>
                  <a:latin typeface="Book Antiqua" panose="02040602050305030304" pitchFamily="18" charset="0"/>
                </a:rPr>
                <a:t>How much  force does </a:t>
              </a:r>
              <a:r>
                <a:rPr lang="en-US" sz="1600" dirty="0" smtClean="0">
                  <a:solidFill>
                    <a:srgbClr val="0000FF"/>
                  </a:solidFill>
                  <a:latin typeface="Book Antiqua" panose="02040602050305030304" pitchFamily="18" charset="0"/>
                </a:rPr>
                <a:t>the</a:t>
              </a:r>
            </a:p>
            <a:p>
              <a:pPr algn="l"/>
              <a:r>
                <a:rPr lang="en-US" sz="1600" dirty="0" smtClean="0">
                  <a:solidFill>
                    <a:srgbClr val="0000FF"/>
                  </a:solidFill>
                  <a:latin typeface="Book Antiqua" panose="02040602050305030304" pitchFamily="18" charset="0"/>
                </a:rPr>
                <a:t>table </a:t>
              </a:r>
              <a:r>
                <a:rPr lang="en-US" sz="1600" dirty="0">
                  <a:solidFill>
                    <a:srgbClr val="0000FF"/>
                  </a:solidFill>
                  <a:latin typeface="Book Antiqua" panose="02040602050305030304" pitchFamily="18" charset="0"/>
                </a:rPr>
                <a:t>exert on the ball to bring it to rest</a:t>
              </a:r>
              <a:r>
                <a:rPr lang="en-US" sz="1600" dirty="0" smtClean="0">
                  <a:solidFill>
                    <a:srgbClr val="0000FF"/>
                  </a:solidFill>
                  <a:latin typeface="Book Antiqua" panose="02040602050305030304" pitchFamily="18" charset="0"/>
                </a:rPr>
                <a:t>?</a:t>
              </a:r>
              <a:endParaRPr lang="en-US" sz="1600" dirty="0">
                <a:solidFill>
                  <a:srgbClr val="0000FF"/>
                </a:solidFill>
                <a:latin typeface="Book Antiqua" panose="02040602050305030304" pitchFamily="18" charset="0"/>
              </a:endParaRPr>
            </a:p>
          </p:txBody>
        </p:sp>
      </p:grpSp>
      <p:grpSp>
        <p:nvGrpSpPr>
          <p:cNvPr id="82" name="Group 81"/>
          <p:cNvGrpSpPr/>
          <p:nvPr/>
        </p:nvGrpSpPr>
        <p:grpSpPr>
          <a:xfrm>
            <a:off x="409235" y="712302"/>
            <a:ext cx="726482" cy="528992"/>
            <a:chOff x="4905035" y="3718491"/>
            <a:chExt cx="726482" cy="640080"/>
          </a:xfrm>
        </p:grpSpPr>
        <p:sp>
          <p:nvSpPr>
            <p:cNvPr id="83" name="Oval 82"/>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Rectangle 83"/>
            <p:cNvSpPr/>
            <p:nvPr/>
          </p:nvSpPr>
          <p:spPr>
            <a:xfrm>
              <a:off x="4905035" y="3739575"/>
              <a:ext cx="726482"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rPr>
                <a:t>10</a:t>
              </a:r>
              <a:endPar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sp>
        <p:nvSpPr>
          <p:cNvPr id="3" name="TextBox 2"/>
          <p:cNvSpPr txBox="1"/>
          <p:nvPr/>
        </p:nvSpPr>
        <p:spPr>
          <a:xfrm>
            <a:off x="1033984" y="1468482"/>
            <a:ext cx="17091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Mass of ball (m)</a:t>
            </a:r>
            <a:endParaRPr lang="en-US" sz="1600" b="1" baseline="30000" dirty="0">
              <a:solidFill>
                <a:srgbClr val="0000FF"/>
              </a:solidFill>
              <a:latin typeface="Book Antiqua" panose="02040602050305030304" pitchFamily="18" charset="0"/>
            </a:endParaRPr>
          </a:p>
        </p:txBody>
      </p:sp>
      <p:sp>
        <p:nvSpPr>
          <p:cNvPr id="4" name="TextBox 3"/>
          <p:cNvSpPr txBox="1"/>
          <p:nvPr/>
        </p:nvSpPr>
        <p:spPr>
          <a:xfrm>
            <a:off x="2675956" y="1459338"/>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5" name="TextBox 4"/>
          <p:cNvSpPr txBox="1"/>
          <p:nvPr/>
        </p:nvSpPr>
        <p:spPr>
          <a:xfrm>
            <a:off x="2819400" y="1459338"/>
            <a:ext cx="55496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20 g</a:t>
            </a:r>
            <a:endParaRPr lang="en-US" sz="1600" b="1" baseline="30000" dirty="0">
              <a:solidFill>
                <a:srgbClr val="0000FF"/>
              </a:solidFill>
              <a:latin typeface="Book Antiqua" panose="02040602050305030304" pitchFamily="18" charset="0"/>
            </a:endParaRPr>
          </a:p>
        </p:txBody>
      </p:sp>
      <p:sp>
        <p:nvSpPr>
          <p:cNvPr id="6" name="TextBox 5"/>
          <p:cNvSpPr txBox="1"/>
          <p:nvPr/>
        </p:nvSpPr>
        <p:spPr>
          <a:xfrm>
            <a:off x="3200400" y="1465221"/>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7" name="TextBox 6"/>
          <p:cNvSpPr txBox="1"/>
          <p:nvPr/>
        </p:nvSpPr>
        <p:spPr>
          <a:xfrm>
            <a:off x="3541807" y="1332936"/>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20</a:t>
            </a:r>
            <a:endParaRPr lang="en-US" sz="1600" b="1" baseline="30000" dirty="0">
              <a:solidFill>
                <a:srgbClr val="0000FF"/>
              </a:solidFill>
              <a:latin typeface="Book Antiqua" panose="02040602050305030304" pitchFamily="18" charset="0"/>
            </a:endParaRPr>
          </a:p>
        </p:txBody>
      </p:sp>
      <p:cxnSp>
        <p:nvCxnSpPr>
          <p:cNvPr id="8" name="Straight Connector 7"/>
          <p:cNvCxnSpPr/>
          <p:nvPr/>
        </p:nvCxnSpPr>
        <p:spPr>
          <a:xfrm flipV="1">
            <a:off x="3493351" y="1634341"/>
            <a:ext cx="448624" cy="0"/>
          </a:xfrm>
          <a:prstGeom prst="line">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1623596"/>
            <a:ext cx="59503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1000</a:t>
            </a:r>
            <a:endParaRPr lang="en-US" sz="1600" b="1" baseline="30000" dirty="0">
              <a:solidFill>
                <a:srgbClr val="0000FF"/>
              </a:solidFill>
              <a:latin typeface="Book Antiqua" panose="02040602050305030304" pitchFamily="18" charset="0"/>
            </a:endParaRPr>
          </a:p>
        </p:txBody>
      </p:sp>
      <p:sp>
        <p:nvSpPr>
          <p:cNvPr id="12" name="TextBox 11"/>
          <p:cNvSpPr txBox="1"/>
          <p:nvPr/>
        </p:nvSpPr>
        <p:spPr>
          <a:xfrm>
            <a:off x="3886200" y="1483896"/>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13" name="TextBox 12"/>
          <p:cNvSpPr txBox="1"/>
          <p:nvPr/>
        </p:nvSpPr>
        <p:spPr>
          <a:xfrm>
            <a:off x="4038600" y="1483896"/>
            <a:ext cx="83388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0.02 kg</a:t>
            </a:r>
            <a:endParaRPr lang="en-US" sz="1600" b="1" baseline="30000" dirty="0">
              <a:solidFill>
                <a:srgbClr val="0000FF"/>
              </a:solidFill>
              <a:latin typeface="Book Antiqua" panose="02040602050305030304" pitchFamily="18" charset="0"/>
            </a:endParaRPr>
          </a:p>
        </p:txBody>
      </p:sp>
      <p:sp>
        <p:nvSpPr>
          <p:cNvPr id="14" name="TextBox 13"/>
          <p:cNvSpPr txBox="1"/>
          <p:nvPr/>
        </p:nvSpPr>
        <p:spPr>
          <a:xfrm>
            <a:off x="867271" y="1906077"/>
            <a:ext cx="187583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Initial velocity (u)</a:t>
            </a:r>
            <a:endParaRPr lang="en-US" sz="1600" b="1" dirty="0">
              <a:solidFill>
                <a:srgbClr val="0000FF"/>
              </a:solidFill>
              <a:latin typeface="Book Antiqua" panose="02040602050305030304" pitchFamily="18" charset="0"/>
            </a:endParaRPr>
          </a:p>
        </p:txBody>
      </p:sp>
      <p:sp>
        <p:nvSpPr>
          <p:cNvPr id="15" name="TextBox 14"/>
          <p:cNvSpPr txBox="1"/>
          <p:nvPr/>
        </p:nvSpPr>
        <p:spPr>
          <a:xfrm>
            <a:off x="2667946" y="190607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6" name="TextBox 15"/>
          <p:cNvSpPr txBox="1"/>
          <p:nvPr/>
        </p:nvSpPr>
        <p:spPr>
          <a:xfrm>
            <a:off x="2929989" y="1906077"/>
            <a:ext cx="91403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20 cms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17" name="TextBox 16"/>
          <p:cNvSpPr txBox="1"/>
          <p:nvPr/>
        </p:nvSpPr>
        <p:spPr>
          <a:xfrm>
            <a:off x="1000976" y="2179522"/>
            <a:ext cx="176041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Final velocity (v)</a:t>
            </a:r>
            <a:endParaRPr lang="en-US" sz="1600" b="1" dirty="0">
              <a:solidFill>
                <a:srgbClr val="0000FF"/>
              </a:solidFill>
              <a:latin typeface="Book Antiqua" panose="02040602050305030304" pitchFamily="18" charset="0"/>
            </a:endParaRPr>
          </a:p>
        </p:txBody>
      </p:sp>
      <p:sp>
        <p:nvSpPr>
          <p:cNvPr id="18" name="TextBox 17"/>
          <p:cNvSpPr txBox="1"/>
          <p:nvPr/>
        </p:nvSpPr>
        <p:spPr>
          <a:xfrm>
            <a:off x="2667946" y="2179522"/>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9" name="TextBox 18"/>
          <p:cNvSpPr txBox="1"/>
          <p:nvPr/>
        </p:nvSpPr>
        <p:spPr>
          <a:xfrm>
            <a:off x="2929989" y="2179522"/>
            <a:ext cx="81144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 cms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20" name="TextBox 19"/>
          <p:cNvSpPr txBox="1"/>
          <p:nvPr/>
        </p:nvSpPr>
        <p:spPr>
          <a:xfrm>
            <a:off x="1216072" y="2446556"/>
            <a:ext cx="150874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Time taken (t)</a:t>
            </a:r>
            <a:endParaRPr lang="en-US" sz="1600" b="1" dirty="0">
              <a:solidFill>
                <a:srgbClr val="0000FF"/>
              </a:solidFill>
              <a:latin typeface="Book Antiqua" panose="02040602050305030304" pitchFamily="18" charset="0"/>
            </a:endParaRPr>
          </a:p>
        </p:txBody>
      </p:sp>
      <p:sp>
        <p:nvSpPr>
          <p:cNvPr id="21" name="TextBox 20"/>
          <p:cNvSpPr txBox="1"/>
          <p:nvPr/>
        </p:nvSpPr>
        <p:spPr>
          <a:xfrm>
            <a:off x="2667946" y="2446556"/>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2" name="TextBox 21"/>
          <p:cNvSpPr txBox="1"/>
          <p:nvPr/>
        </p:nvSpPr>
        <p:spPr>
          <a:xfrm>
            <a:off x="2929989" y="2446556"/>
            <a:ext cx="52770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10 s</a:t>
            </a:r>
            <a:endParaRPr lang="en-US" sz="1600" b="1" baseline="30000" dirty="0">
              <a:solidFill>
                <a:srgbClr val="0000FF"/>
              </a:solidFill>
              <a:latin typeface="Book Antiqua" panose="02040602050305030304" pitchFamily="18" charset="0"/>
            </a:endParaRPr>
          </a:p>
        </p:txBody>
      </p:sp>
      <p:sp>
        <p:nvSpPr>
          <p:cNvPr id="23" name="TextBox 22"/>
          <p:cNvSpPr txBox="1"/>
          <p:nvPr/>
        </p:nvSpPr>
        <p:spPr>
          <a:xfrm>
            <a:off x="3774558" y="190607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4" name="TextBox 23"/>
          <p:cNvSpPr txBox="1"/>
          <p:nvPr/>
        </p:nvSpPr>
        <p:spPr>
          <a:xfrm>
            <a:off x="4008939" y="1906077"/>
            <a:ext cx="87395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0.2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25" name="TextBox 24"/>
          <p:cNvSpPr txBox="1"/>
          <p:nvPr/>
        </p:nvSpPr>
        <p:spPr>
          <a:xfrm>
            <a:off x="103287" y="2839661"/>
            <a:ext cx="1219200" cy="338241"/>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 : </a:t>
            </a:r>
          </a:p>
        </p:txBody>
      </p:sp>
      <p:sp>
        <p:nvSpPr>
          <p:cNvPr id="26" name="TextBox 25"/>
          <p:cNvSpPr txBox="1"/>
          <p:nvPr/>
        </p:nvSpPr>
        <p:spPr>
          <a:xfrm>
            <a:off x="1094944" y="2839661"/>
            <a:ext cx="303801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Force of friction on the ball (F)</a:t>
            </a:r>
            <a:endParaRPr lang="en-US" sz="1600" b="1" dirty="0">
              <a:solidFill>
                <a:srgbClr val="0000FF"/>
              </a:solidFill>
              <a:latin typeface="Book Antiqua" panose="02040602050305030304" pitchFamily="18" charset="0"/>
            </a:endParaRPr>
          </a:p>
        </p:txBody>
      </p:sp>
      <p:sp>
        <p:nvSpPr>
          <p:cNvPr id="27" name="TextBox 26"/>
          <p:cNvSpPr txBox="1"/>
          <p:nvPr/>
        </p:nvSpPr>
        <p:spPr>
          <a:xfrm>
            <a:off x="4069709" y="2839661"/>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8" name="TextBox 27"/>
          <p:cNvSpPr txBox="1"/>
          <p:nvPr/>
        </p:nvSpPr>
        <p:spPr>
          <a:xfrm>
            <a:off x="4331734" y="2839661"/>
            <a:ext cx="27603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9" name="TextBox 28"/>
          <p:cNvSpPr txBox="1"/>
          <p:nvPr/>
        </p:nvSpPr>
        <p:spPr>
          <a:xfrm>
            <a:off x="103287" y="3409950"/>
            <a:ext cx="1219200" cy="33824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Formulae </a:t>
            </a:r>
            <a:r>
              <a:rPr lang="en-US" dirty="0"/>
              <a:t>: </a:t>
            </a:r>
          </a:p>
        </p:txBody>
      </p:sp>
      <p:sp>
        <p:nvSpPr>
          <p:cNvPr id="30" name="TextBox 29"/>
          <p:cNvSpPr txBox="1"/>
          <p:nvPr/>
        </p:nvSpPr>
        <p:spPr>
          <a:xfrm>
            <a:off x="3012762" y="3399999"/>
            <a:ext cx="4475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(b)</a:t>
            </a:r>
          </a:p>
        </p:txBody>
      </p:sp>
      <p:sp>
        <p:nvSpPr>
          <p:cNvPr id="31" name="TextBox 30"/>
          <p:cNvSpPr txBox="1"/>
          <p:nvPr/>
        </p:nvSpPr>
        <p:spPr>
          <a:xfrm>
            <a:off x="3314069" y="3383283"/>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a:t>
            </a:r>
          </a:p>
        </p:txBody>
      </p:sp>
      <p:sp>
        <p:nvSpPr>
          <p:cNvPr id="32" name="TextBox 31"/>
          <p:cNvSpPr txBox="1"/>
          <p:nvPr/>
        </p:nvSpPr>
        <p:spPr>
          <a:xfrm>
            <a:off x="3429000" y="3402316"/>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35" name="TextBox 34"/>
          <p:cNvSpPr txBox="1"/>
          <p:nvPr/>
        </p:nvSpPr>
        <p:spPr>
          <a:xfrm>
            <a:off x="3681646" y="3263765"/>
            <a:ext cx="30008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v</a:t>
            </a:r>
          </a:p>
        </p:txBody>
      </p:sp>
      <p:sp>
        <p:nvSpPr>
          <p:cNvPr id="36" name="TextBox 35"/>
          <p:cNvSpPr txBox="1"/>
          <p:nvPr/>
        </p:nvSpPr>
        <p:spPr>
          <a:xfrm>
            <a:off x="3842318" y="3258383"/>
            <a:ext cx="253596"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37" name="TextBox 36"/>
          <p:cNvSpPr txBox="1"/>
          <p:nvPr/>
        </p:nvSpPr>
        <p:spPr>
          <a:xfrm>
            <a:off x="3983239" y="3257550"/>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u</a:t>
            </a:r>
          </a:p>
        </p:txBody>
      </p:sp>
      <p:cxnSp>
        <p:nvCxnSpPr>
          <p:cNvPr id="39" name="Straight Connector 38"/>
          <p:cNvCxnSpPr/>
          <p:nvPr/>
        </p:nvCxnSpPr>
        <p:spPr>
          <a:xfrm flipV="1">
            <a:off x="3759755" y="3583103"/>
            <a:ext cx="50744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43781" y="3557726"/>
            <a:ext cx="25199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t</a:t>
            </a:r>
          </a:p>
        </p:txBody>
      </p:sp>
      <p:sp>
        <p:nvSpPr>
          <p:cNvPr id="41" name="TextBox 40"/>
          <p:cNvSpPr txBox="1"/>
          <p:nvPr/>
        </p:nvSpPr>
        <p:spPr>
          <a:xfrm>
            <a:off x="1462065" y="3390666"/>
            <a:ext cx="433132"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a:t>
            </a:r>
          </a:p>
        </p:txBody>
      </p:sp>
      <p:sp>
        <p:nvSpPr>
          <p:cNvPr id="42" name="TextBox 41"/>
          <p:cNvSpPr txBox="1"/>
          <p:nvPr/>
        </p:nvSpPr>
        <p:spPr>
          <a:xfrm>
            <a:off x="1742735" y="3390666"/>
            <a:ext cx="29848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F</a:t>
            </a:r>
          </a:p>
        </p:txBody>
      </p:sp>
      <p:sp>
        <p:nvSpPr>
          <p:cNvPr id="43" name="TextBox 42"/>
          <p:cNvSpPr txBox="1"/>
          <p:nvPr/>
        </p:nvSpPr>
        <p:spPr>
          <a:xfrm>
            <a:off x="2068922" y="3390666"/>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44" name="TextBox 43"/>
          <p:cNvSpPr txBox="1"/>
          <p:nvPr/>
        </p:nvSpPr>
        <p:spPr>
          <a:xfrm>
            <a:off x="2461176" y="3390666"/>
            <a:ext cx="377026"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m</a:t>
            </a:r>
          </a:p>
        </p:txBody>
      </p:sp>
      <p:sp>
        <p:nvSpPr>
          <p:cNvPr id="45" name="TextBox 44"/>
          <p:cNvSpPr txBox="1"/>
          <p:nvPr/>
        </p:nvSpPr>
        <p:spPr>
          <a:xfrm>
            <a:off x="2704485" y="3390666"/>
            <a:ext cx="28725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a:t>
            </a:r>
          </a:p>
        </p:txBody>
      </p:sp>
      <p:sp>
        <p:nvSpPr>
          <p:cNvPr id="106" name="TextBox 105"/>
          <p:cNvSpPr txBox="1"/>
          <p:nvPr/>
        </p:nvSpPr>
        <p:spPr>
          <a:xfrm>
            <a:off x="103287" y="1481357"/>
            <a:ext cx="914400" cy="338241"/>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  </a:t>
            </a:r>
          </a:p>
        </p:txBody>
      </p:sp>
      <p:sp>
        <p:nvSpPr>
          <p:cNvPr id="107" name="TextBox 106"/>
          <p:cNvSpPr txBox="1"/>
          <p:nvPr/>
        </p:nvSpPr>
        <p:spPr>
          <a:xfrm>
            <a:off x="103287" y="3937421"/>
            <a:ext cx="1219200" cy="338241"/>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Solution : </a:t>
            </a:r>
          </a:p>
        </p:txBody>
      </p:sp>
      <p:sp>
        <p:nvSpPr>
          <p:cNvPr id="108" name="TextBox 107"/>
          <p:cNvSpPr txBox="1"/>
          <p:nvPr/>
        </p:nvSpPr>
        <p:spPr>
          <a:xfrm>
            <a:off x="1478495" y="3902007"/>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a:t>
            </a:r>
            <a:endParaRPr lang="en-US" sz="1600" b="1" baseline="30000" dirty="0">
              <a:solidFill>
                <a:srgbClr val="0000FF"/>
              </a:solidFill>
              <a:latin typeface="Book Antiqua" panose="02040602050305030304" pitchFamily="18" charset="0"/>
            </a:endParaRPr>
          </a:p>
        </p:txBody>
      </p:sp>
      <p:sp>
        <p:nvSpPr>
          <p:cNvPr id="109" name="TextBox 108"/>
          <p:cNvSpPr txBox="1"/>
          <p:nvPr/>
        </p:nvSpPr>
        <p:spPr>
          <a:xfrm>
            <a:off x="1728885" y="3939033"/>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112" name="TextBox 111"/>
          <p:cNvSpPr txBox="1"/>
          <p:nvPr/>
        </p:nvSpPr>
        <p:spPr>
          <a:xfrm>
            <a:off x="2144698" y="3803340"/>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cxnSp>
        <p:nvCxnSpPr>
          <p:cNvPr id="121" name="Straight Connector 120"/>
          <p:cNvCxnSpPr/>
          <p:nvPr/>
        </p:nvCxnSpPr>
        <p:spPr>
          <a:xfrm flipV="1">
            <a:off x="2012697" y="4108153"/>
            <a:ext cx="742950" cy="0"/>
          </a:xfrm>
          <a:prstGeom prst="line">
            <a:avLst/>
          </a:prstGeom>
          <a:ln w="12700">
            <a:solidFill>
              <a:srgbClr val="0033CC"/>
            </a:solidFill>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2172983" y="4061996"/>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10</a:t>
            </a:r>
            <a:endParaRPr lang="en-US" sz="1600" b="1" dirty="0">
              <a:solidFill>
                <a:srgbClr val="0000FF"/>
              </a:solidFill>
              <a:latin typeface="Book Antiqua" panose="02040602050305030304" pitchFamily="18" charset="0"/>
            </a:endParaRPr>
          </a:p>
        </p:txBody>
      </p:sp>
      <p:sp>
        <p:nvSpPr>
          <p:cNvPr id="123" name="TextBox 122"/>
          <p:cNvSpPr txBox="1"/>
          <p:nvPr/>
        </p:nvSpPr>
        <p:spPr>
          <a:xfrm>
            <a:off x="1475129" y="4299543"/>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a:t>
            </a:r>
            <a:endParaRPr lang="en-US" sz="1600" b="1" baseline="30000" dirty="0">
              <a:solidFill>
                <a:srgbClr val="0000FF"/>
              </a:solidFill>
              <a:latin typeface="Book Antiqua" panose="02040602050305030304" pitchFamily="18" charset="0"/>
            </a:endParaRPr>
          </a:p>
        </p:txBody>
      </p:sp>
      <p:sp>
        <p:nvSpPr>
          <p:cNvPr id="124" name="TextBox 123"/>
          <p:cNvSpPr txBox="1"/>
          <p:nvPr/>
        </p:nvSpPr>
        <p:spPr>
          <a:xfrm>
            <a:off x="1725519" y="4299543"/>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125" name="TextBox 124"/>
          <p:cNvSpPr txBox="1"/>
          <p:nvPr/>
        </p:nvSpPr>
        <p:spPr>
          <a:xfrm>
            <a:off x="1973610" y="4299543"/>
            <a:ext cx="99418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-0.02ms</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126" name="TextBox 125"/>
          <p:cNvSpPr txBox="1"/>
          <p:nvPr/>
        </p:nvSpPr>
        <p:spPr>
          <a:xfrm>
            <a:off x="850994" y="4671596"/>
            <a:ext cx="356860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Acceleration of the ball in – 0.02ms</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127" name="TextBox 126"/>
          <p:cNvSpPr txBox="1"/>
          <p:nvPr/>
        </p:nvSpPr>
        <p:spPr>
          <a:xfrm>
            <a:off x="5099676" y="2963886"/>
            <a:ext cx="29848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F</a:t>
            </a:r>
            <a:endParaRPr lang="en-US" sz="1600" b="1" baseline="30000" dirty="0">
              <a:solidFill>
                <a:srgbClr val="0000FF"/>
              </a:solidFill>
              <a:latin typeface="Book Antiqua" panose="02040602050305030304" pitchFamily="18" charset="0"/>
            </a:endParaRPr>
          </a:p>
        </p:txBody>
      </p:sp>
      <p:sp>
        <p:nvSpPr>
          <p:cNvPr id="128" name="TextBox 127"/>
          <p:cNvSpPr txBox="1"/>
          <p:nvPr/>
        </p:nvSpPr>
        <p:spPr>
          <a:xfrm>
            <a:off x="5422774" y="294848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129" name="TextBox 128"/>
          <p:cNvSpPr txBox="1"/>
          <p:nvPr/>
        </p:nvSpPr>
        <p:spPr>
          <a:xfrm>
            <a:off x="5645464" y="2950367"/>
            <a:ext cx="377026"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t>
            </a:r>
            <a:endParaRPr lang="en-US" sz="1600" b="1" baseline="30000" dirty="0">
              <a:solidFill>
                <a:srgbClr val="0000FF"/>
              </a:solidFill>
              <a:latin typeface="Book Antiqua" panose="02040602050305030304" pitchFamily="18" charset="0"/>
            </a:endParaRPr>
          </a:p>
        </p:txBody>
      </p:sp>
      <p:sp>
        <p:nvSpPr>
          <p:cNvPr id="130" name="TextBox 129"/>
          <p:cNvSpPr txBox="1"/>
          <p:nvPr/>
        </p:nvSpPr>
        <p:spPr>
          <a:xfrm>
            <a:off x="5917348" y="2953848"/>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a:t>
            </a:r>
            <a:endParaRPr lang="en-US" sz="1600" b="1" baseline="30000" dirty="0">
              <a:solidFill>
                <a:srgbClr val="0000FF"/>
              </a:solidFill>
              <a:latin typeface="Book Antiqua" panose="02040602050305030304" pitchFamily="18" charset="0"/>
            </a:endParaRPr>
          </a:p>
        </p:txBody>
      </p:sp>
      <p:sp>
        <p:nvSpPr>
          <p:cNvPr id="131" name="TextBox 130"/>
          <p:cNvSpPr txBox="1"/>
          <p:nvPr/>
        </p:nvSpPr>
        <p:spPr>
          <a:xfrm>
            <a:off x="4841056" y="3394319"/>
            <a:ext cx="360996" cy="338241"/>
          </a:xfrm>
          <a:prstGeom prst="rect">
            <a:avLst/>
          </a:prstGeom>
          <a:noFill/>
        </p:spPr>
        <p:txBody>
          <a:bodyPr wrap="none" rtlCol="0">
            <a:spAutoFit/>
          </a:bodyPr>
          <a:lstStyle/>
          <a:p>
            <a:r>
              <a:rPr lang="en-US" sz="1600" dirty="0" smtClean="0">
                <a:solidFill>
                  <a:prstClr val="black"/>
                </a:solidFill>
                <a:latin typeface="Book Antiqua" panose="02040602050305030304" pitchFamily="18" charset="0"/>
                <a:sym typeface="Symbol"/>
              </a:rPr>
              <a:t></a:t>
            </a:r>
            <a:endParaRPr lang="en-US" sz="1600" dirty="0">
              <a:solidFill>
                <a:prstClr val="black"/>
              </a:solidFill>
              <a:latin typeface="Book Antiqua" panose="02040602050305030304" pitchFamily="18" charset="0"/>
            </a:endParaRPr>
          </a:p>
        </p:txBody>
      </p:sp>
      <p:sp>
        <p:nvSpPr>
          <p:cNvPr id="132" name="TextBox 131"/>
          <p:cNvSpPr txBox="1"/>
          <p:nvPr/>
        </p:nvSpPr>
        <p:spPr>
          <a:xfrm>
            <a:off x="5099676" y="3394319"/>
            <a:ext cx="29848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F</a:t>
            </a:r>
            <a:endParaRPr lang="en-US" sz="1600" b="1" baseline="30000" dirty="0">
              <a:solidFill>
                <a:srgbClr val="0000FF"/>
              </a:solidFill>
              <a:latin typeface="Book Antiqua" panose="02040602050305030304" pitchFamily="18" charset="0"/>
            </a:endParaRPr>
          </a:p>
        </p:txBody>
      </p:sp>
      <p:sp>
        <p:nvSpPr>
          <p:cNvPr id="133" name="TextBox 132"/>
          <p:cNvSpPr txBox="1"/>
          <p:nvPr/>
        </p:nvSpPr>
        <p:spPr>
          <a:xfrm>
            <a:off x="5422774" y="3394319"/>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134" name="TextBox 133"/>
          <p:cNvSpPr txBox="1"/>
          <p:nvPr/>
        </p:nvSpPr>
        <p:spPr>
          <a:xfrm>
            <a:off x="7080692" y="3376196"/>
            <a:ext cx="103906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-0.0004 N</a:t>
            </a:r>
            <a:endParaRPr lang="en-US" sz="1600" b="1" baseline="30000" dirty="0">
              <a:solidFill>
                <a:srgbClr val="0000FF"/>
              </a:solidFill>
              <a:latin typeface="Book Antiqua" panose="02040602050305030304" pitchFamily="18" charset="0"/>
            </a:endParaRPr>
          </a:p>
        </p:txBody>
      </p:sp>
      <p:sp>
        <p:nvSpPr>
          <p:cNvPr id="135" name="TextBox 134"/>
          <p:cNvSpPr txBox="1"/>
          <p:nvPr/>
        </p:nvSpPr>
        <p:spPr>
          <a:xfrm>
            <a:off x="6061887" y="3394319"/>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136" name="TextBox 135"/>
          <p:cNvSpPr txBox="1"/>
          <p:nvPr/>
        </p:nvSpPr>
        <p:spPr>
          <a:xfrm>
            <a:off x="6216649" y="3358596"/>
            <a:ext cx="75052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(-0.02)</a:t>
            </a:r>
            <a:endParaRPr lang="en-US" sz="1600" b="1" baseline="30000" dirty="0">
              <a:solidFill>
                <a:srgbClr val="0000FF"/>
              </a:solidFill>
              <a:latin typeface="Book Antiqua" panose="02040602050305030304" pitchFamily="18" charset="0"/>
            </a:endParaRPr>
          </a:p>
        </p:txBody>
      </p:sp>
      <p:sp>
        <p:nvSpPr>
          <p:cNvPr id="139" name="TextBox 138"/>
          <p:cNvSpPr txBox="1"/>
          <p:nvPr/>
        </p:nvSpPr>
        <p:spPr>
          <a:xfrm>
            <a:off x="6858000" y="3376196"/>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140" name="TextBox 139"/>
          <p:cNvSpPr txBox="1"/>
          <p:nvPr/>
        </p:nvSpPr>
        <p:spPr>
          <a:xfrm>
            <a:off x="4840498" y="3714750"/>
            <a:ext cx="685453"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err="1" smtClean="0"/>
              <a:t>Ans</a:t>
            </a:r>
            <a:r>
              <a:rPr lang="en-US" dirty="0" smtClean="0"/>
              <a:t>: </a:t>
            </a:r>
            <a:endParaRPr lang="en-US" dirty="0"/>
          </a:p>
        </p:txBody>
      </p:sp>
      <p:sp>
        <p:nvSpPr>
          <p:cNvPr id="141" name="TextBox 140"/>
          <p:cNvSpPr txBox="1"/>
          <p:nvPr/>
        </p:nvSpPr>
        <p:spPr>
          <a:xfrm>
            <a:off x="4819396" y="4069680"/>
            <a:ext cx="3990558" cy="785151"/>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r>
              <a:rPr lang="en-US" sz="1550" dirty="0" smtClean="0">
                <a:solidFill>
                  <a:prstClr val="black"/>
                </a:solidFill>
              </a:rPr>
              <a:t>Force </a:t>
            </a:r>
            <a:r>
              <a:rPr lang="en-US" sz="1550" dirty="0">
                <a:solidFill>
                  <a:prstClr val="black"/>
                </a:solidFill>
              </a:rPr>
              <a:t>exerted is -0.0004N. </a:t>
            </a:r>
            <a:r>
              <a:rPr lang="en-US" sz="1550" dirty="0" smtClean="0">
                <a:solidFill>
                  <a:prstClr val="black"/>
                </a:solidFill>
              </a:rPr>
              <a:t>The negative sign shows </a:t>
            </a:r>
            <a:r>
              <a:rPr lang="en-US" sz="1550" dirty="0">
                <a:solidFill>
                  <a:prstClr val="black"/>
                </a:solidFill>
              </a:rPr>
              <a:t>that </a:t>
            </a:r>
            <a:r>
              <a:rPr lang="en-US" sz="1550" dirty="0" smtClean="0">
                <a:solidFill>
                  <a:prstClr val="black"/>
                </a:solidFill>
              </a:rPr>
              <a:t>friction force </a:t>
            </a:r>
            <a:r>
              <a:rPr lang="en-US" sz="1550" dirty="0">
                <a:solidFill>
                  <a:prstClr val="black"/>
                </a:solidFill>
              </a:rPr>
              <a:t>is exerted by the table.</a:t>
            </a:r>
          </a:p>
        </p:txBody>
      </p:sp>
      <p:sp>
        <p:nvSpPr>
          <p:cNvPr id="143" name="TextBox 142"/>
          <p:cNvSpPr txBox="1"/>
          <p:nvPr/>
        </p:nvSpPr>
        <p:spPr>
          <a:xfrm>
            <a:off x="1962764" y="3800042"/>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a:t>
            </a:r>
            <a:endParaRPr lang="en-US" sz="1600" b="1" baseline="30000" dirty="0">
              <a:solidFill>
                <a:srgbClr val="0000FF"/>
              </a:solidFill>
              <a:latin typeface="Book Antiqua" panose="02040602050305030304" pitchFamily="18" charset="0"/>
            </a:endParaRPr>
          </a:p>
        </p:txBody>
      </p:sp>
      <p:sp>
        <p:nvSpPr>
          <p:cNvPr id="144" name="TextBox 143"/>
          <p:cNvSpPr txBox="1"/>
          <p:nvPr/>
        </p:nvSpPr>
        <p:spPr>
          <a:xfrm>
            <a:off x="2288857" y="3800042"/>
            <a:ext cx="49244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0.2 </a:t>
            </a:r>
            <a:endParaRPr lang="en-US" sz="1600" b="1" baseline="30000" dirty="0">
              <a:solidFill>
                <a:srgbClr val="0000FF"/>
              </a:solidFill>
              <a:latin typeface="Book Antiqua" panose="02040602050305030304" pitchFamily="18" charset="0"/>
            </a:endParaRPr>
          </a:p>
        </p:txBody>
      </p:sp>
      <p:sp>
        <p:nvSpPr>
          <p:cNvPr id="145" name="Rectangle 144"/>
          <p:cNvSpPr/>
          <p:nvPr/>
        </p:nvSpPr>
        <p:spPr>
          <a:xfrm>
            <a:off x="5630404" y="3385985"/>
            <a:ext cx="543739"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0.02</a:t>
            </a:r>
            <a:endParaRPr lang="en-US" sz="1600" b="1" dirty="0">
              <a:solidFill>
                <a:srgbClr val="0000FF"/>
              </a:solidFill>
              <a:latin typeface="Book Antiqua" panose="02040602050305030304" pitchFamily="18" charset="0"/>
            </a:endParaRPr>
          </a:p>
        </p:txBody>
      </p:sp>
      <p:cxnSp>
        <p:nvCxnSpPr>
          <p:cNvPr id="146" name="Straight Connector 145"/>
          <p:cNvCxnSpPr/>
          <p:nvPr/>
        </p:nvCxnSpPr>
        <p:spPr>
          <a:xfrm>
            <a:off x="4819396" y="1915442"/>
            <a:ext cx="20934" cy="315708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5029200" y="618909"/>
            <a:ext cx="431933"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85" name="Group 84"/>
          <p:cNvGrpSpPr/>
          <p:nvPr/>
        </p:nvGrpSpPr>
        <p:grpSpPr>
          <a:xfrm>
            <a:off x="5165443" y="1134796"/>
            <a:ext cx="3749957" cy="2122754"/>
            <a:chOff x="4495800" y="211932"/>
            <a:chExt cx="3749957" cy="2124720"/>
          </a:xfrm>
        </p:grpSpPr>
        <p:cxnSp>
          <p:nvCxnSpPr>
            <p:cNvPr id="86" name="Straight Connector 85"/>
            <p:cNvCxnSpPr/>
            <p:nvPr/>
          </p:nvCxnSpPr>
          <p:spPr>
            <a:xfrm flipH="1">
              <a:off x="5187872" y="1749831"/>
              <a:ext cx="3057885" cy="1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4597950" y="1158561"/>
              <a:ext cx="1188720" cy="1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5197763" y="879492"/>
              <a:ext cx="2535247" cy="857628"/>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flipH="1">
              <a:off x="4811225" y="1507328"/>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5</a:t>
              </a:r>
              <a:endParaRPr lang="en-US" sz="1200" dirty="0">
                <a:solidFill>
                  <a:prstClr val="black"/>
                </a:solidFill>
                <a:latin typeface="Book Antiqua" panose="02040602050305030304" pitchFamily="18" charset="0"/>
              </a:endParaRPr>
            </a:p>
          </p:txBody>
        </p:sp>
        <p:sp>
          <p:nvSpPr>
            <p:cNvPr id="90" name="TextBox 89"/>
            <p:cNvSpPr txBox="1"/>
            <p:nvPr/>
          </p:nvSpPr>
          <p:spPr>
            <a:xfrm flipH="1">
              <a:off x="4752891" y="495084"/>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25</a:t>
              </a:r>
              <a:endParaRPr lang="en-US" sz="1200" dirty="0">
                <a:solidFill>
                  <a:prstClr val="black"/>
                </a:solidFill>
                <a:latin typeface="Book Antiqua" panose="02040602050305030304" pitchFamily="18" charset="0"/>
              </a:endParaRPr>
            </a:p>
          </p:txBody>
        </p:sp>
        <p:sp>
          <p:nvSpPr>
            <p:cNvPr id="91" name="TextBox 90"/>
            <p:cNvSpPr txBox="1"/>
            <p:nvPr/>
          </p:nvSpPr>
          <p:spPr>
            <a:xfrm flipH="1">
              <a:off x="7875085" y="1813331"/>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11</a:t>
              </a:r>
              <a:endParaRPr lang="en-US" sz="1200" dirty="0">
                <a:solidFill>
                  <a:prstClr val="black"/>
                </a:solidFill>
                <a:latin typeface="Book Antiqua" panose="02040602050305030304" pitchFamily="18" charset="0"/>
              </a:endParaRPr>
            </a:p>
          </p:txBody>
        </p:sp>
        <p:sp>
          <p:nvSpPr>
            <p:cNvPr id="92" name="TextBox 12"/>
            <p:cNvSpPr txBox="1"/>
            <p:nvPr/>
          </p:nvSpPr>
          <p:spPr>
            <a:xfrm flipH="1">
              <a:off x="4750951" y="751394"/>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20</a:t>
              </a:r>
              <a:endParaRPr lang="en-US" sz="1200" dirty="0">
                <a:solidFill>
                  <a:prstClr val="black"/>
                </a:solidFill>
                <a:latin typeface="Book Antiqua" panose="02040602050305030304" pitchFamily="18" charset="0"/>
              </a:endParaRPr>
            </a:p>
          </p:txBody>
        </p:sp>
        <p:sp>
          <p:nvSpPr>
            <p:cNvPr id="93" name="TextBox 12"/>
            <p:cNvSpPr txBox="1"/>
            <p:nvPr/>
          </p:nvSpPr>
          <p:spPr>
            <a:xfrm flipH="1">
              <a:off x="4749013" y="1007704"/>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15</a:t>
              </a:r>
              <a:endParaRPr lang="en-US" sz="1200" dirty="0">
                <a:solidFill>
                  <a:prstClr val="black"/>
                </a:solidFill>
                <a:latin typeface="Book Antiqua" panose="02040602050305030304" pitchFamily="18" charset="0"/>
              </a:endParaRPr>
            </a:p>
          </p:txBody>
        </p:sp>
        <p:sp>
          <p:nvSpPr>
            <p:cNvPr id="94" name="TextBox 12"/>
            <p:cNvSpPr txBox="1"/>
            <p:nvPr/>
          </p:nvSpPr>
          <p:spPr>
            <a:xfrm flipH="1">
              <a:off x="4747074" y="1264013"/>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10</a:t>
              </a:r>
              <a:endParaRPr lang="en-US" sz="1200" dirty="0">
                <a:solidFill>
                  <a:prstClr val="black"/>
                </a:solidFill>
                <a:latin typeface="Book Antiqua" panose="02040602050305030304" pitchFamily="18" charset="0"/>
              </a:endParaRPr>
            </a:p>
          </p:txBody>
        </p:sp>
        <p:sp>
          <p:nvSpPr>
            <p:cNvPr id="95" name="TextBox 15"/>
            <p:cNvSpPr txBox="1"/>
            <p:nvPr/>
          </p:nvSpPr>
          <p:spPr>
            <a:xfrm flipH="1">
              <a:off x="7551237" y="1808956"/>
              <a:ext cx="338554"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10</a:t>
              </a:r>
              <a:endParaRPr lang="en-US" sz="1200" dirty="0">
                <a:solidFill>
                  <a:prstClr val="black"/>
                </a:solidFill>
                <a:latin typeface="Book Antiqua" panose="02040602050305030304" pitchFamily="18" charset="0"/>
              </a:endParaRPr>
            </a:p>
          </p:txBody>
        </p:sp>
        <p:sp>
          <p:nvSpPr>
            <p:cNvPr id="96" name="TextBox 15"/>
            <p:cNvSpPr txBox="1"/>
            <p:nvPr/>
          </p:nvSpPr>
          <p:spPr>
            <a:xfrm flipH="1">
              <a:off x="7280559" y="1802606"/>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latin typeface="Book Antiqua" panose="02040602050305030304" pitchFamily="18" charset="0"/>
                </a:rPr>
                <a:t>9</a:t>
              </a:r>
            </a:p>
          </p:txBody>
        </p:sp>
        <p:sp>
          <p:nvSpPr>
            <p:cNvPr id="97" name="TextBox 15"/>
            <p:cNvSpPr txBox="1"/>
            <p:nvPr/>
          </p:nvSpPr>
          <p:spPr>
            <a:xfrm flipH="1">
              <a:off x="6988453" y="1808955"/>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8</a:t>
              </a:r>
              <a:endParaRPr lang="en-US" sz="1200" dirty="0">
                <a:solidFill>
                  <a:prstClr val="black"/>
                </a:solidFill>
                <a:latin typeface="Book Antiqua" panose="02040602050305030304" pitchFamily="18" charset="0"/>
              </a:endParaRPr>
            </a:p>
          </p:txBody>
        </p:sp>
        <p:sp>
          <p:nvSpPr>
            <p:cNvPr id="98" name="TextBox 15"/>
            <p:cNvSpPr txBox="1"/>
            <p:nvPr/>
          </p:nvSpPr>
          <p:spPr>
            <a:xfrm flipH="1">
              <a:off x="6696342" y="1809114"/>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7</a:t>
              </a:r>
              <a:endParaRPr lang="en-US" sz="1200" dirty="0">
                <a:solidFill>
                  <a:prstClr val="black"/>
                </a:solidFill>
                <a:latin typeface="Book Antiqua" panose="02040602050305030304" pitchFamily="18" charset="0"/>
              </a:endParaRPr>
            </a:p>
          </p:txBody>
        </p:sp>
        <p:sp>
          <p:nvSpPr>
            <p:cNvPr id="99" name="TextBox 15"/>
            <p:cNvSpPr txBox="1"/>
            <p:nvPr/>
          </p:nvSpPr>
          <p:spPr>
            <a:xfrm flipH="1">
              <a:off x="6410602" y="1809274"/>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6</a:t>
              </a:r>
              <a:endParaRPr lang="en-US" sz="1200" dirty="0">
                <a:solidFill>
                  <a:prstClr val="black"/>
                </a:solidFill>
                <a:latin typeface="Book Antiqua" panose="02040602050305030304" pitchFamily="18" charset="0"/>
              </a:endParaRPr>
            </a:p>
          </p:txBody>
        </p:sp>
        <p:sp>
          <p:nvSpPr>
            <p:cNvPr id="110" name="TextBox 15"/>
            <p:cNvSpPr txBox="1"/>
            <p:nvPr/>
          </p:nvSpPr>
          <p:spPr>
            <a:xfrm flipH="1">
              <a:off x="6118499" y="1809436"/>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5</a:t>
              </a:r>
              <a:endParaRPr lang="en-US" sz="1200" dirty="0">
                <a:solidFill>
                  <a:prstClr val="black"/>
                </a:solidFill>
                <a:latin typeface="Book Antiqua" panose="02040602050305030304" pitchFamily="18" charset="0"/>
              </a:endParaRPr>
            </a:p>
          </p:txBody>
        </p:sp>
        <p:sp>
          <p:nvSpPr>
            <p:cNvPr id="111" name="TextBox 15"/>
            <p:cNvSpPr txBox="1"/>
            <p:nvPr/>
          </p:nvSpPr>
          <p:spPr>
            <a:xfrm flipH="1">
              <a:off x="5832761" y="1809596"/>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4</a:t>
              </a:r>
              <a:endParaRPr lang="en-US" sz="1200" dirty="0">
                <a:solidFill>
                  <a:prstClr val="black"/>
                </a:solidFill>
                <a:latin typeface="Book Antiqua" panose="02040602050305030304" pitchFamily="18" charset="0"/>
              </a:endParaRPr>
            </a:p>
          </p:txBody>
        </p:sp>
        <p:sp>
          <p:nvSpPr>
            <p:cNvPr id="113" name="TextBox 15"/>
            <p:cNvSpPr txBox="1"/>
            <p:nvPr/>
          </p:nvSpPr>
          <p:spPr>
            <a:xfrm flipH="1">
              <a:off x="5597811" y="1809755"/>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3</a:t>
              </a:r>
              <a:endParaRPr lang="en-US" sz="1200" dirty="0">
                <a:solidFill>
                  <a:prstClr val="black"/>
                </a:solidFill>
                <a:latin typeface="Book Antiqua" panose="02040602050305030304" pitchFamily="18" charset="0"/>
              </a:endParaRPr>
            </a:p>
          </p:txBody>
        </p:sp>
        <p:sp>
          <p:nvSpPr>
            <p:cNvPr id="114" name="TextBox 15"/>
            <p:cNvSpPr txBox="1"/>
            <p:nvPr/>
          </p:nvSpPr>
          <p:spPr>
            <a:xfrm flipH="1">
              <a:off x="5362862" y="1809915"/>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2</a:t>
              </a:r>
              <a:endParaRPr lang="en-US" sz="1200" dirty="0">
                <a:solidFill>
                  <a:prstClr val="black"/>
                </a:solidFill>
                <a:latin typeface="Book Antiqua" panose="02040602050305030304" pitchFamily="18" charset="0"/>
              </a:endParaRPr>
            </a:p>
          </p:txBody>
        </p:sp>
        <p:sp>
          <p:nvSpPr>
            <p:cNvPr id="115" name="TextBox 15"/>
            <p:cNvSpPr txBox="1"/>
            <p:nvPr/>
          </p:nvSpPr>
          <p:spPr>
            <a:xfrm flipH="1">
              <a:off x="5140607" y="1810074"/>
              <a:ext cx="261610" cy="2772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Book Antiqua" panose="02040602050305030304" pitchFamily="18" charset="0"/>
                </a:rPr>
                <a:t>1</a:t>
              </a:r>
              <a:endParaRPr lang="en-US" sz="1200" dirty="0">
                <a:solidFill>
                  <a:prstClr val="black"/>
                </a:solidFill>
                <a:latin typeface="Book Antiqua" panose="02040602050305030304" pitchFamily="18" charset="0"/>
              </a:endParaRPr>
            </a:p>
          </p:txBody>
        </p:sp>
        <p:cxnSp>
          <p:nvCxnSpPr>
            <p:cNvPr id="116" name="Straight Connector 115"/>
            <p:cNvCxnSpPr/>
            <p:nvPr/>
          </p:nvCxnSpPr>
          <p:spPr>
            <a:xfrm>
              <a:off x="5099180" y="640556"/>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5097745" y="890585"/>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096310" y="1142995"/>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094875" y="1395405"/>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098202" y="1643053"/>
              <a:ext cx="91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5278725" y="1753771"/>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5504944" y="1754030"/>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5731163" y="1754289"/>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5969287" y="1754548"/>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6257420" y="1754807"/>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6548728" y="1755066"/>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6840036" y="1755325"/>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7131344" y="1755584"/>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7422652" y="1755843"/>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7733010" y="1756102"/>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8059243" y="1756361"/>
              <a:ext cx="0" cy="9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5934966" y="2059653"/>
              <a:ext cx="1024922" cy="276999"/>
            </a:xfrm>
            <a:prstGeom prst="rect">
              <a:avLst/>
            </a:prstGeom>
            <a:noFill/>
          </p:spPr>
          <p:txBody>
            <a:bodyPr wrap="square" rtlCol="0">
              <a:spAutoFit/>
            </a:bodyPr>
            <a:lstStyle/>
            <a:p>
              <a:r>
                <a:rPr lang="en-US" sz="1200" b="1" dirty="0" smtClean="0">
                  <a:solidFill>
                    <a:prstClr val="black"/>
                  </a:solidFill>
                  <a:latin typeface="Book Antiqua" panose="02040602050305030304" pitchFamily="18" charset="0"/>
                </a:rPr>
                <a:t>time (s) </a:t>
              </a:r>
              <a:r>
                <a:rPr lang="en-US" sz="1200" b="1" dirty="0" smtClean="0">
                  <a:solidFill>
                    <a:prstClr val="black"/>
                  </a:solidFill>
                  <a:latin typeface="Book Antiqua" panose="02040602050305030304" pitchFamily="18" charset="0"/>
                  <a:sym typeface="Symbol"/>
                </a:rPr>
                <a:t></a:t>
              </a:r>
              <a:endParaRPr lang="en-US" sz="1200" b="1" dirty="0">
                <a:solidFill>
                  <a:prstClr val="black"/>
                </a:solidFill>
                <a:latin typeface="Book Antiqua" panose="02040602050305030304" pitchFamily="18" charset="0"/>
              </a:endParaRPr>
            </a:p>
          </p:txBody>
        </p:sp>
        <p:sp>
          <p:nvSpPr>
            <p:cNvPr id="159" name="TextBox 158"/>
            <p:cNvSpPr txBox="1"/>
            <p:nvPr/>
          </p:nvSpPr>
          <p:spPr>
            <a:xfrm rot="16200000">
              <a:off x="3792049" y="915683"/>
              <a:ext cx="1684502" cy="276999"/>
            </a:xfrm>
            <a:prstGeom prst="rect">
              <a:avLst/>
            </a:prstGeom>
            <a:noFill/>
          </p:spPr>
          <p:txBody>
            <a:bodyPr wrap="square" rtlCol="0">
              <a:spAutoFit/>
            </a:bodyPr>
            <a:lstStyle/>
            <a:p>
              <a:r>
                <a:rPr lang="en-US" sz="1200" b="1" dirty="0" smtClean="0">
                  <a:solidFill>
                    <a:prstClr val="black"/>
                  </a:solidFill>
                  <a:latin typeface="Book Antiqua" panose="02040602050305030304" pitchFamily="18" charset="0"/>
                </a:rPr>
                <a:t>Velocity (cm/s) </a:t>
              </a:r>
              <a:r>
                <a:rPr lang="en-US" sz="1200" b="1" dirty="0" smtClean="0">
                  <a:solidFill>
                    <a:prstClr val="black"/>
                  </a:solidFill>
                  <a:latin typeface="Book Antiqua" panose="02040602050305030304" pitchFamily="18" charset="0"/>
                  <a:sym typeface="Symbol"/>
                </a:rPr>
                <a:t></a:t>
              </a:r>
              <a:endParaRPr lang="en-US" sz="1200" b="1" dirty="0">
                <a:solidFill>
                  <a:prstClr val="black"/>
                </a:solidFill>
                <a:latin typeface="Book Antiqua" panose="02040602050305030304" pitchFamily="18" charset="0"/>
              </a:endParaRPr>
            </a:p>
          </p:txBody>
        </p:sp>
      </p:grpSp>
      <p:sp>
        <p:nvSpPr>
          <p:cNvPr id="137" name="TextBox 136"/>
          <p:cNvSpPr txBox="1"/>
          <p:nvPr/>
        </p:nvSpPr>
        <p:spPr>
          <a:xfrm>
            <a:off x="3755816" y="2178875"/>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38" name="TextBox 137"/>
          <p:cNvSpPr txBox="1"/>
          <p:nvPr/>
        </p:nvSpPr>
        <p:spPr>
          <a:xfrm>
            <a:off x="4017859" y="2178875"/>
            <a:ext cx="72648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Tree>
    <p:extLst>
      <p:ext uri="{BB962C8B-B14F-4D97-AF65-F5344CB8AC3E}">
        <p14:creationId xmlns:p14="http://schemas.microsoft.com/office/powerpoint/2010/main" val="2670459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left)">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fade">
                                      <p:cBhvr>
                                        <p:cTn id="25" dur="500"/>
                                        <p:tgtEl>
                                          <p:spTgt spid="147"/>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147"/>
                                        </p:tgtEl>
                                      </p:cBhvr>
                                    </p:animEffect>
                                    <p:animScale>
                                      <p:cBhvr>
                                        <p:cTn id="28" dur="250" autoRev="1" fill="hold"/>
                                        <p:tgtEl>
                                          <p:spTgt spid="147"/>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147"/>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left)">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left)">
                                      <p:cBhvr>
                                        <p:cTn id="75" dur="500"/>
                                        <p:tgtEl>
                                          <p:spTgt spid="1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wipe(left)">
                                      <p:cBhvr>
                                        <p:cTn id="80" dur="500"/>
                                        <p:tgtEl>
                                          <p:spTgt spid="2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7"/>
                                        </p:tgtEl>
                                        <p:attrNameLst>
                                          <p:attrName>style.visibility</p:attrName>
                                        </p:attrNameLst>
                                      </p:cBhvr>
                                      <p:to>
                                        <p:strVal val="visible"/>
                                      </p:to>
                                    </p:set>
                                    <p:animEffect transition="in" filter="wipe(left)">
                                      <p:cBhvr>
                                        <p:cTn id="90" dur="500"/>
                                        <p:tgtEl>
                                          <p:spTgt spid="1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left)">
                                      <p:cBhvr>
                                        <p:cTn id="95" dur="500"/>
                                        <p:tgtEl>
                                          <p:spTgt spid="1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wipe(left)">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37"/>
                                        </p:tgtEl>
                                        <p:attrNameLst>
                                          <p:attrName>style.visibility</p:attrName>
                                        </p:attrNameLst>
                                      </p:cBhvr>
                                      <p:to>
                                        <p:strVal val="visible"/>
                                      </p:to>
                                    </p:set>
                                    <p:animEffect transition="in" filter="wipe(left)">
                                      <p:cBhvr>
                                        <p:cTn id="105" dur="500"/>
                                        <p:tgtEl>
                                          <p:spTgt spid="13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38"/>
                                        </p:tgtEl>
                                        <p:attrNameLst>
                                          <p:attrName>style.visibility</p:attrName>
                                        </p:attrNameLst>
                                      </p:cBhvr>
                                      <p:to>
                                        <p:strVal val="visible"/>
                                      </p:to>
                                    </p:set>
                                    <p:animEffect transition="in" filter="wipe(left)">
                                      <p:cBhvr>
                                        <p:cTn id="110" dur="500"/>
                                        <p:tgtEl>
                                          <p:spTgt spid="13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animEffect transition="in" filter="wipe(left)">
                                      <p:cBhvr>
                                        <p:cTn id="115" dur="500"/>
                                        <p:tgtEl>
                                          <p:spTgt spid="2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21"/>
                                        </p:tgtEl>
                                        <p:attrNameLst>
                                          <p:attrName>style.visibility</p:attrName>
                                        </p:attrNameLst>
                                      </p:cBhvr>
                                      <p:to>
                                        <p:strVal val="visible"/>
                                      </p:to>
                                    </p:set>
                                    <p:animEffect transition="in" filter="wipe(left)">
                                      <p:cBhvr>
                                        <p:cTn id="120" dur="500"/>
                                        <p:tgtEl>
                                          <p:spTgt spid="2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22"/>
                                        </p:tgtEl>
                                        <p:attrNameLst>
                                          <p:attrName>style.visibility</p:attrName>
                                        </p:attrNameLst>
                                      </p:cBhvr>
                                      <p:to>
                                        <p:strVal val="visible"/>
                                      </p:to>
                                    </p:set>
                                    <p:animEffect transition="in" filter="wipe(left)">
                                      <p:cBhvr>
                                        <p:cTn id="125" dur="500"/>
                                        <p:tgtEl>
                                          <p:spTgt spid="22"/>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wipe(left)">
                                      <p:cBhvr>
                                        <p:cTn id="130" dur="500"/>
                                        <p:tgtEl>
                                          <p:spTgt spid="2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26"/>
                                        </p:tgtEl>
                                        <p:attrNameLst>
                                          <p:attrName>style.visibility</p:attrName>
                                        </p:attrNameLst>
                                      </p:cBhvr>
                                      <p:to>
                                        <p:strVal val="visible"/>
                                      </p:to>
                                    </p:set>
                                    <p:animEffect transition="in" filter="wipe(left)">
                                      <p:cBhvr>
                                        <p:cTn id="135" dur="500"/>
                                        <p:tgtEl>
                                          <p:spTgt spid="2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left)">
                                      <p:cBhvr>
                                        <p:cTn id="140" dur="500"/>
                                        <p:tgtEl>
                                          <p:spTgt spid="27"/>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8"/>
                                        </p:tgtEl>
                                        <p:attrNameLst>
                                          <p:attrName>style.visibility</p:attrName>
                                        </p:attrNameLst>
                                      </p:cBhvr>
                                      <p:to>
                                        <p:strVal val="visible"/>
                                      </p:to>
                                    </p:set>
                                    <p:animEffect transition="in" filter="wipe(left)">
                                      <p:cBhvr>
                                        <p:cTn id="145" dur="500"/>
                                        <p:tgtEl>
                                          <p:spTgt spid="28"/>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29"/>
                                        </p:tgtEl>
                                        <p:attrNameLst>
                                          <p:attrName>style.visibility</p:attrName>
                                        </p:attrNameLst>
                                      </p:cBhvr>
                                      <p:to>
                                        <p:strVal val="visible"/>
                                      </p:to>
                                    </p:set>
                                    <p:animEffect transition="in" filter="wipe(left)">
                                      <p:cBhvr>
                                        <p:cTn id="150" dur="500"/>
                                        <p:tgtEl>
                                          <p:spTgt spid="2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41"/>
                                        </p:tgtEl>
                                        <p:attrNameLst>
                                          <p:attrName>style.visibility</p:attrName>
                                        </p:attrNameLst>
                                      </p:cBhvr>
                                      <p:to>
                                        <p:strVal val="visible"/>
                                      </p:to>
                                    </p:set>
                                    <p:animEffect transition="in" filter="wipe(left)">
                                      <p:cBhvr>
                                        <p:cTn id="155" dur="500"/>
                                        <p:tgtEl>
                                          <p:spTgt spid="41"/>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wipe(left)">
                                      <p:cBhvr>
                                        <p:cTn id="160" dur="500"/>
                                        <p:tgtEl>
                                          <p:spTgt spid="4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wipe(left)">
                                      <p:cBhvr>
                                        <p:cTn id="165" dur="500"/>
                                        <p:tgtEl>
                                          <p:spTgt spid="43"/>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44"/>
                                        </p:tgtEl>
                                        <p:attrNameLst>
                                          <p:attrName>style.visibility</p:attrName>
                                        </p:attrNameLst>
                                      </p:cBhvr>
                                      <p:to>
                                        <p:strVal val="visible"/>
                                      </p:to>
                                    </p:set>
                                    <p:animEffect transition="in" filter="wipe(left)">
                                      <p:cBhvr>
                                        <p:cTn id="170" dur="500"/>
                                        <p:tgtEl>
                                          <p:spTgt spid="44"/>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wipe(left)">
                                      <p:cBhvr>
                                        <p:cTn id="175" dur="500"/>
                                        <p:tgtEl>
                                          <p:spTgt spid="45"/>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30"/>
                                        </p:tgtEl>
                                        <p:attrNameLst>
                                          <p:attrName>style.visibility</p:attrName>
                                        </p:attrNameLst>
                                      </p:cBhvr>
                                      <p:to>
                                        <p:strVal val="visible"/>
                                      </p:to>
                                    </p:set>
                                    <p:animEffect transition="in" filter="wipe(left)">
                                      <p:cBhvr>
                                        <p:cTn id="180" dur="500"/>
                                        <p:tgtEl>
                                          <p:spTgt spid="30"/>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31"/>
                                        </p:tgtEl>
                                        <p:attrNameLst>
                                          <p:attrName>style.visibility</p:attrName>
                                        </p:attrNameLst>
                                      </p:cBhvr>
                                      <p:to>
                                        <p:strVal val="visible"/>
                                      </p:to>
                                    </p:set>
                                    <p:animEffect transition="in" filter="wipe(left)">
                                      <p:cBhvr>
                                        <p:cTn id="185" dur="500"/>
                                        <p:tgtEl>
                                          <p:spTgt spid="31"/>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32"/>
                                        </p:tgtEl>
                                        <p:attrNameLst>
                                          <p:attrName>style.visibility</p:attrName>
                                        </p:attrNameLst>
                                      </p:cBhvr>
                                      <p:to>
                                        <p:strVal val="visible"/>
                                      </p:to>
                                    </p:set>
                                    <p:animEffect transition="in" filter="wipe(left)">
                                      <p:cBhvr>
                                        <p:cTn id="190" dur="500"/>
                                        <p:tgtEl>
                                          <p:spTgt spid="32"/>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35"/>
                                        </p:tgtEl>
                                        <p:attrNameLst>
                                          <p:attrName>style.visibility</p:attrName>
                                        </p:attrNameLst>
                                      </p:cBhvr>
                                      <p:to>
                                        <p:strVal val="visible"/>
                                      </p:to>
                                    </p:set>
                                    <p:animEffect transition="in" filter="wipe(left)">
                                      <p:cBhvr>
                                        <p:cTn id="195" dur="500"/>
                                        <p:tgtEl>
                                          <p:spTgt spid="3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36"/>
                                        </p:tgtEl>
                                        <p:attrNameLst>
                                          <p:attrName>style.visibility</p:attrName>
                                        </p:attrNameLst>
                                      </p:cBhvr>
                                      <p:to>
                                        <p:strVal val="visible"/>
                                      </p:to>
                                    </p:set>
                                    <p:animEffect transition="in" filter="wipe(left)">
                                      <p:cBhvr>
                                        <p:cTn id="200" dur="500"/>
                                        <p:tgtEl>
                                          <p:spTgt spid="36"/>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37"/>
                                        </p:tgtEl>
                                        <p:attrNameLst>
                                          <p:attrName>style.visibility</p:attrName>
                                        </p:attrNameLst>
                                      </p:cBhvr>
                                      <p:to>
                                        <p:strVal val="visible"/>
                                      </p:to>
                                    </p:set>
                                    <p:animEffect transition="in" filter="wipe(left)">
                                      <p:cBhvr>
                                        <p:cTn id="205" dur="500"/>
                                        <p:tgtEl>
                                          <p:spTgt spid="37"/>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39"/>
                                        </p:tgtEl>
                                        <p:attrNameLst>
                                          <p:attrName>style.visibility</p:attrName>
                                        </p:attrNameLst>
                                      </p:cBhvr>
                                      <p:to>
                                        <p:strVal val="visible"/>
                                      </p:to>
                                    </p:set>
                                    <p:animEffect transition="in" filter="wipe(left)">
                                      <p:cBhvr>
                                        <p:cTn id="210" dur="500"/>
                                        <p:tgtEl>
                                          <p:spTgt spid="39"/>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40"/>
                                        </p:tgtEl>
                                        <p:attrNameLst>
                                          <p:attrName>style.visibility</p:attrName>
                                        </p:attrNameLst>
                                      </p:cBhvr>
                                      <p:to>
                                        <p:strVal val="visible"/>
                                      </p:to>
                                    </p:set>
                                    <p:animEffect transition="in" filter="wipe(left)">
                                      <p:cBhvr>
                                        <p:cTn id="215" dur="500"/>
                                        <p:tgtEl>
                                          <p:spTgt spid="40"/>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107"/>
                                        </p:tgtEl>
                                        <p:attrNameLst>
                                          <p:attrName>style.visibility</p:attrName>
                                        </p:attrNameLst>
                                      </p:cBhvr>
                                      <p:to>
                                        <p:strVal val="visible"/>
                                      </p:to>
                                    </p:set>
                                    <p:animEffect transition="in" filter="wipe(left)">
                                      <p:cBhvr>
                                        <p:cTn id="220" dur="500"/>
                                        <p:tgtEl>
                                          <p:spTgt spid="107"/>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108"/>
                                        </p:tgtEl>
                                        <p:attrNameLst>
                                          <p:attrName>style.visibility</p:attrName>
                                        </p:attrNameLst>
                                      </p:cBhvr>
                                      <p:to>
                                        <p:strVal val="visible"/>
                                      </p:to>
                                    </p:set>
                                    <p:animEffect transition="in" filter="wipe(left)">
                                      <p:cBhvr>
                                        <p:cTn id="225" dur="500"/>
                                        <p:tgtEl>
                                          <p:spTgt spid="108"/>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109"/>
                                        </p:tgtEl>
                                        <p:attrNameLst>
                                          <p:attrName>style.visibility</p:attrName>
                                        </p:attrNameLst>
                                      </p:cBhvr>
                                      <p:to>
                                        <p:strVal val="visible"/>
                                      </p:to>
                                    </p:set>
                                    <p:animEffect transition="in" filter="wipe(left)">
                                      <p:cBhvr>
                                        <p:cTn id="230" dur="500"/>
                                        <p:tgtEl>
                                          <p:spTgt spid="109"/>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143"/>
                                        </p:tgtEl>
                                        <p:attrNameLst>
                                          <p:attrName>style.visibility</p:attrName>
                                        </p:attrNameLst>
                                      </p:cBhvr>
                                      <p:to>
                                        <p:strVal val="visible"/>
                                      </p:to>
                                    </p:set>
                                    <p:animEffect transition="in" filter="wipe(left)">
                                      <p:cBhvr>
                                        <p:cTn id="235" dur="500"/>
                                        <p:tgtEl>
                                          <p:spTgt spid="143"/>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112"/>
                                        </p:tgtEl>
                                        <p:attrNameLst>
                                          <p:attrName>style.visibility</p:attrName>
                                        </p:attrNameLst>
                                      </p:cBhvr>
                                      <p:to>
                                        <p:strVal val="visible"/>
                                      </p:to>
                                    </p:set>
                                    <p:animEffect transition="in" filter="wipe(left)">
                                      <p:cBhvr>
                                        <p:cTn id="240" dur="500"/>
                                        <p:tgtEl>
                                          <p:spTgt spid="112"/>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144"/>
                                        </p:tgtEl>
                                        <p:attrNameLst>
                                          <p:attrName>style.visibility</p:attrName>
                                        </p:attrNameLst>
                                      </p:cBhvr>
                                      <p:to>
                                        <p:strVal val="visible"/>
                                      </p:to>
                                    </p:set>
                                    <p:animEffect transition="in" filter="wipe(left)">
                                      <p:cBhvr>
                                        <p:cTn id="245" dur="500"/>
                                        <p:tgtEl>
                                          <p:spTgt spid="144"/>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nodeType="clickEffect">
                                  <p:stCondLst>
                                    <p:cond delay="0"/>
                                  </p:stCondLst>
                                  <p:childTnLst>
                                    <p:set>
                                      <p:cBhvr>
                                        <p:cTn id="249" dur="1" fill="hold">
                                          <p:stCondLst>
                                            <p:cond delay="0"/>
                                          </p:stCondLst>
                                        </p:cTn>
                                        <p:tgtEl>
                                          <p:spTgt spid="121"/>
                                        </p:tgtEl>
                                        <p:attrNameLst>
                                          <p:attrName>style.visibility</p:attrName>
                                        </p:attrNameLst>
                                      </p:cBhvr>
                                      <p:to>
                                        <p:strVal val="visible"/>
                                      </p:to>
                                    </p:set>
                                    <p:animEffect transition="in" filter="wipe(left)">
                                      <p:cBhvr>
                                        <p:cTn id="250" dur="500"/>
                                        <p:tgtEl>
                                          <p:spTgt spid="121"/>
                                        </p:tgtEl>
                                      </p:cBhvr>
                                    </p:animEffect>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grpId="0" nodeType="clickEffect">
                                  <p:stCondLst>
                                    <p:cond delay="0"/>
                                  </p:stCondLst>
                                  <p:childTnLst>
                                    <p:set>
                                      <p:cBhvr>
                                        <p:cTn id="254" dur="1" fill="hold">
                                          <p:stCondLst>
                                            <p:cond delay="0"/>
                                          </p:stCondLst>
                                        </p:cTn>
                                        <p:tgtEl>
                                          <p:spTgt spid="122"/>
                                        </p:tgtEl>
                                        <p:attrNameLst>
                                          <p:attrName>style.visibility</p:attrName>
                                        </p:attrNameLst>
                                      </p:cBhvr>
                                      <p:to>
                                        <p:strVal val="visible"/>
                                      </p:to>
                                    </p:set>
                                    <p:animEffect transition="in" filter="fade">
                                      <p:cBhvr>
                                        <p:cTn id="255" dur="500"/>
                                        <p:tgtEl>
                                          <p:spTgt spid="122"/>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123"/>
                                        </p:tgtEl>
                                        <p:attrNameLst>
                                          <p:attrName>style.visibility</p:attrName>
                                        </p:attrNameLst>
                                      </p:cBhvr>
                                      <p:to>
                                        <p:strVal val="visible"/>
                                      </p:to>
                                    </p:set>
                                    <p:animEffect transition="in" filter="wipe(left)">
                                      <p:cBhvr>
                                        <p:cTn id="260" dur="500"/>
                                        <p:tgtEl>
                                          <p:spTgt spid="123"/>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1" fill="hold" nodeType="clickEffect">
                                  <p:stCondLst>
                                    <p:cond delay="0"/>
                                  </p:stCondLst>
                                  <p:childTnLst>
                                    <p:set>
                                      <p:cBhvr>
                                        <p:cTn id="264" dur="1" fill="hold">
                                          <p:stCondLst>
                                            <p:cond delay="0"/>
                                          </p:stCondLst>
                                        </p:cTn>
                                        <p:tgtEl>
                                          <p:spTgt spid="146"/>
                                        </p:tgtEl>
                                        <p:attrNameLst>
                                          <p:attrName>style.visibility</p:attrName>
                                        </p:attrNameLst>
                                      </p:cBhvr>
                                      <p:to>
                                        <p:strVal val="visible"/>
                                      </p:to>
                                    </p:set>
                                    <p:animEffect transition="in" filter="wipe(up)">
                                      <p:cBhvr>
                                        <p:cTn id="265" dur="500"/>
                                        <p:tgtEl>
                                          <p:spTgt spid="146"/>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124"/>
                                        </p:tgtEl>
                                        <p:attrNameLst>
                                          <p:attrName>style.visibility</p:attrName>
                                        </p:attrNameLst>
                                      </p:cBhvr>
                                      <p:to>
                                        <p:strVal val="visible"/>
                                      </p:to>
                                    </p:set>
                                    <p:animEffect transition="in" filter="wipe(left)">
                                      <p:cBhvr>
                                        <p:cTn id="270" dur="500"/>
                                        <p:tgtEl>
                                          <p:spTgt spid="124"/>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125"/>
                                        </p:tgtEl>
                                        <p:attrNameLst>
                                          <p:attrName>style.visibility</p:attrName>
                                        </p:attrNameLst>
                                      </p:cBhvr>
                                      <p:to>
                                        <p:strVal val="visible"/>
                                      </p:to>
                                    </p:set>
                                    <p:animEffect transition="in" filter="wipe(left)">
                                      <p:cBhvr>
                                        <p:cTn id="275" dur="500"/>
                                        <p:tgtEl>
                                          <p:spTgt spid="125"/>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8" fill="hold" grpId="0" nodeType="clickEffect">
                                  <p:stCondLst>
                                    <p:cond delay="0"/>
                                  </p:stCondLst>
                                  <p:childTnLst>
                                    <p:set>
                                      <p:cBhvr>
                                        <p:cTn id="279" dur="1" fill="hold">
                                          <p:stCondLst>
                                            <p:cond delay="0"/>
                                          </p:stCondLst>
                                        </p:cTn>
                                        <p:tgtEl>
                                          <p:spTgt spid="126"/>
                                        </p:tgtEl>
                                        <p:attrNameLst>
                                          <p:attrName>style.visibility</p:attrName>
                                        </p:attrNameLst>
                                      </p:cBhvr>
                                      <p:to>
                                        <p:strVal val="visible"/>
                                      </p:to>
                                    </p:set>
                                    <p:animEffect transition="in" filter="wipe(left)">
                                      <p:cBhvr>
                                        <p:cTn id="280" dur="500"/>
                                        <p:tgtEl>
                                          <p:spTgt spid="126"/>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8" fill="hold" grpId="0" nodeType="clickEffect">
                                  <p:stCondLst>
                                    <p:cond delay="0"/>
                                  </p:stCondLst>
                                  <p:childTnLst>
                                    <p:set>
                                      <p:cBhvr>
                                        <p:cTn id="284" dur="1" fill="hold">
                                          <p:stCondLst>
                                            <p:cond delay="0"/>
                                          </p:stCondLst>
                                        </p:cTn>
                                        <p:tgtEl>
                                          <p:spTgt spid="127"/>
                                        </p:tgtEl>
                                        <p:attrNameLst>
                                          <p:attrName>style.visibility</p:attrName>
                                        </p:attrNameLst>
                                      </p:cBhvr>
                                      <p:to>
                                        <p:strVal val="visible"/>
                                      </p:to>
                                    </p:set>
                                    <p:animEffect transition="in" filter="wipe(left)">
                                      <p:cBhvr>
                                        <p:cTn id="285" dur="500"/>
                                        <p:tgtEl>
                                          <p:spTgt spid="127"/>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8" fill="hold" grpId="0" nodeType="clickEffect">
                                  <p:stCondLst>
                                    <p:cond delay="0"/>
                                  </p:stCondLst>
                                  <p:childTnLst>
                                    <p:set>
                                      <p:cBhvr>
                                        <p:cTn id="289" dur="1" fill="hold">
                                          <p:stCondLst>
                                            <p:cond delay="0"/>
                                          </p:stCondLst>
                                        </p:cTn>
                                        <p:tgtEl>
                                          <p:spTgt spid="128"/>
                                        </p:tgtEl>
                                        <p:attrNameLst>
                                          <p:attrName>style.visibility</p:attrName>
                                        </p:attrNameLst>
                                      </p:cBhvr>
                                      <p:to>
                                        <p:strVal val="visible"/>
                                      </p:to>
                                    </p:set>
                                    <p:animEffect transition="in" filter="wipe(left)">
                                      <p:cBhvr>
                                        <p:cTn id="290" dur="500"/>
                                        <p:tgtEl>
                                          <p:spTgt spid="128"/>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8" fill="hold" grpId="0" nodeType="clickEffect">
                                  <p:stCondLst>
                                    <p:cond delay="0"/>
                                  </p:stCondLst>
                                  <p:childTnLst>
                                    <p:set>
                                      <p:cBhvr>
                                        <p:cTn id="294" dur="1" fill="hold">
                                          <p:stCondLst>
                                            <p:cond delay="0"/>
                                          </p:stCondLst>
                                        </p:cTn>
                                        <p:tgtEl>
                                          <p:spTgt spid="129"/>
                                        </p:tgtEl>
                                        <p:attrNameLst>
                                          <p:attrName>style.visibility</p:attrName>
                                        </p:attrNameLst>
                                      </p:cBhvr>
                                      <p:to>
                                        <p:strVal val="visible"/>
                                      </p:to>
                                    </p:set>
                                    <p:animEffect transition="in" filter="wipe(left)">
                                      <p:cBhvr>
                                        <p:cTn id="295" dur="500"/>
                                        <p:tgtEl>
                                          <p:spTgt spid="129"/>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130"/>
                                        </p:tgtEl>
                                        <p:attrNameLst>
                                          <p:attrName>style.visibility</p:attrName>
                                        </p:attrNameLst>
                                      </p:cBhvr>
                                      <p:to>
                                        <p:strVal val="visible"/>
                                      </p:to>
                                    </p:set>
                                    <p:animEffect transition="in" filter="wipe(left)">
                                      <p:cBhvr>
                                        <p:cTn id="300" dur="500"/>
                                        <p:tgtEl>
                                          <p:spTgt spid="130"/>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131"/>
                                        </p:tgtEl>
                                        <p:attrNameLst>
                                          <p:attrName>style.visibility</p:attrName>
                                        </p:attrNameLst>
                                      </p:cBhvr>
                                      <p:to>
                                        <p:strVal val="visible"/>
                                      </p:to>
                                    </p:set>
                                    <p:animEffect transition="in" filter="wipe(left)">
                                      <p:cBhvr>
                                        <p:cTn id="305" dur="500"/>
                                        <p:tgtEl>
                                          <p:spTgt spid="131"/>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132"/>
                                        </p:tgtEl>
                                        <p:attrNameLst>
                                          <p:attrName>style.visibility</p:attrName>
                                        </p:attrNameLst>
                                      </p:cBhvr>
                                      <p:to>
                                        <p:strVal val="visible"/>
                                      </p:to>
                                    </p:set>
                                    <p:animEffect transition="in" filter="wipe(left)">
                                      <p:cBhvr>
                                        <p:cTn id="310" dur="500"/>
                                        <p:tgtEl>
                                          <p:spTgt spid="132"/>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133"/>
                                        </p:tgtEl>
                                        <p:attrNameLst>
                                          <p:attrName>style.visibility</p:attrName>
                                        </p:attrNameLst>
                                      </p:cBhvr>
                                      <p:to>
                                        <p:strVal val="visible"/>
                                      </p:to>
                                    </p:set>
                                    <p:animEffect transition="in" filter="wipe(left)">
                                      <p:cBhvr>
                                        <p:cTn id="315" dur="500"/>
                                        <p:tgtEl>
                                          <p:spTgt spid="133"/>
                                        </p:tgtEl>
                                      </p:cBhvr>
                                    </p:animEffect>
                                  </p:childTnLst>
                                </p:cTn>
                              </p:par>
                            </p:childTnLst>
                          </p:cTn>
                        </p:par>
                      </p:childTnLst>
                    </p:cTn>
                  </p:par>
                  <p:par>
                    <p:cTn id="316" fill="hold">
                      <p:stCondLst>
                        <p:cond delay="indefinite"/>
                      </p:stCondLst>
                      <p:childTnLst>
                        <p:par>
                          <p:cTn id="317" fill="hold">
                            <p:stCondLst>
                              <p:cond delay="0"/>
                            </p:stCondLst>
                            <p:childTnLst>
                              <p:par>
                                <p:cTn id="318" presetID="10" presetClass="entr" presetSubtype="0" fill="hold" grpId="0" nodeType="clickEffect">
                                  <p:stCondLst>
                                    <p:cond delay="0"/>
                                  </p:stCondLst>
                                  <p:childTnLst>
                                    <p:set>
                                      <p:cBhvr>
                                        <p:cTn id="319" dur="1" fill="hold">
                                          <p:stCondLst>
                                            <p:cond delay="0"/>
                                          </p:stCondLst>
                                        </p:cTn>
                                        <p:tgtEl>
                                          <p:spTgt spid="145"/>
                                        </p:tgtEl>
                                        <p:attrNameLst>
                                          <p:attrName>style.visibility</p:attrName>
                                        </p:attrNameLst>
                                      </p:cBhvr>
                                      <p:to>
                                        <p:strVal val="visible"/>
                                      </p:to>
                                    </p:set>
                                    <p:animEffect transition="in" filter="fade">
                                      <p:cBhvr>
                                        <p:cTn id="320" dur="500"/>
                                        <p:tgtEl>
                                          <p:spTgt spid="145"/>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135"/>
                                        </p:tgtEl>
                                        <p:attrNameLst>
                                          <p:attrName>style.visibility</p:attrName>
                                        </p:attrNameLst>
                                      </p:cBhvr>
                                      <p:to>
                                        <p:strVal val="visible"/>
                                      </p:to>
                                    </p:set>
                                    <p:animEffect transition="in" filter="wipe(left)">
                                      <p:cBhvr>
                                        <p:cTn id="325" dur="500"/>
                                        <p:tgtEl>
                                          <p:spTgt spid="135"/>
                                        </p:tgtEl>
                                      </p:cBhvr>
                                    </p:animEffect>
                                  </p:childTnLst>
                                </p:cTn>
                              </p:par>
                            </p:childTnLst>
                          </p:cTn>
                        </p:par>
                        <p:par>
                          <p:cTn id="326" fill="hold">
                            <p:stCondLst>
                              <p:cond delay="500"/>
                            </p:stCondLst>
                            <p:childTnLst>
                              <p:par>
                                <p:cTn id="327" presetID="10" presetClass="entr" presetSubtype="0" fill="hold" grpId="0" nodeType="afterEffect">
                                  <p:stCondLst>
                                    <p:cond delay="0"/>
                                  </p:stCondLst>
                                  <p:childTnLst>
                                    <p:set>
                                      <p:cBhvr>
                                        <p:cTn id="328" dur="1" fill="hold">
                                          <p:stCondLst>
                                            <p:cond delay="0"/>
                                          </p:stCondLst>
                                        </p:cTn>
                                        <p:tgtEl>
                                          <p:spTgt spid="136"/>
                                        </p:tgtEl>
                                        <p:attrNameLst>
                                          <p:attrName>style.visibility</p:attrName>
                                        </p:attrNameLst>
                                      </p:cBhvr>
                                      <p:to>
                                        <p:strVal val="visible"/>
                                      </p:to>
                                    </p:set>
                                    <p:animEffect transition="in" filter="fade">
                                      <p:cBhvr>
                                        <p:cTn id="329" dur="500"/>
                                        <p:tgtEl>
                                          <p:spTgt spid="136"/>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8" fill="hold" grpId="0" nodeType="clickEffect">
                                  <p:stCondLst>
                                    <p:cond delay="0"/>
                                  </p:stCondLst>
                                  <p:childTnLst>
                                    <p:set>
                                      <p:cBhvr>
                                        <p:cTn id="333" dur="1" fill="hold">
                                          <p:stCondLst>
                                            <p:cond delay="0"/>
                                          </p:stCondLst>
                                        </p:cTn>
                                        <p:tgtEl>
                                          <p:spTgt spid="139"/>
                                        </p:tgtEl>
                                        <p:attrNameLst>
                                          <p:attrName>style.visibility</p:attrName>
                                        </p:attrNameLst>
                                      </p:cBhvr>
                                      <p:to>
                                        <p:strVal val="visible"/>
                                      </p:to>
                                    </p:set>
                                    <p:animEffect transition="in" filter="wipe(left)">
                                      <p:cBhvr>
                                        <p:cTn id="334" dur="500"/>
                                        <p:tgtEl>
                                          <p:spTgt spid="139"/>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8" fill="hold" grpId="0" nodeType="clickEffect">
                                  <p:stCondLst>
                                    <p:cond delay="0"/>
                                  </p:stCondLst>
                                  <p:childTnLst>
                                    <p:set>
                                      <p:cBhvr>
                                        <p:cTn id="338" dur="1" fill="hold">
                                          <p:stCondLst>
                                            <p:cond delay="0"/>
                                          </p:stCondLst>
                                        </p:cTn>
                                        <p:tgtEl>
                                          <p:spTgt spid="134"/>
                                        </p:tgtEl>
                                        <p:attrNameLst>
                                          <p:attrName>style.visibility</p:attrName>
                                        </p:attrNameLst>
                                      </p:cBhvr>
                                      <p:to>
                                        <p:strVal val="visible"/>
                                      </p:to>
                                    </p:set>
                                    <p:animEffect transition="in" filter="wipe(left)">
                                      <p:cBhvr>
                                        <p:cTn id="339" dur="500"/>
                                        <p:tgtEl>
                                          <p:spTgt spid="134"/>
                                        </p:tgtEl>
                                      </p:cBhvr>
                                    </p:animEffect>
                                  </p:childTnLst>
                                </p:cTn>
                              </p:par>
                            </p:childTnLst>
                          </p:cTn>
                        </p:par>
                      </p:childTnLst>
                    </p:cTn>
                  </p:par>
                  <p:par>
                    <p:cTn id="340" fill="hold">
                      <p:stCondLst>
                        <p:cond delay="indefinite"/>
                      </p:stCondLst>
                      <p:childTnLst>
                        <p:par>
                          <p:cTn id="341" fill="hold">
                            <p:stCondLst>
                              <p:cond delay="0"/>
                            </p:stCondLst>
                            <p:childTnLst>
                              <p:par>
                                <p:cTn id="342" presetID="22" presetClass="entr" presetSubtype="8" fill="hold" grpId="0" nodeType="clickEffect">
                                  <p:stCondLst>
                                    <p:cond delay="0"/>
                                  </p:stCondLst>
                                  <p:childTnLst>
                                    <p:set>
                                      <p:cBhvr>
                                        <p:cTn id="343" dur="1" fill="hold">
                                          <p:stCondLst>
                                            <p:cond delay="0"/>
                                          </p:stCondLst>
                                        </p:cTn>
                                        <p:tgtEl>
                                          <p:spTgt spid="140"/>
                                        </p:tgtEl>
                                        <p:attrNameLst>
                                          <p:attrName>style.visibility</p:attrName>
                                        </p:attrNameLst>
                                      </p:cBhvr>
                                      <p:to>
                                        <p:strVal val="visible"/>
                                      </p:to>
                                    </p:set>
                                    <p:animEffect transition="in" filter="wipe(left)">
                                      <p:cBhvr>
                                        <p:cTn id="344" dur="500"/>
                                        <p:tgtEl>
                                          <p:spTgt spid="140"/>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8" fill="hold" grpId="0" nodeType="clickEffect">
                                  <p:stCondLst>
                                    <p:cond delay="0"/>
                                  </p:stCondLst>
                                  <p:childTnLst>
                                    <p:set>
                                      <p:cBhvr>
                                        <p:cTn id="348" dur="1" fill="hold">
                                          <p:stCondLst>
                                            <p:cond delay="0"/>
                                          </p:stCondLst>
                                        </p:cTn>
                                        <p:tgtEl>
                                          <p:spTgt spid="141"/>
                                        </p:tgtEl>
                                        <p:attrNameLst>
                                          <p:attrName>style.visibility</p:attrName>
                                        </p:attrNameLst>
                                      </p:cBhvr>
                                      <p:to>
                                        <p:strVal val="visible"/>
                                      </p:to>
                                    </p:set>
                                    <p:animEffect transition="in" filter="wipe(left)">
                                      <p:cBhvr>
                                        <p:cTn id="349"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animBg="1"/>
      <p:bldP spid="26" grpId="0"/>
      <p:bldP spid="27" grpId="0"/>
      <p:bldP spid="28" grpId="0"/>
      <p:bldP spid="29" grpId="0" animBg="1"/>
      <p:bldP spid="30" grpId="0"/>
      <p:bldP spid="31" grpId="0"/>
      <p:bldP spid="32" grpId="0"/>
      <p:bldP spid="35" grpId="0"/>
      <p:bldP spid="36" grpId="0"/>
      <p:bldP spid="37" grpId="0"/>
      <p:bldP spid="40" grpId="0"/>
      <p:bldP spid="41" grpId="0"/>
      <p:bldP spid="42" grpId="0"/>
      <p:bldP spid="43" grpId="0"/>
      <p:bldP spid="44" grpId="0"/>
      <p:bldP spid="45" grpId="0"/>
      <p:bldP spid="106" grpId="0" animBg="1"/>
      <p:bldP spid="107" grpId="0" animBg="1"/>
      <p:bldP spid="108" grpId="0"/>
      <p:bldP spid="109" grpId="0"/>
      <p:bldP spid="112"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9" grpId="0"/>
      <p:bldP spid="140" grpId="0" animBg="1"/>
      <p:bldP spid="141" grpId="0" animBg="1"/>
      <p:bldP spid="143" grpId="0"/>
      <p:bldP spid="144" grpId="0"/>
      <p:bldP spid="145" grpId="0"/>
      <p:bldP spid="147" grpId="0" animBg="1"/>
      <p:bldP spid="147" grpId="1" animBg="1"/>
      <p:bldP spid="147" grpId="2" animBg="1"/>
      <p:bldP spid="137" grpId="0"/>
      <p:bldP spid="13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9593"/>
          <a:stretch/>
        </p:blipFill>
        <p:spPr bwMode="auto">
          <a:xfrm>
            <a:off x="-63955" y="-20717"/>
            <a:ext cx="9253764" cy="41848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830015" y="1962150"/>
            <a:ext cx="604578" cy="1905000"/>
            <a:chOff x="830015" y="1962150"/>
            <a:chExt cx="604578" cy="1905000"/>
          </a:xfrm>
        </p:grpSpPr>
        <p:pic>
          <p:nvPicPr>
            <p:cNvPr id="9" name="Picture 2" descr="Image result for traffic signal clipart black and white"/>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30015" y="1962150"/>
              <a:ext cx="604578" cy="8156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05154" y="2506298"/>
              <a:ext cx="78997" cy="13608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228600" y="3943350"/>
            <a:ext cx="9372600" cy="1295400"/>
            <a:chOff x="-10060585" y="3805701"/>
            <a:chExt cx="19884548" cy="1749698"/>
          </a:xfrm>
        </p:grpSpPr>
        <p:pic>
          <p:nvPicPr>
            <p:cNvPr id="4" name="Picture 14" descr="C:\Users\201084\Desktop\AsphaltRoad.jpge1fadce4-e28c-4db2-bcb2-dd5d9182f7d1Larger.jpg"/>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311" y="3805701"/>
              <a:ext cx="9942274" cy="1749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C:\Users\201084\Desktop\AsphaltRoad.jpge1fadce4-e28c-4db2-bcb2-dd5d9182f7d1Larger.jpg"/>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60585" y="3805701"/>
              <a:ext cx="9942274" cy="1749698"/>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10"/>
          <p:cNvPicPr>
            <a:picLocks noChangeAspect="1" noChangeArrowheads="1"/>
          </p:cNvPicPr>
          <p:nvPr/>
        </p:nvPicPr>
        <p:blipFill rotWithShape="1">
          <a:blip r:embed="rId7">
            <a:clrChange>
              <a:clrFrom>
                <a:srgbClr val="282828"/>
              </a:clrFrom>
              <a:clrTo>
                <a:srgbClr val="282828">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b="8957"/>
          <a:stretch/>
        </p:blipFill>
        <p:spPr bwMode="auto">
          <a:xfrm>
            <a:off x="240246" y="3862077"/>
            <a:ext cx="1784116" cy="148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descr="Image result for car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5257800" y="3539114"/>
            <a:ext cx="3738880" cy="181108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721262" y="88867"/>
            <a:ext cx="6750494" cy="1260059"/>
            <a:chOff x="743485" y="418457"/>
            <a:chExt cx="6750494" cy="1260059"/>
          </a:xfrm>
        </p:grpSpPr>
        <p:sp>
          <p:nvSpPr>
            <p:cNvPr id="15" name="TextBox 14"/>
            <p:cNvSpPr txBox="1">
              <a:spLocks noChangeArrowheads="1"/>
            </p:cNvSpPr>
            <p:nvPr/>
          </p:nvSpPr>
          <p:spPr bwMode="auto">
            <a:xfrm>
              <a:off x="743485" y="438194"/>
              <a:ext cx="6717764" cy="124032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16" name="TextBox 15"/>
            <p:cNvSpPr txBox="1">
              <a:spLocks noChangeArrowheads="1"/>
            </p:cNvSpPr>
            <p:nvPr/>
          </p:nvSpPr>
          <p:spPr bwMode="auto">
            <a:xfrm>
              <a:off x="1136191" y="418457"/>
              <a:ext cx="6357788"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A motorcar is moving with a velocity of 108km/h and it takes 4s to stop after the brakes are applied. Calculate the force exerted by the brakes on the motorcar if its mass along with the passengers is 1000kg.</a:t>
              </a:r>
            </a:p>
          </p:txBody>
        </p:sp>
      </p:grpSp>
      <p:grpSp>
        <p:nvGrpSpPr>
          <p:cNvPr id="17" name="Group 16"/>
          <p:cNvGrpSpPr/>
          <p:nvPr/>
        </p:nvGrpSpPr>
        <p:grpSpPr>
          <a:xfrm>
            <a:off x="277156" y="465720"/>
            <a:ext cx="726481" cy="640080"/>
            <a:chOff x="4905036" y="3718491"/>
            <a:chExt cx="726481" cy="640080"/>
          </a:xfrm>
        </p:grpSpPr>
        <p:sp>
          <p:nvSpPr>
            <p:cNvPr id="18" name="Oval 17"/>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905036" y="3739575"/>
              <a:ext cx="726481"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11</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grpSp>
        <p:nvGrpSpPr>
          <p:cNvPr id="20" name="Group 19"/>
          <p:cNvGrpSpPr/>
          <p:nvPr/>
        </p:nvGrpSpPr>
        <p:grpSpPr>
          <a:xfrm>
            <a:off x="3063518" y="3358261"/>
            <a:ext cx="2014201" cy="338554"/>
            <a:chOff x="5898047" y="2222565"/>
            <a:chExt cx="2560109" cy="338554"/>
          </a:xfrm>
        </p:grpSpPr>
        <p:sp>
          <p:nvSpPr>
            <p:cNvPr id="21" name="Horizontal Scroll 11"/>
            <p:cNvSpPr/>
            <p:nvPr/>
          </p:nvSpPr>
          <p:spPr>
            <a:xfrm>
              <a:off x="5898047" y="2248565"/>
              <a:ext cx="2463257" cy="302807"/>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22" name="Rectangle 21"/>
            <p:cNvSpPr/>
            <p:nvPr/>
          </p:nvSpPr>
          <p:spPr>
            <a:xfrm>
              <a:off x="5898048" y="2222565"/>
              <a:ext cx="2560108" cy="338554"/>
            </a:xfrm>
            <a:prstGeom prst="rect">
              <a:avLst/>
            </a:prstGeom>
          </p:spPr>
          <p:txBody>
            <a:bodyPr wrap="square">
              <a:spAutoFit/>
            </a:bodyPr>
            <a:lstStyle/>
            <a:p>
              <a:r>
                <a:rPr lang="en-US" sz="1600" b="1" dirty="0" smtClean="0">
                  <a:solidFill>
                    <a:schemeClr val="bg1"/>
                  </a:solidFill>
                  <a:latin typeface="Book Antiqua" panose="02040602050305030304" pitchFamily="18" charset="0"/>
                </a:rPr>
                <a:t>Mass(m)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1000 kg</a:t>
              </a:r>
              <a:endParaRPr lang="en-US" sz="1600" b="1" dirty="0">
                <a:solidFill>
                  <a:schemeClr val="bg1"/>
                </a:solidFill>
              </a:endParaRPr>
            </a:p>
          </p:txBody>
        </p:sp>
      </p:grpSp>
      <p:grpSp>
        <p:nvGrpSpPr>
          <p:cNvPr id="23" name="Group 22"/>
          <p:cNvGrpSpPr/>
          <p:nvPr/>
        </p:nvGrpSpPr>
        <p:grpSpPr>
          <a:xfrm>
            <a:off x="5421721" y="3345105"/>
            <a:ext cx="3411038" cy="347617"/>
            <a:chOff x="5880202" y="2213040"/>
            <a:chExt cx="3411038" cy="365350"/>
          </a:xfrm>
        </p:grpSpPr>
        <p:sp>
          <p:nvSpPr>
            <p:cNvPr id="24" name="Horizontal Scroll 11"/>
            <p:cNvSpPr/>
            <p:nvPr/>
          </p:nvSpPr>
          <p:spPr>
            <a:xfrm>
              <a:off x="5880202" y="2213040"/>
              <a:ext cx="3013580" cy="358617"/>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25" name="Rectangle 24"/>
            <p:cNvSpPr/>
            <p:nvPr/>
          </p:nvSpPr>
          <p:spPr>
            <a:xfrm>
              <a:off x="5898047" y="2222565"/>
              <a:ext cx="3393193" cy="355825"/>
            </a:xfrm>
            <a:prstGeom prst="rect">
              <a:avLst/>
            </a:prstGeom>
            <a:noFill/>
          </p:spPr>
          <p:txBody>
            <a:bodyPr wrap="square">
              <a:spAutoFit/>
            </a:bodyPr>
            <a:lstStyle/>
            <a:p>
              <a:r>
                <a:rPr lang="en-US" sz="1600" b="1" dirty="0" smtClean="0">
                  <a:solidFill>
                    <a:schemeClr val="bg1"/>
                  </a:solidFill>
                  <a:latin typeface="Book Antiqua" panose="02040602050305030304" pitchFamily="18" charset="0"/>
                </a:rPr>
                <a:t>Initial Velocity(u)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108 km/h</a:t>
              </a:r>
              <a:endParaRPr lang="en-US" sz="1600" b="1" dirty="0">
                <a:solidFill>
                  <a:schemeClr val="bg1"/>
                </a:solidFill>
              </a:endParaRPr>
            </a:p>
          </p:txBody>
        </p:sp>
      </p:grpSp>
      <p:grpSp>
        <p:nvGrpSpPr>
          <p:cNvPr id="26" name="Group 25"/>
          <p:cNvGrpSpPr/>
          <p:nvPr/>
        </p:nvGrpSpPr>
        <p:grpSpPr>
          <a:xfrm>
            <a:off x="3429000" y="3365307"/>
            <a:ext cx="1506790" cy="347614"/>
            <a:chOff x="5880202" y="2213040"/>
            <a:chExt cx="1506790" cy="365347"/>
          </a:xfrm>
        </p:grpSpPr>
        <p:sp>
          <p:nvSpPr>
            <p:cNvPr id="27" name="Horizontal Scroll 11"/>
            <p:cNvSpPr/>
            <p:nvPr/>
          </p:nvSpPr>
          <p:spPr>
            <a:xfrm>
              <a:off x="5880202" y="2213040"/>
              <a:ext cx="1506790" cy="358617"/>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28" name="Rectangle 27"/>
            <p:cNvSpPr/>
            <p:nvPr/>
          </p:nvSpPr>
          <p:spPr>
            <a:xfrm>
              <a:off x="5898047" y="2222563"/>
              <a:ext cx="1415811" cy="355824"/>
            </a:xfrm>
            <a:prstGeom prst="rect">
              <a:avLst/>
            </a:prstGeom>
            <a:noFill/>
          </p:spPr>
          <p:txBody>
            <a:bodyPr wrap="square">
              <a:spAutoFit/>
            </a:bodyPr>
            <a:lstStyle/>
            <a:p>
              <a:r>
                <a:rPr lang="en-US" sz="1600" b="1" dirty="0" smtClean="0">
                  <a:solidFill>
                    <a:schemeClr val="bg1"/>
                  </a:solidFill>
                  <a:latin typeface="Book Antiqua" panose="02040602050305030304" pitchFamily="18" charset="0"/>
                </a:rPr>
                <a:t>Time(t) =</a:t>
              </a:r>
              <a:r>
                <a:rPr lang="en-US" sz="1600" dirty="0">
                  <a:solidFill>
                    <a:schemeClr val="bg1"/>
                  </a:solidFill>
                  <a:latin typeface="Book Antiqua" panose="02040602050305030304" pitchFamily="18" charset="0"/>
                </a:rPr>
                <a:t> </a:t>
              </a:r>
              <a:r>
                <a:rPr lang="en-US" sz="1600" dirty="0" smtClean="0">
                  <a:solidFill>
                    <a:schemeClr val="bg1"/>
                  </a:solidFill>
                  <a:latin typeface="Book Antiqua" panose="02040602050305030304" pitchFamily="18" charset="0"/>
                </a:rPr>
                <a:t>4 s</a:t>
              </a:r>
              <a:endParaRPr lang="en-US" sz="1600" b="1" dirty="0">
                <a:solidFill>
                  <a:schemeClr val="bg1"/>
                </a:solidFill>
              </a:endParaRPr>
            </a:p>
          </p:txBody>
        </p:sp>
      </p:grpSp>
      <p:grpSp>
        <p:nvGrpSpPr>
          <p:cNvPr id="29" name="Group 28"/>
          <p:cNvGrpSpPr/>
          <p:nvPr/>
        </p:nvGrpSpPr>
        <p:grpSpPr>
          <a:xfrm>
            <a:off x="2028528" y="3306710"/>
            <a:ext cx="3411038" cy="347617"/>
            <a:chOff x="5880202" y="2213040"/>
            <a:chExt cx="3411038" cy="365350"/>
          </a:xfrm>
        </p:grpSpPr>
        <p:sp>
          <p:nvSpPr>
            <p:cNvPr id="30" name="Horizontal Scroll 11"/>
            <p:cNvSpPr/>
            <p:nvPr/>
          </p:nvSpPr>
          <p:spPr>
            <a:xfrm>
              <a:off x="5880202" y="2213040"/>
              <a:ext cx="3013580" cy="358617"/>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31" name="Rectangle 30"/>
            <p:cNvSpPr/>
            <p:nvPr/>
          </p:nvSpPr>
          <p:spPr>
            <a:xfrm>
              <a:off x="5898047" y="2222565"/>
              <a:ext cx="3393193" cy="355825"/>
            </a:xfrm>
            <a:prstGeom prst="rect">
              <a:avLst/>
            </a:prstGeom>
            <a:noFill/>
          </p:spPr>
          <p:txBody>
            <a:bodyPr wrap="square">
              <a:spAutoFit/>
            </a:bodyPr>
            <a:lstStyle/>
            <a:p>
              <a:r>
                <a:rPr lang="en-US" sz="1600" b="1" dirty="0" smtClean="0">
                  <a:solidFill>
                    <a:schemeClr val="bg1"/>
                  </a:solidFill>
                  <a:latin typeface="Book Antiqua" panose="02040602050305030304" pitchFamily="18" charset="0"/>
                </a:rPr>
                <a:t>Final Velocity(v)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0 km/h</a:t>
              </a:r>
              <a:endParaRPr lang="en-US" sz="1600" b="1" dirty="0">
                <a:solidFill>
                  <a:schemeClr val="bg1"/>
                </a:solidFill>
              </a:endParaRPr>
            </a:p>
          </p:txBody>
        </p:sp>
      </p:grpSp>
      <p:grpSp>
        <p:nvGrpSpPr>
          <p:cNvPr id="32" name="Group 31"/>
          <p:cNvGrpSpPr/>
          <p:nvPr/>
        </p:nvGrpSpPr>
        <p:grpSpPr>
          <a:xfrm>
            <a:off x="3294562" y="2114550"/>
            <a:ext cx="1353638" cy="347617"/>
            <a:chOff x="5880202" y="2213040"/>
            <a:chExt cx="1353638" cy="365350"/>
          </a:xfrm>
        </p:grpSpPr>
        <p:sp>
          <p:nvSpPr>
            <p:cNvPr id="33" name="Horizontal Scroll 11"/>
            <p:cNvSpPr/>
            <p:nvPr/>
          </p:nvSpPr>
          <p:spPr>
            <a:xfrm>
              <a:off x="5880202" y="2213040"/>
              <a:ext cx="1353638" cy="358617"/>
            </a:xfrm>
            <a:prstGeom prst="roundRect">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34" name="Rectangle 33"/>
            <p:cNvSpPr/>
            <p:nvPr/>
          </p:nvSpPr>
          <p:spPr>
            <a:xfrm>
              <a:off x="5898047" y="2222565"/>
              <a:ext cx="1335793" cy="355825"/>
            </a:xfrm>
            <a:prstGeom prst="rect">
              <a:avLst/>
            </a:prstGeom>
            <a:noFill/>
          </p:spPr>
          <p:txBody>
            <a:bodyPr wrap="square">
              <a:spAutoFit/>
            </a:bodyPr>
            <a:lstStyle/>
            <a:p>
              <a:r>
                <a:rPr lang="en-US" sz="1600" b="1" dirty="0" smtClean="0">
                  <a:solidFill>
                    <a:schemeClr val="bg1"/>
                  </a:solidFill>
                  <a:latin typeface="Book Antiqua" panose="02040602050305030304" pitchFamily="18" charset="0"/>
                </a:rPr>
                <a:t>Force (F) = ?</a:t>
              </a:r>
              <a:endParaRPr lang="en-US" sz="1600" b="1" dirty="0">
                <a:solidFill>
                  <a:schemeClr val="bg1"/>
                </a:solidFill>
              </a:endParaRPr>
            </a:p>
          </p:txBody>
        </p:sp>
      </p:grpSp>
    </p:spTree>
    <p:extLst>
      <p:ext uri="{BB962C8B-B14F-4D97-AF65-F5344CB8AC3E}">
        <p14:creationId xmlns:p14="http://schemas.microsoft.com/office/powerpoint/2010/main" val="721611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5" presetClass="path" presetSubtype="0" accel="50000" decel="50000" fill="hold" nodeType="clickEffect">
                                  <p:stCondLst>
                                    <p:cond delay="0"/>
                                  </p:stCondLst>
                                  <p:childTnLst>
                                    <p:animMotion origin="layout" path="M 3.33333E-6 1.52919E-6 L -0.35 0.01483 " pathEditMode="relative" rAng="0" ptsTypes="AA">
                                      <p:cBhvr>
                                        <p:cTn id="31" dur="2000" fill="hold"/>
                                        <p:tgtEl>
                                          <p:spTgt spid="13"/>
                                        </p:tgtEl>
                                        <p:attrNameLst>
                                          <p:attrName>ppt_x</p:attrName>
                                          <p:attrName>ppt_y</p:attrName>
                                        </p:attrNameLst>
                                      </p:cBhvr>
                                      <p:rCtr x="-17500" y="741"/>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6"/>
                                        </p:tgtEl>
                                      </p:cBhvr>
                                    </p:animEffect>
                                    <p:set>
                                      <p:cBhvr>
                                        <p:cTn id="41" dur="1" fill="hold">
                                          <p:stCondLst>
                                            <p:cond delay="499"/>
                                          </p:stCondLst>
                                        </p:cTn>
                                        <p:tgtEl>
                                          <p:spTgt spid="2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down)">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29"/>
                                        </p:tgtEl>
                                      </p:cBhvr>
                                    </p:animEffect>
                                    <p:set>
                                      <p:cBhvr>
                                        <p:cTn id="61" dur="1" fill="hold">
                                          <p:stCondLst>
                                            <p:cond delay="499"/>
                                          </p:stCondLst>
                                        </p:cTn>
                                        <p:tgtEl>
                                          <p:spTgt spid="2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down)">
                                      <p:cBhvr>
                                        <p:cTn id="6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21262" y="88867"/>
            <a:ext cx="6750494" cy="1260059"/>
            <a:chOff x="743485" y="418457"/>
            <a:chExt cx="6750494" cy="1260059"/>
          </a:xfrm>
        </p:grpSpPr>
        <p:sp>
          <p:nvSpPr>
            <p:cNvPr id="3" name="TextBox 2"/>
            <p:cNvSpPr txBox="1">
              <a:spLocks noChangeArrowheads="1"/>
            </p:cNvSpPr>
            <p:nvPr/>
          </p:nvSpPr>
          <p:spPr bwMode="auto">
            <a:xfrm>
              <a:off x="743485" y="438194"/>
              <a:ext cx="6717764" cy="124032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4" name="TextBox 3"/>
            <p:cNvSpPr txBox="1">
              <a:spLocks noChangeArrowheads="1"/>
            </p:cNvSpPr>
            <p:nvPr/>
          </p:nvSpPr>
          <p:spPr bwMode="auto">
            <a:xfrm>
              <a:off x="1136191" y="418457"/>
              <a:ext cx="6357788"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A motorcar is moving with a velocity of 108km/h and it takes 4s to stop after the brakes are applied. Calculate the force exerted by the brakes on the motorcar if its mass along with the passengers is 1000kg.</a:t>
              </a:r>
            </a:p>
          </p:txBody>
        </p:sp>
      </p:grpSp>
      <p:grpSp>
        <p:nvGrpSpPr>
          <p:cNvPr id="5" name="Group 4"/>
          <p:cNvGrpSpPr/>
          <p:nvPr/>
        </p:nvGrpSpPr>
        <p:grpSpPr>
          <a:xfrm>
            <a:off x="277155" y="465720"/>
            <a:ext cx="726482" cy="640080"/>
            <a:chOff x="4905035" y="3718491"/>
            <a:chExt cx="726482"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05035" y="3739575"/>
              <a:ext cx="726482"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11</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sp>
        <p:nvSpPr>
          <p:cNvPr id="8" name="Rectangle 7"/>
          <p:cNvSpPr/>
          <p:nvPr/>
        </p:nvSpPr>
        <p:spPr>
          <a:xfrm>
            <a:off x="1047670" y="1373230"/>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u</a:t>
            </a:r>
            <a:endParaRPr lang="en-US" sz="1600" b="1" dirty="0">
              <a:solidFill>
                <a:srgbClr val="0000FF"/>
              </a:solidFill>
              <a:latin typeface="Book Antiqua" panose="02040602050305030304" pitchFamily="18" charset="0"/>
            </a:endParaRPr>
          </a:p>
        </p:txBody>
      </p:sp>
      <p:sp>
        <p:nvSpPr>
          <p:cNvPr id="9" name="Rectangle 8"/>
          <p:cNvSpPr/>
          <p:nvPr/>
        </p:nvSpPr>
        <p:spPr>
          <a:xfrm>
            <a:off x="2438400" y="1399722"/>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0" name="Rectangle 9"/>
          <p:cNvSpPr/>
          <p:nvPr/>
        </p:nvSpPr>
        <p:spPr>
          <a:xfrm>
            <a:off x="1568370" y="1389023"/>
            <a:ext cx="986167"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108km/h</a:t>
            </a:r>
            <a:endParaRPr lang="en-US" sz="1600" b="1" dirty="0">
              <a:solidFill>
                <a:srgbClr val="0000FF"/>
              </a:solidFill>
              <a:latin typeface="Book Antiqua" panose="02040602050305030304" pitchFamily="18" charset="0"/>
            </a:endParaRPr>
          </a:p>
        </p:txBody>
      </p:sp>
      <p:sp>
        <p:nvSpPr>
          <p:cNvPr id="11" name="Rectangle 10"/>
          <p:cNvSpPr/>
          <p:nvPr/>
        </p:nvSpPr>
        <p:spPr>
          <a:xfrm>
            <a:off x="2590800" y="1428984"/>
            <a:ext cx="492443"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108</a:t>
            </a:r>
            <a:endParaRPr lang="en-US" sz="1600" b="1" dirty="0">
              <a:solidFill>
                <a:srgbClr val="0000FF"/>
              </a:solidFill>
              <a:latin typeface="Book Antiqua" panose="02040602050305030304" pitchFamily="18" charset="0"/>
            </a:endParaRPr>
          </a:p>
        </p:txBody>
      </p:sp>
      <p:sp>
        <p:nvSpPr>
          <p:cNvPr id="12" name="Rectangle 11"/>
          <p:cNvSpPr/>
          <p:nvPr/>
        </p:nvSpPr>
        <p:spPr>
          <a:xfrm>
            <a:off x="2998797" y="1404176"/>
            <a:ext cx="296876"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13" name="Rectangle 12"/>
          <p:cNvSpPr/>
          <p:nvPr/>
        </p:nvSpPr>
        <p:spPr>
          <a:xfrm>
            <a:off x="3336368" y="1276350"/>
            <a:ext cx="28725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5</a:t>
            </a:r>
            <a:endParaRPr lang="en-US" sz="1600" b="1" dirty="0">
              <a:solidFill>
                <a:srgbClr val="0000FF"/>
              </a:solidFill>
              <a:latin typeface="Book Antiqua" panose="02040602050305030304" pitchFamily="18" charset="0"/>
            </a:endParaRPr>
          </a:p>
        </p:txBody>
      </p:sp>
      <p:sp>
        <p:nvSpPr>
          <p:cNvPr id="14" name="Rectangle 13"/>
          <p:cNvSpPr/>
          <p:nvPr/>
        </p:nvSpPr>
        <p:spPr>
          <a:xfrm>
            <a:off x="3265715" y="1598261"/>
            <a:ext cx="832653" cy="338554"/>
          </a:xfrm>
          <a:prstGeom prst="rect">
            <a:avLst/>
          </a:prstGeom>
        </p:spPr>
        <p:txBody>
          <a:bodyPr wrap="square">
            <a:spAutoFit/>
          </a:bodyPr>
          <a:lstStyle/>
          <a:p>
            <a:r>
              <a:rPr lang="en-US" sz="1600" b="1" dirty="0" smtClean="0">
                <a:solidFill>
                  <a:srgbClr val="0000FF"/>
                </a:solidFill>
                <a:latin typeface="Book Antiqua" panose="02040602050305030304" pitchFamily="18" charset="0"/>
                <a:sym typeface="Symbol"/>
              </a:rPr>
              <a:t>18</a:t>
            </a:r>
            <a:endParaRPr lang="en-US" sz="1600" b="1" dirty="0" smtClean="0">
              <a:solidFill>
                <a:srgbClr val="0000FF"/>
              </a:solidFill>
              <a:latin typeface="Book Antiqua" panose="02040602050305030304" pitchFamily="18" charset="0"/>
            </a:endParaRPr>
          </a:p>
        </p:txBody>
      </p:sp>
      <p:cxnSp>
        <p:nvCxnSpPr>
          <p:cNvPr id="15" name="Straight Connector 14"/>
          <p:cNvCxnSpPr>
            <a:endCxn id="14" idx="0"/>
          </p:cNvCxnSpPr>
          <p:nvPr/>
        </p:nvCxnSpPr>
        <p:spPr>
          <a:xfrm>
            <a:off x="3254829" y="1598261"/>
            <a:ext cx="427213"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657600" y="1376510"/>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7" name="Rectangle 16"/>
          <p:cNvSpPr/>
          <p:nvPr/>
        </p:nvSpPr>
        <p:spPr>
          <a:xfrm>
            <a:off x="3894116" y="1394996"/>
            <a:ext cx="829073"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30 ms</a:t>
            </a:r>
            <a:r>
              <a:rPr lang="en-US" sz="1600" b="1" baseline="30000" dirty="0" smtClean="0">
                <a:solidFill>
                  <a:srgbClr val="0000FF"/>
                </a:solidFill>
                <a:latin typeface="Book Antiqua" pitchFamily="18" charset="0"/>
              </a:rPr>
              <a:t>-1</a:t>
            </a:r>
            <a:endParaRPr lang="en-US" sz="1600" b="1" baseline="30000" dirty="0">
              <a:solidFill>
                <a:srgbClr val="0000FF"/>
              </a:solidFill>
              <a:latin typeface="Book Antiqua" panose="02040602050305030304" pitchFamily="18" charset="0"/>
            </a:endParaRPr>
          </a:p>
        </p:txBody>
      </p:sp>
      <p:sp>
        <p:nvSpPr>
          <p:cNvPr id="18" name="Rectangle 17"/>
          <p:cNvSpPr/>
          <p:nvPr/>
        </p:nvSpPr>
        <p:spPr>
          <a:xfrm>
            <a:off x="1289260" y="1396030"/>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9" name="Rectangle 18"/>
          <p:cNvSpPr/>
          <p:nvPr/>
        </p:nvSpPr>
        <p:spPr>
          <a:xfrm>
            <a:off x="1047670" y="1707963"/>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v</a:t>
            </a:r>
            <a:endParaRPr lang="en-US" sz="1600" b="1" dirty="0">
              <a:solidFill>
                <a:srgbClr val="0000FF"/>
              </a:solidFill>
              <a:latin typeface="Book Antiqua" panose="02040602050305030304" pitchFamily="18" charset="0"/>
            </a:endParaRPr>
          </a:p>
        </p:txBody>
      </p:sp>
      <p:sp>
        <p:nvSpPr>
          <p:cNvPr id="20" name="Rectangle 19"/>
          <p:cNvSpPr/>
          <p:nvPr/>
        </p:nvSpPr>
        <p:spPr>
          <a:xfrm>
            <a:off x="1562384" y="1707963"/>
            <a:ext cx="726481"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0 ms</a:t>
            </a:r>
            <a:r>
              <a:rPr lang="en-US" sz="1600" b="1" baseline="30000" dirty="0" smtClean="0">
                <a:solidFill>
                  <a:srgbClr val="0000FF"/>
                </a:solidFill>
                <a:latin typeface="Book Antiqua" pitchFamily="18" charset="0"/>
              </a:rPr>
              <a:t>-1</a:t>
            </a:r>
            <a:endParaRPr lang="en-US" sz="1600" b="1" baseline="30000" dirty="0">
              <a:solidFill>
                <a:srgbClr val="0000FF"/>
              </a:solidFill>
              <a:latin typeface="Book Antiqua" panose="02040602050305030304" pitchFamily="18" charset="0"/>
            </a:endParaRPr>
          </a:p>
        </p:txBody>
      </p:sp>
      <p:sp>
        <p:nvSpPr>
          <p:cNvPr id="21" name="Rectangle 20"/>
          <p:cNvSpPr/>
          <p:nvPr/>
        </p:nvSpPr>
        <p:spPr>
          <a:xfrm>
            <a:off x="1289260" y="1707963"/>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2" name="Rectangle 21"/>
          <p:cNvSpPr/>
          <p:nvPr/>
        </p:nvSpPr>
        <p:spPr>
          <a:xfrm>
            <a:off x="1060775" y="2309396"/>
            <a:ext cx="36740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m</a:t>
            </a:r>
            <a:endParaRPr lang="en-US" sz="1600" b="1" dirty="0">
              <a:solidFill>
                <a:srgbClr val="0000FF"/>
              </a:solidFill>
              <a:latin typeface="Book Antiqua" panose="02040602050305030304" pitchFamily="18" charset="0"/>
            </a:endParaRPr>
          </a:p>
        </p:txBody>
      </p:sp>
      <p:sp>
        <p:nvSpPr>
          <p:cNvPr id="23" name="Rectangle 22"/>
          <p:cNvSpPr/>
          <p:nvPr/>
        </p:nvSpPr>
        <p:spPr>
          <a:xfrm>
            <a:off x="1575489" y="2309396"/>
            <a:ext cx="833883"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1000kg</a:t>
            </a:r>
            <a:endParaRPr lang="en-US" sz="1600" b="1" baseline="30000" dirty="0">
              <a:solidFill>
                <a:srgbClr val="0000FF"/>
              </a:solidFill>
              <a:latin typeface="Book Antiqua" panose="02040602050305030304" pitchFamily="18" charset="0"/>
            </a:endParaRPr>
          </a:p>
        </p:txBody>
      </p:sp>
      <p:sp>
        <p:nvSpPr>
          <p:cNvPr id="24" name="Rectangle 23"/>
          <p:cNvSpPr/>
          <p:nvPr/>
        </p:nvSpPr>
        <p:spPr>
          <a:xfrm>
            <a:off x="1302365" y="2309396"/>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5" name="Rectangle 24"/>
          <p:cNvSpPr/>
          <p:nvPr/>
        </p:nvSpPr>
        <p:spPr>
          <a:xfrm>
            <a:off x="1066800" y="2038350"/>
            <a:ext cx="253596"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t</a:t>
            </a:r>
            <a:endParaRPr lang="en-US" sz="1600" b="1" dirty="0">
              <a:solidFill>
                <a:srgbClr val="0000FF"/>
              </a:solidFill>
              <a:latin typeface="Book Antiqua" panose="02040602050305030304" pitchFamily="18" charset="0"/>
            </a:endParaRPr>
          </a:p>
        </p:txBody>
      </p:sp>
      <p:sp>
        <p:nvSpPr>
          <p:cNvPr id="26" name="Rectangle 25"/>
          <p:cNvSpPr/>
          <p:nvPr/>
        </p:nvSpPr>
        <p:spPr>
          <a:xfrm>
            <a:off x="1511300" y="2038350"/>
            <a:ext cx="37863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4s</a:t>
            </a:r>
            <a:endParaRPr lang="en-US" sz="1600" b="1" baseline="30000" dirty="0">
              <a:solidFill>
                <a:srgbClr val="0000FF"/>
              </a:solidFill>
              <a:latin typeface="Book Antiqua" panose="02040602050305030304" pitchFamily="18" charset="0"/>
            </a:endParaRPr>
          </a:p>
        </p:txBody>
      </p:sp>
      <p:sp>
        <p:nvSpPr>
          <p:cNvPr id="27" name="Rectangle 26"/>
          <p:cNvSpPr/>
          <p:nvPr/>
        </p:nvSpPr>
        <p:spPr>
          <a:xfrm>
            <a:off x="1282990" y="2038350"/>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8" name="Rectangle 27"/>
          <p:cNvSpPr/>
          <p:nvPr/>
        </p:nvSpPr>
        <p:spPr>
          <a:xfrm>
            <a:off x="1478951" y="2724150"/>
            <a:ext cx="29848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F</a:t>
            </a:r>
            <a:endParaRPr lang="en-US" sz="1600" b="1" dirty="0">
              <a:solidFill>
                <a:srgbClr val="0000FF"/>
              </a:solidFill>
              <a:latin typeface="Book Antiqua" panose="02040602050305030304" pitchFamily="18" charset="0"/>
            </a:endParaRPr>
          </a:p>
        </p:txBody>
      </p:sp>
      <p:sp>
        <p:nvSpPr>
          <p:cNvPr id="29" name="Rectangle 28"/>
          <p:cNvSpPr/>
          <p:nvPr/>
        </p:nvSpPr>
        <p:spPr>
          <a:xfrm>
            <a:off x="1925848" y="2724150"/>
            <a:ext cx="27603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anose="02040602050305030304" pitchFamily="18" charset="0"/>
            </a:endParaRPr>
          </a:p>
        </p:txBody>
      </p:sp>
      <p:sp>
        <p:nvSpPr>
          <p:cNvPr id="30" name="Rectangle 29"/>
          <p:cNvSpPr/>
          <p:nvPr/>
        </p:nvSpPr>
        <p:spPr>
          <a:xfrm>
            <a:off x="1696665" y="2724150"/>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32" name="Rounded Rectangle 31"/>
          <p:cNvSpPr/>
          <p:nvPr/>
        </p:nvSpPr>
        <p:spPr>
          <a:xfrm>
            <a:off x="159364" y="2724150"/>
            <a:ext cx="1171144"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To Find:</a:t>
            </a:r>
          </a:p>
        </p:txBody>
      </p:sp>
      <p:sp>
        <p:nvSpPr>
          <p:cNvPr id="33" name="Rounded Rectangle 32"/>
          <p:cNvSpPr/>
          <p:nvPr/>
        </p:nvSpPr>
        <p:spPr>
          <a:xfrm>
            <a:off x="159364" y="3232215"/>
            <a:ext cx="1234068" cy="338554"/>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Formulae:</a:t>
            </a:r>
          </a:p>
        </p:txBody>
      </p:sp>
      <p:sp>
        <p:nvSpPr>
          <p:cNvPr id="34" name="Rounded Rectangle 33"/>
          <p:cNvSpPr/>
          <p:nvPr/>
        </p:nvSpPr>
        <p:spPr>
          <a:xfrm>
            <a:off x="159364" y="3752648"/>
            <a:ext cx="1075812" cy="37457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wrap="none">
            <a:spAutoFit/>
          </a:bodyPr>
          <a:lstStyle/>
          <a:p>
            <a:r>
              <a:rPr lang="en-US" sz="1600" b="1" dirty="0" smtClean="0">
                <a:solidFill>
                  <a:srgbClr val="0000FF"/>
                </a:solidFill>
                <a:latin typeface="Book Antiqua" panose="02040602050305030304" pitchFamily="18" charset="0"/>
              </a:rPr>
              <a:t>Solution:</a:t>
            </a:r>
            <a:endParaRPr lang="en-US" sz="1600" b="1" dirty="0">
              <a:solidFill>
                <a:srgbClr val="0000FF"/>
              </a:solidFill>
              <a:latin typeface="Book Antiqua" panose="02040602050305030304" pitchFamily="18" charset="0"/>
            </a:endParaRPr>
          </a:p>
        </p:txBody>
      </p:sp>
      <p:sp>
        <p:nvSpPr>
          <p:cNvPr id="35" name="Rectangle 34"/>
          <p:cNvSpPr/>
          <p:nvPr/>
        </p:nvSpPr>
        <p:spPr>
          <a:xfrm>
            <a:off x="3045503" y="3232215"/>
            <a:ext cx="298480" cy="338554"/>
          </a:xfrm>
          <a:prstGeom prst="rect">
            <a:avLst/>
          </a:prstGeom>
        </p:spPr>
        <p:txBody>
          <a:bodyPr wrap="none">
            <a:spAutoFit/>
          </a:bodyPr>
          <a:lstStyle/>
          <a:p>
            <a:r>
              <a:rPr lang="en-US" sz="1600" b="1" dirty="0" smtClean="0">
                <a:solidFill>
                  <a:srgbClr val="C00000"/>
                </a:solidFill>
                <a:latin typeface="Book Antiqua" panose="02040602050305030304" pitchFamily="18" charset="0"/>
              </a:rPr>
              <a:t>F</a:t>
            </a:r>
            <a:endParaRPr lang="en-US" sz="1600" b="1" dirty="0">
              <a:solidFill>
                <a:srgbClr val="C00000"/>
              </a:solidFill>
              <a:latin typeface="Book Antiqua" panose="02040602050305030304" pitchFamily="18" charset="0"/>
            </a:endParaRPr>
          </a:p>
        </p:txBody>
      </p:sp>
      <p:sp>
        <p:nvSpPr>
          <p:cNvPr id="36" name="Rectangle 35"/>
          <p:cNvSpPr/>
          <p:nvPr/>
        </p:nvSpPr>
        <p:spPr>
          <a:xfrm>
            <a:off x="3492400" y="3232469"/>
            <a:ext cx="470000" cy="338554"/>
          </a:xfrm>
          <a:prstGeom prst="rect">
            <a:avLst/>
          </a:prstGeom>
        </p:spPr>
        <p:txBody>
          <a:bodyPr wrap="none">
            <a:spAutoFit/>
          </a:bodyPr>
          <a:lstStyle/>
          <a:p>
            <a:r>
              <a:rPr lang="en-US" sz="1600" b="1" dirty="0" smtClean="0">
                <a:solidFill>
                  <a:srgbClr val="C00000"/>
                </a:solidFill>
                <a:latin typeface="Book Antiqua" panose="02040602050305030304" pitchFamily="18" charset="0"/>
              </a:rPr>
              <a:t>ma</a:t>
            </a:r>
            <a:endParaRPr lang="en-US" sz="1600" b="1" baseline="30000" dirty="0">
              <a:solidFill>
                <a:srgbClr val="C00000"/>
              </a:solidFill>
              <a:latin typeface="Book Antiqua" panose="02040602050305030304" pitchFamily="18" charset="0"/>
            </a:endParaRPr>
          </a:p>
        </p:txBody>
      </p:sp>
      <p:sp>
        <p:nvSpPr>
          <p:cNvPr id="37" name="Rectangle 36"/>
          <p:cNvSpPr/>
          <p:nvPr/>
        </p:nvSpPr>
        <p:spPr>
          <a:xfrm>
            <a:off x="3263217" y="3241161"/>
            <a:ext cx="309700" cy="338554"/>
          </a:xfrm>
          <a:prstGeom prst="rect">
            <a:avLst/>
          </a:prstGeom>
        </p:spPr>
        <p:txBody>
          <a:bodyPr wrap="none">
            <a:spAutoFit/>
          </a:bodyPr>
          <a:lstStyle/>
          <a:p>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38" name="Rectangle 37"/>
          <p:cNvSpPr/>
          <p:nvPr/>
        </p:nvSpPr>
        <p:spPr>
          <a:xfrm>
            <a:off x="1555151" y="3232449"/>
            <a:ext cx="287258" cy="338554"/>
          </a:xfrm>
          <a:prstGeom prst="rect">
            <a:avLst/>
          </a:prstGeom>
        </p:spPr>
        <p:txBody>
          <a:bodyPr wrap="none">
            <a:spAutoFit/>
          </a:bodyPr>
          <a:lstStyle/>
          <a:p>
            <a:r>
              <a:rPr lang="en-US" sz="1600" b="1" dirty="0" smtClean="0">
                <a:solidFill>
                  <a:srgbClr val="C00000"/>
                </a:solidFill>
                <a:latin typeface="Book Antiqua" panose="02040602050305030304" pitchFamily="18" charset="0"/>
              </a:rPr>
              <a:t>a</a:t>
            </a:r>
            <a:endParaRPr lang="en-US" sz="1600" b="1" dirty="0">
              <a:solidFill>
                <a:srgbClr val="C00000"/>
              </a:solidFill>
              <a:latin typeface="Book Antiqua" panose="02040602050305030304" pitchFamily="18" charset="0"/>
            </a:endParaRPr>
          </a:p>
        </p:txBody>
      </p:sp>
      <p:sp>
        <p:nvSpPr>
          <p:cNvPr id="39" name="Rectangle 38"/>
          <p:cNvSpPr/>
          <p:nvPr/>
        </p:nvSpPr>
        <p:spPr>
          <a:xfrm>
            <a:off x="1707551" y="3263775"/>
            <a:ext cx="309700" cy="338554"/>
          </a:xfrm>
          <a:prstGeom prst="rect">
            <a:avLst/>
          </a:prstGeom>
        </p:spPr>
        <p:txBody>
          <a:bodyPr wrap="none">
            <a:spAutoFit/>
          </a:bodyPr>
          <a:lstStyle/>
          <a:p>
            <a:r>
              <a:rPr lang="en-US" sz="1600" b="1" dirty="0" smtClean="0">
                <a:solidFill>
                  <a:srgbClr val="C00000"/>
                </a:solidFill>
                <a:latin typeface="Book Antiqua" panose="02040602050305030304" pitchFamily="18" charset="0"/>
                <a:sym typeface="Symbol"/>
              </a:rPr>
              <a:t>=</a:t>
            </a:r>
            <a:endParaRPr lang="en-US" sz="1600" b="1" dirty="0">
              <a:solidFill>
                <a:srgbClr val="C00000"/>
              </a:solidFill>
              <a:latin typeface="Book Antiqua" panose="02040602050305030304" pitchFamily="18" charset="0"/>
            </a:endParaRPr>
          </a:p>
        </p:txBody>
      </p:sp>
      <p:sp>
        <p:nvSpPr>
          <p:cNvPr id="40" name="Rectangle 39"/>
          <p:cNvSpPr/>
          <p:nvPr/>
        </p:nvSpPr>
        <p:spPr>
          <a:xfrm>
            <a:off x="2088551" y="3105150"/>
            <a:ext cx="595035" cy="338554"/>
          </a:xfrm>
          <a:prstGeom prst="rect">
            <a:avLst/>
          </a:prstGeom>
        </p:spPr>
        <p:txBody>
          <a:bodyPr wrap="none">
            <a:spAutoFit/>
          </a:bodyPr>
          <a:lstStyle/>
          <a:p>
            <a:r>
              <a:rPr lang="en-US" sz="1600" b="1" dirty="0" smtClean="0">
                <a:solidFill>
                  <a:srgbClr val="C00000"/>
                </a:solidFill>
                <a:latin typeface="Book Antiqua" panose="02040602050305030304" pitchFamily="18" charset="0"/>
                <a:sym typeface="Symbol"/>
              </a:rPr>
              <a:t>v - u</a:t>
            </a:r>
            <a:endParaRPr lang="en-US" sz="1600" b="1" dirty="0">
              <a:solidFill>
                <a:srgbClr val="C00000"/>
              </a:solidFill>
              <a:latin typeface="Book Antiqua" panose="02040602050305030304" pitchFamily="18" charset="0"/>
            </a:endParaRPr>
          </a:p>
        </p:txBody>
      </p:sp>
      <p:sp>
        <p:nvSpPr>
          <p:cNvPr id="41" name="Rectangle 40"/>
          <p:cNvSpPr/>
          <p:nvPr/>
        </p:nvSpPr>
        <p:spPr>
          <a:xfrm>
            <a:off x="2192624" y="3427061"/>
            <a:ext cx="353127" cy="338554"/>
          </a:xfrm>
          <a:prstGeom prst="rect">
            <a:avLst/>
          </a:prstGeom>
        </p:spPr>
        <p:txBody>
          <a:bodyPr wrap="square">
            <a:spAutoFit/>
          </a:bodyPr>
          <a:lstStyle/>
          <a:p>
            <a:pPr algn="ctr"/>
            <a:r>
              <a:rPr lang="en-US" sz="1600" b="1" dirty="0" smtClean="0">
                <a:solidFill>
                  <a:srgbClr val="C00000"/>
                </a:solidFill>
                <a:latin typeface="Book Antiqua" panose="02040602050305030304" pitchFamily="18" charset="0"/>
                <a:sym typeface="Symbol"/>
              </a:rPr>
              <a:t>t</a:t>
            </a:r>
            <a:endParaRPr lang="en-US" sz="1600" b="1" dirty="0" smtClean="0">
              <a:solidFill>
                <a:srgbClr val="C00000"/>
              </a:solidFill>
              <a:latin typeface="Book Antiqua" panose="02040602050305030304" pitchFamily="18" charset="0"/>
            </a:endParaRPr>
          </a:p>
        </p:txBody>
      </p:sp>
      <p:cxnSp>
        <p:nvCxnSpPr>
          <p:cNvPr id="42" name="Straight Connector 41"/>
          <p:cNvCxnSpPr/>
          <p:nvPr/>
        </p:nvCxnSpPr>
        <p:spPr>
          <a:xfrm>
            <a:off x="2007012" y="3427061"/>
            <a:ext cx="76733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726726" y="3241161"/>
            <a:ext cx="460382" cy="338554"/>
          </a:xfrm>
          <a:prstGeom prst="rect">
            <a:avLst/>
          </a:prstGeom>
        </p:spPr>
        <p:txBody>
          <a:bodyPr wrap="none">
            <a:spAutoFit/>
          </a:bodyPr>
          <a:lstStyle/>
          <a:p>
            <a:r>
              <a:rPr lang="en-US" sz="1600" b="1" dirty="0" smtClean="0">
                <a:solidFill>
                  <a:srgbClr val="C00000"/>
                </a:solidFill>
                <a:latin typeface="Book Antiqua" panose="02040602050305030304" pitchFamily="18" charset="0"/>
                <a:sym typeface="Symbol"/>
              </a:rPr>
              <a:t>(ii)</a:t>
            </a:r>
            <a:endParaRPr lang="en-US" sz="1600" b="1" dirty="0">
              <a:solidFill>
                <a:srgbClr val="C00000"/>
              </a:solidFill>
              <a:latin typeface="Book Antiqua" panose="02040602050305030304" pitchFamily="18" charset="0"/>
            </a:endParaRPr>
          </a:p>
        </p:txBody>
      </p:sp>
      <p:sp>
        <p:nvSpPr>
          <p:cNvPr id="44" name="Rectangle 43"/>
          <p:cNvSpPr/>
          <p:nvPr/>
        </p:nvSpPr>
        <p:spPr>
          <a:xfrm>
            <a:off x="1326551" y="3232215"/>
            <a:ext cx="391454" cy="338554"/>
          </a:xfrm>
          <a:prstGeom prst="rect">
            <a:avLst/>
          </a:prstGeom>
        </p:spPr>
        <p:txBody>
          <a:bodyPr wrap="none">
            <a:spAutoFit/>
          </a:bodyPr>
          <a:lstStyle/>
          <a:p>
            <a:r>
              <a:rPr lang="en-US" sz="1600" b="1" dirty="0" smtClean="0">
                <a:solidFill>
                  <a:srgbClr val="C00000"/>
                </a:solidFill>
                <a:latin typeface="Book Antiqua" panose="02040602050305030304" pitchFamily="18" charset="0"/>
                <a:sym typeface="Symbol"/>
              </a:rPr>
              <a:t>(i)</a:t>
            </a:r>
            <a:endParaRPr lang="en-US" sz="1600" b="1" dirty="0">
              <a:solidFill>
                <a:srgbClr val="C00000"/>
              </a:solidFill>
              <a:latin typeface="Book Antiqua" panose="02040602050305030304" pitchFamily="18" charset="0"/>
            </a:endParaRPr>
          </a:p>
        </p:txBody>
      </p:sp>
      <p:sp>
        <p:nvSpPr>
          <p:cNvPr id="45" name="Rectangle 44"/>
          <p:cNvSpPr/>
          <p:nvPr/>
        </p:nvSpPr>
        <p:spPr>
          <a:xfrm>
            <a:off x="1600200" y="3830662"/>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46" name="Rectangle 45"/>
          <p:cNvSpPr/>
          <p:nvPr/>
        </p:nvSpPr>
        <p:spPr>
          <a:xfrm>
            <a:off x="1981200" y="3672037"/>
            <a:ext cx="595035"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v - u</a:t>
            </a:r>
            <a:endParaRPr lang="en-US" sz="1600" b="1" dirty="0">
              <a:solidFill>
                <a:srgbClr val="0000FF"/>
              </a:solidFill>
              <a:latin typeface="Book Antiqua" panose="02040602050305030304" pitchFamily="18" charset="0"/>
            </a:endParaRPr>
          </a:p>
        </p:txBody>
      </p:sp>
      <p:sp>
        <p:nvSpPr>
          <p:cNvPr id="47" name="Rectangle 46"/>
          <p:cNvSpPr/>
          <p:nvPr/>
        </p:nvSpPr>
        <p:spPr>
          <a:xfrm>
            <a:off x="2085273" y="3993948"/>
            <a:ext cx="353127" cy="338554"/>
          </a:xfrm>
          <a:prstGeom prst="rect">
            <a:avLst/>
          </a:prstGeom>
        </p:spPr>
        <p:txBody>
          <a:bodyPr wrap="square">
            <a:spAutoFit/>
          </a:bodyPr>
          <a:lstStyle/>
          <a:p>
            <a:pPr algn="ctr"/>
            <a:r>
              <a:rPr lang="en-US" sz="1600" b="1" dirty="0" smtClean="0">
                <a:solidFill>
                  <a:srgbClr val="0000FF"/>
                </a:solidFill>
                <a:latin typeface="Book Antiqua" panose="02040602050305030304" pitchFamily="18" charset="0"/>
                <a:sym typeface="Symbol"/>
              </a:rPr>
              <a:t>t</a:t>
            </a:r>
            <a:endParaRPr lang="en-US" sz="1600" b="1" dirty="0" smtClean="0">
              <a:solidFill>
                <a:srgbClr val="0000FF"/>
              </a:solidFill>
              <a:latin typeface="Book Antiqua" panose="02040602050305030304" pitchFamily="18" charset="0"/>
            </a:endParaRPr>
          </a:p>
        </p:txBody>
      </p:sp>
      <p:cxnSp>
        <p:nvCxnSpPr>
          <p:cNvPr id="48" name="Straight Connector 47"/>
          <p:cNvCxnSpPr/>
          <p:nvPr/>
        </p:nvCxnSpPr>
        <p:spPr>
          <a:xfrm>
            <a:off x="1899661" y="3993948"/>
            <a:ext cx="767339"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1371600" y="3799102"/>
            <a:ext cx="28725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a:t>
            </a:r>
            <a:endParaRPr lang="en-US" sz="1600" b="1" dirty="0">
              <a:solidFill>
                <a:srgbClr val="0000FF"/>
              </a:solidFill>
              <a:latin typeface="Book Antiqua" panose="02040602050305030304" pitchFamily="18" charset="0"/>
            </a:endParaRPr>
          </a:p>
        </p:txBody>
      </p:sp>
      <p:sp>
        <p:nvSpPr>
          <p:cNvPr id="50" name="Rectangle 49"/>
          <p:cNvSpPr/>
          <p:nvPr/>
        </p:nvSpPr>
        <p:spPr>
          <a:xfrm>
            <a:off x="2731110" y="3797175"/>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51" name="Rectangle 50"/>
          <p:cNvSpPr/>
          <p:nvPr/>
        </p:nvSpPr>
        <p:spPr>
          <a:xfrm>
            <a:off x="3112110" y="3638550"/>
            <a:ext cx="663964"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0 - 30</a:t>
            </a:r>
            <a:endParaRPr lang="en-US" sz="1600" b="1" dirty="0">
              <a:solidFill>
                <a:srgbClr val="0000FF"/>
              </a:solidFill>
              <a:latin typeface="Book Antiqua" panose="02040602050305030304" pitchFamily="18" charset="0"/>
            </a:endParaRPr>
          </a:p>
        </p:txBody>
      </p:sp>
      <p:sp>
        <p:nvSpPr>
          <p:cNvPr id="52" name="Rectangle 51"/>
          <p:cNvSpPr/>
          <p:nvPr/>
        </p:nvSpPr>
        <p:spPr>
          <a:xfrm>
            <a:off x="3216183" y="3960461"/>
            <a:ext cx="353127" cy="338554"/>
          </a:xfrm>
          <a:prstGeom prst="rect">
            <a:avLst/>
          </a:prstGeom>
        </p:spPr>
        <p:txBody>
          <a:bodyPr wrap="square">
            <a:spAutoFit/>
          </a:bodyPr>
          <a:lstStyle/>
          <a:p>
            <a:pPr algn="ctr"/>
            <a:r>
              <a:rPr lang="en-US" sz="1600" b="1" dirty="0" smtClean="0">
                <a:solidFill>
                  <a:srgbClr val="0000FF"/>
                </a:solidFill>
                <a:latin typeface="Book Antiqua" panose="02040602050305030304" pitchFamily="18" charset="0"/>
                <a:sym typeface="Symbol"/>
              </a:rPr>
              <a:t>4</a:t>
            </a:r>
            <a:endParaRPr lang="en-US" sz="1600" b="1" dirty="0" smtClean="0">
              <a:solidFill>
                <a:srgbClr val="0000FF"/>
              </a:solidFill>
              <a:latin typeface="Book Antiqua" panose="02040602050305030304" pitchFamily="18" charset="0"/>
            </a:endParaRPr>
          </a:p>
        </p:txBody>
      </p:sp>
      <p:cxnSp>
        <p:nvCxnSpPr>
          <p:cNvPr id="53" name="Straight Connector 52"/>
          <p:cNvCxnSpPr/>
          <p:nvPr/>
        </p:nvCxnSpPr>
        <p:spPr>
          <a:xfrm>
            <a:off x="3030571" y="3960461"/>
            <a:ext cx="767339"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3838617" y="3807827"/>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56" name="Rectangle 55"/>
          <p:cNvSpPr/>
          <p:nvPr/>
        </p:nvSpPr>
        <p:spPr>
          <a:xfrm>
            <a:off x="4219617" y="3649202"/>
            <a:ext cx="510076"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- 30</a:t>
            </a:r>
            <a:endParaRPr lang="en-US" sz="1600" b="1" dirty="0">
              <a:solidFill>
                <a:srgbClr val="0000FF"/>
              </a:solidFill>
              <a:latin typeface="Book Antiqua" panose="02040602050305030304" pitchFamily="18" charset="0"/>
            </a:endParaRPr>
          </a:p>
        </p:txBody>
      </p:sp>
      <p:sp>
        <p:nvSpPr>
          <p:cNvPr id="57" name="Rectangle 56"/>
          <p:cNvSpPr/>
          <p:nvPr/>
        </p:nvSpPr>
        <p:spPr>
          <a:xfrm>
            <a:off x="4323690" y="3971113"/>
            <a:ext cx="353127" cy="338554"/>
          </a:xfrm>
          <a:prstGeom prst="rect">
            <a:avLst/>
          </a:prstGeom>
        </p:spPr>
        <p:txBody>
          <a:bodyPr wrap="square">
            <a:spAutoFit/>
          </a:bodyPr>
          <a:lstStyle/>
          <a:p>
            <a:pPr algn="ctr"/>
            <a:r>
              <a:rPr lang="en-US" sz="1600" b="1" dirty="0" smtClean="0">
                <a:solidFill>
                  <a:srgbClr val="0000FF"/>
                </a:solidFill>
                <a:latin typeface="Book Antiqua" panose="02040602050305030304" pitchFamily="18" charset="0"/>
                <a:sym typeface="Symbol"/>
              </a:rPr>
              <a:t>4</a:t>
            </a:r>
            <a:endParaRPr lang="en-US" sz="1600" b="1" dirty="0" smtClean="0">
              <a:solidFill>
                <a:srgbClr val="0000FF"/>
              </a:solidFill>
              <a:latin typeface="Book Antiqua" panose="02040602050305030304" pitchFamily="18" charset="0"/>
            </a:endParaRPr>
          </a:p>
        </p:txBody>
      </p:sp>
      <p:cxnSp>
        <p:nvCxnSpPr>
          <p:cNvPr id="58" name="Straight Connector 57"/>
          <p:cNvCxnSpPr/>
          <p:nvPr/>
        </p:nvCxnSpPr>
        <p:spPr>
          <a:xfrm>
            <a:off x="4267200" y="3971113"/>
            <a:ext cx="476458"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580626" y="4261209"/>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61" name="Rectangle 60"/>
          <p:cNvSpPr/>
          <p:nvPr/>
        </p:nvSpPr>
        <p:spPr>
          <a:xfrm>
            <a:off x="1961626" y="4261209"/>
            <a:ext cx="1000595"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- 7.5 ms</a:t>
            </a:r>
            <a:r>
              <a:rPr lang="en-US" sz="1600" b="1" baseline="30000" dirty="0" smtClean="0">
                <a:solidFill>
                  <a:srgbClr val="0000FF"/>
                </a:solidFill>
                <a:latin typeface="Book Antiqua" pitchFamily="18" charset="0"/>
                <a:sym typeface="Symbol"/>
              </a:rPr>
              <a:t>-2</a:t>
            </a:r>
            <a:endParaRPr lang="en-US" sz="1600" b="1" baseline="30000" dirty="0">
              <a:solidFill>
                <a:srgbClr val="0000FF"/>
              </a:solidFill>
              <a:latin typeface="Book Antiqua" panose="02040602050305030304" pitchFamily="18" charset="0"/>
            </a:endParaRPr>
          </a:p>
        </p:txBody>
      </p:sp>
      <p:sp>
        <p:nvSpPr>
          <p:cNvPr id="62" name="Rectangle 61"/>
          <p:cNvSpPr/>
          <p:nvPr/>
        </p:nvSpPr>
        <p:spPr>
          <a:xfrm>
            <a:off x="1352026" y="4261209"/>
            <a:ext cx="28725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a:t>
            </a:r>
            <a:endParaRPr lang="en-US" sz="1600" b="1" dirty="0">
              <a:solidFill>
                <a:srgbClr val="0000FF"/>
              </a:solidFill>
              <a:latin typeface="Book Antiqua" panose="02040602050305030304" pitchFamily="18" charset="0"/>
            </a:endParaRPr>
          </a:p>
        </p:txBody>
      </p:sp>
      <p:sp>
        <p:nvSpPr>
          <p:cNvPr id="63" name="Rectangle 62"/>
          <p:cNvSpPr/>
          <p:nvPr/>
        </p:nvSpPr>
        <p:spPr>
          <a:xfrm>
            <a:off x="5666232" y="1428750"/>
            <a:ext cx="29848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F</a:t>
            </a:r>
            <a:endParaRPr lang="en-US" sz="1600" b="1" dirty="0">
              <a:solidFill>
                <a:srgbClr val="0000FF"/>
              </a:solidFill>
              <a:latin typeface="Book Antiqua" panose="02040602050305030304" pitchFamily="18" charset="0"/>
            </a:endParaRPr>
          </a:p>
        </p:txBody>
      </p:sp>
      <p:sp>
        <p:nvSpPr>
          <p:cNvPr id="64" name="Rectangle 63"/>
          <p:cNvSpPr/>
          <p:nvPr/>
        </p:nvSpPr>
        <p:spPr>
          <a:xfrm>
            <a:off x="6113129" y="1429004"/>
            <a:ext cx="4700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ma</a:t>
            </a:r>
            <a:endParaRPr lang="en-US" sz="1600" b="1" baseline="30000" dirty="0">
              <a:solidFill>
                <a:srgbClr val="0000FF"/>
              </a:solidFill>
              <a:latin typeface="Book Antiqua" panose="02040602050305030304" pitchFamily="18" charset="0"/>
            </a:endParaRPr>
          </a:p>
        </p:txBody>
      </p:sp>
      <p:sp>
        <p:nvSpPr>
          <p:cNvPr id="65" name="Rectangle 64"/>
          <p:cNvSpPr/>
          <p:nvPr/>
        </p:nvSpPr>
        <p:spPr>
          <a:xfrm>
            <a:off x="5883946" y="1437696"/>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6" name="Rectangle 65"/>
          <p:cNvSpPr/>
          <p:nvPr/>
        </p:nvSpPr>
        <p:spPr>
          <a:xfrm>
            <a:off x="5666232" y="1809750"/>
            <a:ext cx="29848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F</a:t>
            </a:r>
            <a:endParaRPr lang="en-US" sz="1600" b="1" dirty="0">
              <a:solidFill>
                <a:srgbClr val="0000FF"/>
              </a:solidFill>
              <a:latin typeface="Book Antiqua" panose="02040602050305030304" pitchFamily="18" charset="0"/>
            </a:endParaRPr>
          </a:p>
        </p:txBody>
      </p:sp>
      <p:sp>
        <p:nvSpPr>
          <p:cNvPr id="67" name="Rectangle 66"/>
          <p:cNvSpPr/>
          <p:nvPr/>
        </p:nvSpPr>
        <p:spPr>
          <a:xfrm>
            <a:off x="6113129" y="1810004"/>
            <a:ext cx="1381903" cy="338554"/>
          </a:xfrm>
          <a:prstGeom prst="rect">
            <a:avLst/>
          </a:prstGeom>
        </p:spPr>
        <p:txBody>
          <a:bodyPr wrap="square">
            <a:spAutoFit/>
          </a:bodyPr>
          <a:lstStyle/>
          <a:p>
            <a:r>
              <a:rPr lang="en-US" sz="1600" b="1" dirty="0" smtClean="0">
                <a:solidFill>
                  <a:srgbClr val="0000FF"/>
                </a:solidFill>
                <a:latin typeface="Book Antiqua" panose="02040602050305030304" pitchFamily="18" charset="0"/>
              </a:rPr>
              <a:t>1000 </a:t>
            </a:r>
            <a:r>
              <a:rPr lang="en-US" sz="1600" b="1" dirty="0" smtClean="0">
                <a:solidFill>
                  <a:srgbClr val="0000FF"/>
                </a:solidFill>
                <a:latin typeface="Book Antiqua" pitchFamily="18" charset="0"/>
                <a:sym typeface="Symbol"/>
              </a:rPr>
              <a:t></a:t>
            </a:r>
            <a:r>
              <a:rPr lang="en-US" sz="1600" b="1" dirty="0">
                <a:solidFill>
                  <a:srgbClr val="0000FF"/>
                </a:solidFill>
                <a:latin typeface="Book Antiqua" panose="02040602050305030304" pitchFamily="18" charset="0"/>
                <a:sym typeface="Symbol"/>
              </a:rPr>
              <a:t> </a:t>
            </a:r>
            <a:r>
              <a:rPr lang="en-US" sz="1600" b="1" dirty="0" smtClean="0">
                <a:solidFill>
                  <a:srgbClr val="0000FF"/>
                </a:solidFill>
                <a:latin typeface="Book Antiqua" panose="02040602050305030304" pitchFamily="18" charset="0"/>
                <a:sym typeface="Symbol"/>
              </a:rPr>
              <a:t>- 7.5</a:t>
            </a:r>
            <a:r>
              <a:rPr lang="en-US" sz="1600" b="1" dirty="0" smtClean="0">
                <a:solidFill>
                  <a:srgbClr val="0000FF"/>
                </a:solidFill>
                <a:latin typeface="Book Antiqua" pitchFamily="18" charset="0"/>
              </a:rPr>
              <a:t> </a:t>
            </a:r>
            <a:endParaRPr lang="en-US" sz="1600" b="1" baseline="30000" dirty="0">
              <a:solidFill>
                <a:srgbClr val="0000FF"/>
              </a:solidFill>
              <a:latin typeface="Book Antiqua" panose="02040602050305030304" pitchFamily="18" charset="0"/>
            </a:endParaRPr>
          </a:p>
        </p:txBody>
      </p:sp>
      <p:sp>
        <p:nvSpPr>
          <p:cNvPr id="68" name="Rectangle 67"/>
          <p:cNvSpPr/>
          <p:nvPr/>
        </p:nvSpPr>
        <p:spPr>
          <a:xfrm>
            <a:off x="5883946" y="1818696"/>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9" name="Rectangle 68"/>
          <p:cNvSpPr/>
          <p:nvPr/>
        </p:nvSpPr>
        <p:spPr>
          <a:xfrm>
            <a:off x="5666232" y="2190750"/>
            <a:ext cx="29848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F</a:t>
            </a:r>
            <a:endParaRPr lang="en-US" sz="1600" b="1" dirty="0">
              <a:solidFill>
                <a:srgbClr val="0000FF"/>
              </a:solidFill>
              <a:latin typeface="Book Antiqua" panose="02040602050305030304" pitchFamily="18" charset="0"/>
            </a:endParaRPr>
          </a:p>
        </p:txBody>
      </p:sp>
      <p:sp>
        <p:nvSpPr>
          <p:cNvPr id="70" name="Rectangle 69"/>
          <p:cNvSpPr/>
          <p:nvPr/>
        </p:nvSpPr>
        <p:spPr>
          <a:xfrm>
            <a:off x="6113129" y="2191004"/>
            <a:ext cx="1381903" cy="338554"/>
          </a:xfrm>
          <a:prstGeom prst="rect">
            <a:avLst/>
          </a:prstGeom>
        </p:spPr>
        <p:txBody>
          <a:bodyPr wrap="square">
            <a:spAutoFit/>
          </a:bodyPr>
          <a:lstStyle/>
          <a:p>
            <a:r>
              <a:rPr lang="en-US" sz="1600" b="1" dirty="0" smtClean="0">
                <a:solidFill>
                  <a:srgbClr val="0000FF"/>
                </a:solidFill>
                <a:latin typeface="Book Antiqua" panose="02040602050305030304" pitchFamily="18" charset="0"/>
              </a:rPr>
              <a:t>-7500 </a:t>
            </a:r>
            <a:r>
              <a:rPr lang="en-US" sz="1600" b="1" dirty="0" smtClean="0">
                <a:solidFill>
                  <a:srgbClr val="0000FF"/>
                </a:solidFill>
                <a:latin typeface="Book Antiqua" pitchFamily="18" charset="0"/>
                <a:sym typeface="Symbol"/>
              </a:rPr>
              <a:t>N</a:t>
            </a:r>
            <a:r>
              <a:rPr lang="en-US" sz="1600" b="1" dirty="0" smtClean="0">
                <a:solidFill>
                  <a:srgbClr val="0000FF"/>
                </a:solidFill>
                <a:latin typeface="Book Antiqua" pitchFamily="18" charset="0"/>
              </a:rPr>
              <a:t> </a:t>
            </a:r>
            <a:endParaRPr lang="en-US" sz="1600" b="1" baseline="30000" dirty="0">
              <a:solidFill>
                <a:srgbClr val="0000FF"/>
              </a:solidFill>
              <a:latin typeface="Book Antiqua" panose="02040602050305030304" pitchFamily="18" charset="0"/>
            </a:endParaRPr>
          </a:p>
        </p:txBody>
      </p:sp>
      <p:sp>
        <p:nvSpPr>
          <p:cNvPr id="71" name="Rectangle 70"/>
          <p:cNvSpPr/>
          <p:nvPr/>
        </p:nvSpPr>
        <p:spPr>
          <a:xfrm>
            <a:off x="5883946" y="2199696"/>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73" name="TextBox 72"/>
          <p:cNvSpPr txBox="1"/>
          <p:nvPr/>
        </p:nvSpPr>
        <p:spPr>
          <a:xfrm>
            <a:off x="130864" y="1428750"/>
            <a:ext cx="1012136"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a:t>
            </a:r>
          </a:p>
        </p:txBody>
      </p:sp>
      <p:cxnSp>
        <p:nvCxnSpPr>
          <p:cNvPr id="74" name="Straight Connector 73"/>
          <p:cNvCxnSpPr/>
          <p:nvPr/>
        </p:nvCxnSpPr>
        <p:spPr>
          <a:xfrm>
            <a:off x="5022930" y="1365384"/>
            <a:ext cx="0" cy="3718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ounded Rectangle 74"/>
          <p:cNvSpPr/>
          <p:nvPr/>
        </p:nvSpPr>
        <p:spPr>
          <a:xfrm>
            <a:off x="5133131" y="2462050"/>
            <a:ext cx="682342" cy="378143"/>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0000FF"/>
                </a:solidFill>
                <a:effectLst>
                  <a:innerShdw blurRad="114300">
                    <a:prstClr val="black"/>
                  </a:innerShdw>
                </a:effectLst>
                <a:latin typeface="Book Antiqua" panose="02040602050305030304" pitchFamily="18" charset="0"/>
              </a:rPr>
              <a:t>Ans</a:t>
            </a:r>
            <a:r>
              <a:rPr lang="en-US" sz="1600" b="1" kern="0" dirty="0" smtClean="0">
                <a:solidFill>
                  <a:srgbClr val="0000FF"/>
                </a:solidFill>
                <a:effectLst>
                  <a:innerShdw blurRad="114300">
                    <a:prstClr val="black"/>
                  </a:innerShdw>
                </a:effectLst>
                <a:latin typeface="Book Antiqua" panose="02040602050305030304" pitchFamily="18" charset="0"/>
              </a:rPr>
              <a:t>: </a:t>
            </a:r>
            <a:endParaRPr lang="en-US" sz="1600" b="1" kern="0" dirty="0">
              <a:solidFill>
                <a:srgbClr val="0000FF"/>
              </a:solidFill>
              <a:effectLst>
                <a:innerShdw blurRad="114300">
                  <a:prstClr val="black"/>
                </a:innerShdw>
              </a:effectLst>
              <a:latin typeface="Book Antiqua" panose="02040602050305030304" pitchFamily="18" charset="0"/>
            </a:endParaRPr>
          </a:p>
        </p:txBody>
      </p:sp>
      <p:sp>
        <p:nvSpPr>
          <p:cNvPr id="76" name="TextBox 75"/>
          <p:cNvSpPr txBox="1"/>
          <p:nvPr/>
        </p:nvSpPr>
        <p:spPr>
          <a:xfrm>
            <a:off x="5029200" y="2883835"/>
            <a:ext cx="3394364" cy="830915"/>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     </a:t>
            </a:r>
            <a:r>
              <a:rPr lang="en-US" dirty="0"/>
              <a:t>Force exerted by the brakes is </a:t>
            </a:r>
            <a:r>
              <a:rPr lang="en-US" dirty="0" smtClean="0"/>
              <a:t>7500N. Negative sign indicates retarding force.</a:t>
            </a:r>
            <a:endParaRPr lang="en-US" dirty="0"/>
          </a:p>
        </p:txBody>
      </p:sp>
      <p:sp>
        <p:nvSpPr>
          <p:cNvPr id="77" name="Rectangle 76"/>
          <p:cNvSpPr/>
          <p:nvPr/>
        </p:nvSpPr>
        <p:spPr>
          <a:xfrm>
            <a:off x="4894373" y="180749"/>
            <a:ext cx="893076"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6804504" y="173995"/>
            <a:ext cx="354550"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181242" y="902170"/>
            <a:ext cx="764835" cy="27350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066800" y="4248150"/>
            <a:ext cx="3626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81" name="Rounded Rectangular Callout 80"/>
          <p:cNvSpPr/>
          <p:nvPr/>
        </p:nvSpPr>
        <p:spPr>
          <a:xfrm>
            <a:off x="2166031" y="3524964"/>
            <a:ext cx="3122738" cy="646986"/>
          </a:xfrm>
          <a:prstGeom prst="wedgeRoundRectCallout">
            <a:avLst>
              <a:gd name="adj1" fmla="val -34082"/>
              <a:gd name="adj2" fmla="val 69882"/>
              <a:gd name="adj3" fmla="val 16667"/>
            </a:avLst>
          </a:prstGeom>
          <a:solidFill>
            <a:schemeClr val="bg2"/>
          </a:solidFill>
          <a:ln>
            <a:solidFill>
              <a:srgbClr val="12065A"/>
            </a:solidFill>
          </a:ln>
        </p:spPr>
        <p:txBody>
          <a:bodyPr>
            <a:spAutoFit/>
          </a:bodyPr>
          <a:lstStyle/>
          <a:p>
            <a:pPr algn="ctr"/>
            <a:r>
              <a:rPr lang="en-US" sz="1600" b="1" dirty="0">
                <a:solidFill>
                  <a:prstClr val="black"/>
                </a:solidFill>
                <a:latin typeface="Book Antiqua" panose="02040602050305030304" pitchFamily="18" charset="0"/>
              </a:rPr>
              <a:t>The –</a:t>
            </a:r>
            <a:r>
              <a:rPr lang="en-US" sz="1600" b="1" dirty="0" err="1">
                <a:solidFill>
                  <a:prstClr val="black"/>
                </a:solidFill>
                <a:latin typeface="Book Antiqua" panose="02040602050305030304" pitchFamily="18" charset="0"/>
              </a:rPr>
              <a:t>ve</a:t>
            </a:r>
            <a:r>
              <a:rPr lang="en-US" sz="1600" b="1" dirty="0">
                <a:solidFill>
                  <a:prstClr val="black"/>
                </a:solidFill>
                <a:latin typeface="Book Antiqua" panose="02040602050305030304" pitchFamily="18" charset="0"/>
              </a:rPr>
              <a:t> sign shows that the </a:t>
            </a:r>
            <a:r>
              <a:rPr lang="en-US" sz="1600" b="1" dirty="0" smtClean="0">
                <a:solidFill>
                  <a:prstClr val="black"/>
                </a:solidFill>
                <a:latin typeface="Book Antiqua" panose="02040602050305030304" pitchFamily="18" charset="0"/>
              </a:rPr>
              <a:t>body is retarding</a:t>
            </a:r>
            <a:endParaRPr lang="en-US" sz="1600" b="1" dirty="0">
              <a:solidFill>
                <a:prstClr val="black"/>
              </a:solidFill>
              <a:latin typeface="Book Antiqua" panose="02040602050305030304" pitchFamily="18" charset="0"/>
            </a:endParaRPr>
          </a:p>
        </p:txBody>
      </p:sp>
    </p:spTree>
    <p:extLst>
      <p:ext uri="{BB962C8B-B14F-4D97-AF65-F5344CB8AC3E}">
        <p14:creationId xmlns:p14="http://schemas.microsoft.com/office/powerpoint/2010/main" val="378439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77"/>
                                        </p:tgtEl>
                                      </p:cBhvr>
                                    </p:animEffect>
                                    <p:animScale>
                                      <p:cBhvr>
                                        <p:cTn id="28" dur="250" autoRev="1" fill="hold"/>
                                        <p:tgtEl>
                                          <p:spTgt spid="77"/>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77"/>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lef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left)">
                                      <p:cBhvr>
                                        <p:cTn id="75" dur="5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left)">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left)">
                                      <p:cBhvr>
                                        <p:cTn id="85" dur="500"/>
                                        <p:tgtEl>
                                          <p:spTgt spid="20"/>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left)">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8"/>
                                        </p:tgtEl>
                                        <p:attrNameLst>
                                          <p:attrName>style.visibility</p:attrName>
                                        </p:attrNameLst>
                                      </p:cBhvr>
                                      <p:to>
                                        <p:strVal val="visible"/>
                                      </p:to>
                                    </p:set>
                                    <p:animEffect transition="in" filter="fade">
                                      <p:cBhvr>
                                        <p:cTn id="101" dur="500"/>
                                        <p:tgtEl>
                                          <p:spTgt spid="78"/>
                                        </p:tgtEl>
                                      </p:cBhvr>
                                    </p:animEffect>
                                  </p:childTnLst>
                                </p:cTn>
                              </p:par>
                              <p:par>
                                <p:cTn id="102" presetID="26" presetClass="emph" presetSubtype="0" fill="hold" grpId="1" nodeType="withEffect">
                                  <p:stCondLst>
                                    <p:cond delay="0"/>
                                  </p:stCondLst>
                                  <p:childTnLst>
                                    <p:animEffect transition="out" filter="fade">
                                      <p:cBhvr>
                                        <p:cTn id="103" dur="500" tmFilter="0, 0; .2, .5; .8, .5; 1, 0"/>
                                        <p:tgtEl>
                                          <p:spTgt spid="78"/>
                                        </p:tgtEl>
                                      </p:cBhvr>
                                    </p:animEffect>
                                    <p:animScale>
                                      <p:cBhvr>
                                        <p:cTn id="104" dur="250" autoRev="1" fill="hold"/>
                                        <p:tgtEl>
                                          <p:spTgt spid="78"/>
                                        </p:tgtEl>
                                      </p:cBhvr>
                                      <p:by x="105000" y="105000"/>
                                    </p:animScale>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2" nodeType="clickEffect">
                                  <p:stCondLst>
                                    <p:cond delay="0"/>
                                  </p:stCondLst>
                                  <p:childTnLst>
                                    <p:set>
                                      <p:cBhvr>
                                        <p:cTn id="108" dur="1" fill="hold">
                                          <p:stCondLst>
                                            <p:cond delay="0"/>
                                          </p:stCondLst>
                                        </p:cTn>
                                        <p:tgtEl>
                                          <p:spTgt spid="7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wipe(left)">
                                      <p:cBhvr>
                                        <p:cTn id="113" dur="500"/>
                                        <p:tgtEl>
                                          <p:spTgt spid="2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wipe(left)">
                                      <p:cBhvr>
                                        <p:cTn id="123" dur="500"/>
                                        <p:tgtEl>
                                          <p:spTgt spid="2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9"/>
                                        </p:tgtEl>
                                        <p:attrNameLst>
                                          <p:attrName>style.visibility</p:attrName>
                                        </p:attrNameLst>
                                      </p:cBhvr>
                                      <p:to>
                                        <p:strVal val="visible"/>
                                      </p:to>
                                    </p:set>
                                    <p:animEffect transition="in" filter="fade">
                                      <p:cBhvr>
                                        <p:cTn id="126" dur="500"/>
                                        <p:tgtEl>
                                          <p:spTgt spid="79"/>
                                        </p:tgtEl>
                                      </p:cBhvr>
                                    </p:animEffect>
                                  </p:childTnLst>
                                </p:cTn>
                              </p:par>
                              <p:par>
                                <p:cTn id="127" presetID="26" presetClass="emph" presetSubtype="0" fill="hold" grpId="1" nodeType="withEffect">
                                  <p:stCondLst>
                                    <p:cond delay="0"/>
                                  </p:stCondLst>
                                  <p:childTnLst>
                                    <p:animEffect transition="out" filter="fade">
                                      <p:cBhvr>
                                        <p:cTn id="128" dur="500" tmFilter="0, 0; .2, .5; .8, .5; 1, 0"/>
                                        <p:tgtEl>
                                          <p:spTgt spid="79"/>
                                        </p:tgtEl>
                                      </p:cBhvr>
                                    </p:animEffect>
                                    <p:animScale>
                                      <p:cBhvr>
                                        <p:cTn id="129" dur="250" autoRev="1" fill="hold"/>
                                        <p:tgtEl>
                                          <p:spTgt spid="79"/>
                                        </p:tgtEl>
                                      </p:cBhvr>
                                      <p:by x="105000" y="105000"/>
                                    </p:animScale>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grpId="2" nodeType="clickEffect">
                                  <p:stCondLst>
                                    <p:cond delay="0"/>
                                  </p:stCondLst>
                                  <p:childTnLst>
                                    <p:set>
                                      <p:cBhvr>
                                        <p:cTn id="133" dur="1" fill="hold">
                                          <p:stCondLst>
                                            <p:cond delay="0"/>
                                          </p:stCondLst>
                                        </p:cTn>
                                        <p:tgtEl>
                                          <p:spTgt spid="79"/>
                                        </p:tgtEl>
                                        <p:attrNameLst>
                                          <p:attrName>style.visibility</p:attrName>
                                        </p:attrNameLst>
                                      </p:cBhvr>
                                      <p:to>
                                        <p:strVal val="hidden"/>
                                      </p:to>
                                    </p:set>
                                  </p:childTnLst>
                                </p:cTn>
                              </p:par>
                              <p:par>
                                <p:cTn id="134" presetID="22" presetClass="entr" presetSubtype="8" fill="hold" grpId="0" nodeType="with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wipe(left)">
                                      <p:cBhvr>
                                        <p:cTn id="136" dur="500"/>
                                        <p:tgtEl>
                                          <p:spTgt spid="3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wipe(left)">
                                      <p:cBhvr>
                                        <p:cTn id="141" dur="500"/>
                                        <p:tgtEl>
                                          <p:spTgt spid="28"/>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30"/>
                                        </p:tgtEl>
                                        <p:attrNameLst>
                                          <p:attrName>style.visibility</p:attrName>
                                        </p:attrNameLst>
                                      </p:cBhvr>
                                      <p:to>
                                        <p:strVal val="visible"/>
                                      </p:to>
                                    </p:set>
                                    <p:animEffect transition="in" filter="wipe(left)">
                                      <p:cBhvr>
                                        <p:cTn id="146" dur="500"/>
                                        <p:tgtEl>
                                          <p:spTgt spid="30"/>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29"/>
                                        </p:tgtEl>
                                        <p:attrNameLst>
                                          <p:attrName>style.visibility</p:attrName>
                                        </p:attrNameLst>
                                      </p:cBhvr>
                                      <p:to>
                                        <p:strVal val="visible"/>
                                      </p:to>
                                    </p:set>
                                    <p:animEffect transition="in" filter="wipe(left)">
                                      <p:cBhvr>
                                        <p:cTn id="151" dur="500"/>
                                        <p:tgtEl>
                                          <p:spTgt spid="29"/>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3"/>
                                        </p:tgtEl>
                                        <p:attrNameLst>
                                          <p:attrName>style.visibility</p:attrName>
                                        </p:attrNameLst>
                                      </p:cBhvr>
                                      <p:to>
                                        <p:strVal val="visible"/>
                                      </p:to>
                                    </p:set>
                                    <p:animEffect transition="in" filter="wipe(left)">
                                      <p:cBhvr>
                                        <p:cTn id="156" dur="500"/>
                                        <p:tgtEl>
                                          <p:spTgt spid="33"/>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wipe(left)">
                                      <p:cBhvr>
                                        <p:cTn id="161" dur="500"/>
                                        <p:tgtEl>
                                          <p:spTgt spid="44"/>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38"/>
                                        </p:tgtEl>
                                        <p:attrNameLst>
                                          <p:attrName>style.visibility</p:attrName>
                                        </p:attrNameLst>
                                      </p:cBhvr>
                                      <p:to>
                                        <p:strVal val="visible"/>
                                      </p:to>
                                    </p:set>
                                    <p:animEffect transition="in" filter="wipe(left)">
                                      <p:cBhvr>
                                        <p:cTn id="166" dur="500"/>
                                        <p:tgtEl>
                                          <p:spTgt spid="38"/>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39"/>
                                        </p:tgtEl>
                                        <p:attrNameLst>
                                          <p:attrName>style.visibility</p:attrName>
                                        </p:attrNameLst>
                                      </p:cBhvr>
                                      <p:to>
                                        <p:strVal val="visible"/>
                                      </p:to>
                                    </p:set>
                                    <p:animEffect transition="in" filter="wipe(left)">
                                      <p:cBhvr>
                                        <p:cTn id="171" dur="500"/>
                                        <p:tgtEl>
                                          <p:spTgt spid="39"/>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40"/>
                                        </p:tgtEl>
                                        <p:attrNameLst>
                                          <p:attrName>style.visibility</p:attrName>
                                        </p:attrNameLst>
                                      </p:cBhvr>
                                      <p:to>
                                        <p:strVal val="visible"/>
                                      </p:to>
                                    </p:set>
                                    <p:animEffect transition="in" filter="wipe(left)">
                                      <p:cBhvr>
                                        <p:cTn id="176" dur="500"/>
                                        <p:tgtEl>
                                          <p:spTgt spid="40"/>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42"/>
                                        </p:tgtEl>
                                        <p:attrNameLst>
                                          <p:attrName>style.visibility</p:attrName>
                                        </p:attrNameLst>
                                      </p:cBhvr>
                                      <p:to>
                                        <p:strVal val="visible"/>
                                      </p:to>
                                    </p:set>
                                    <p:animEffect transition="in" filter="wipe(left)">
                                      <p:cBhvr>
                                        <p:cTn id="181" dur="500"/>
                                        <p:tgtEl>
                                          <p:spTgt spid="42"/>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41"/>
                                        </p:tgtEl>
                                        <p:attrNameLst>
                                          <p:attrName>style.visibility</p:attrName>
                                        </p:attrNameLst>
                                      </p:cBhvr>
                                      <p:to>
                                        <p:strVal val="visible"/>
                                      </p:to>
                                    </p:set>
                                    <p:animEffect transition="in" filter="wipe(left)">
                                      <p:cBhvr>
                                        <p:cTn id="186" dur="500"/>
                                        <p:tgtEl>
                                          <p:spTgt spid="41"/>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43"/>
                                        </p:tgtEl>
                                        <p:attrNameLst>
                                          <p:attrName>style.visibility</p:attrName>
                                        </p:attrNameLst>
                                      </p:cBhvr>
                                      <p:to>
                                        <p:strVal val="visible"/>
                                      </p:to>
                                    </p:set>
                                    <p:animEffect transition="in" filter="wipe(left)">
                                      <p:cBhvr>
                                        <p:cTn id="191" dur="500"/>
                                        <p:tgtEl>
                                          <p:spTgt spid="43"/>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wipe(left)">
                                      <p:cBhvr>
                                        <p:cTn id="196" dur="500"/>
                                        <p:tgtEl>
                                          <p:spTgt spid="35"/>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37"/>
                                        </p:tgtEl>
                                        <p:attrNameLst>
                                          <p:attrName>style.visibility</p:attrName>
                                        </p:attrNameLst>
                                      </p:cBhvr>
                                      <p:to>
                                        <p:strVal val="visible"/>
                                      </p:to>
                                    </p:set>
                                    <p:animEffect transition="in" filter="wipe(left)">
                                      <p:cBhvr>
                                        <p:cTn id="201" dur="500"/>
                                        <p:tgtEl>
                                          <p:spTgt spid="37"/>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36"/>
                                        </p:tgtEl>
                                        <p:attrNameLst>
                                          <p:attrName>style.visibility</p:attrName>
                                        </p:attrNameLst>
                                      </p:cBhvr>
                                      <p:to>
                                        <p:strVal val="visible"/>
                                      </p:to>
                                    </p:set>
                                    <p:animEffect transition="in" filter="wipe(left)">
                                      <p:cBhvr>
                                        <p:cTn id="206" dur="500"/>
                                        <p:tgtEl>
                                          <p:spTgt spid="36"/>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34"/>
                                        </p:tgtEl>
                                        <p:attrNameLst>
                                          <p:attrName>style.visibility</p:attrName>
                                        </p:attrNameLst>
                                      </p:cBhvr>
                                      <p:to>
                                        <p:strVal val="visible"/>
                                      </p:to>
                                    </p:set>
                                    <p:animEffect transition="in" filter="wipe(left)">
                                      <p:cBhvr>
                                        <p:cTn id="211" dur="500"/>
                                        <p:tgtEl>
                                          <p:spTgt spid="34"/>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49"/>
                                        </p:tgtEl>
                                        <p:attrNameLst>
                                          <p:attrName>style.visibility</p:attrName>
                                        </p:attrNameLst>
                                      </p:cBhvr>
                                      <p:to>
                                        <p:strVal val="visible"/>
                                      </p:to>
                                    </p:set>
                                    <p:animEffect transition="in" filter="wipe(left)">
                                      <p:cBhvr>
                                        <p:cTn id="216" dur="500"/>
                                        <p:tgtEl>
                                          <p:spTgt spid="49"/>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45"/>
                                        </p:tgtEl>
                                        <p:attrNameLst>
                                          <p:attrName>style.visibility</p:attrName>
                                        </p:attrNameLst>
                                      </p:cBhvr>
                                      <p:to>
                                        <p:strVal val="visible"/>
                                      </p:to>
                                    </p:set>
                                    <p:animEffect transition="in" filter="wipe(left)">
                                      <p:cBhvr>
                                        <p:cTn id="221" dur="500"/>
                                        <p:tgtEl>
                                          <p:spTgt spid="45"/>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nodeType="clickEffect">
                                  <p:stCondLst>
                                    <p:cond delay="0"/>
                                  </p:stCondLst>
                                  <p:childTnLst>
                                    <p:set>
                                      <p:cBhvr>
                                        <p:cTn id="230" dur="1" fill="hold">
                                          <p:stCondLst>
                                            <p:cond delay="0"/>
                                          </p:stCondLst>
                                        </p:cTn>
                                        <p:tgtEl>
                                          <p:spTgt spid="48"/>
                                        </p:tgtEl>
                                        <p:attrNameLst>
                                          <p:attrName>style.visibility</p:attrName>
                                        </p:attrNameLst>
                                      </p:cBhvr>
                                      <p:to>
                                        <p:strVal val="visible"/>
                                      </p:to>
                                    </p:set>
                                    <p:animEffect transition="in" filter="wipe(left)">
                                      <p:cBhvr>
                                        <p:cTn id="231" dur="500"/>
                                        <p:tgtEl>
                                          <p:spTgt spid="48"/>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47"/>
                                        </p:tgtEl>
                                        <p:attrNameLst>
                                          <p:attrName>style.visibility</p:attrName>
                                        </p:attrNameLst>
                                      </p:cBhvr>
                                      <p:to>
                                        <p:strVal val="visible"/>
                                      </p:to>
                                    </p:set>
                                    <p:animEffect transition="in" filter="wipe(left)">
                                      <p:cBhvr>
                                        <p:cTn id="236" dur="500"/>
                                        <p:tgtEl>
                                          <p:spTgt spid="47"/>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50"/>
                                        </p:tgtEl>
                                        <p:attrNameLst>
                                          <p:attrName>style.visibility</p:attrName>
                                        </p:attrNameLst>
                                      </p:cBhvr>
                                      <p:to>
                                        <p:strVal val="visible"/>
                                      </p:to>
                                    </p:set>
                                    <p:animEffect transition="in" filter="wipe(left)">
                                      <p:cBhvr>
                                        <p:cTn id="241" dur="500"/>
                                        <p:tgtEl>
                                          <p:spTgt spid="50"/>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51"/>
                                        </p:tgtEl>
                                        <p:attrNameLst>
                                          <p:attrName>style.visibility</p:attrName>
                                        </p:attrNameLst>
                                      </p:cBhvr>
                                      <p:to>
                                        <p:strVal val="visible"/>
                                      </p:to>
                                    </p:set>
                                    <p:animEffect transition="in" filter="wipe(left)">
                                      <p:cBhvr>
                                        <p:cTn id="246" dur="500"/>
                                        <p:tgtEl>
                                          <p:spTgt spid="51"/>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nodeType="clickEffect">
                                  <p:stCondLst>
                                    <p:cond delay="0"/>
                                  </p:stCondLst>
                                  <p:childTnLst>
                                    <p:set>
                                      <p:cBhvr>
                                        <p:cTn id="250" dur="1" fill="hold">
                                          <p:stCondLst>
                                            <p:cond delay="0"/>
                                          </p:stCondLst>
                                        </p:cTn>
                                        <p:tgtEl>
                                          <p:spTgt spid="53"/>
                                        </p:tgtEl>
                                        <p:attrNameLst>
                                          <p:attrName>style.visibility</p:attrName>
                                        </p:attrNameLst>
                                      </p:cBhvr>
                                      <p:to>
                                        <p:strVal val="visible"/>
                                      </p:to>
                                    </p:set>
                                    <p:animEffect transition="in" filter="wipe(left)">
                                      <p:cBhvr>
                                        <p:cTn id="251" dur="500"/>
                                        <p:tgtEl>
                                          <p:spTgt spid="53"/>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childTnLst>
                                    <p:set>
                                      <p:cBhvr>
                                        <p:cTn id="255" dur="1" fill="hold">
                                          <p:stCondLst>
                                            <p:cond delay="0"/>
                                          </p:stCondLst>
                                        </p:cTn>
                                        <p:tgtEl>
                                          <p:spTgt spid="52"/>
                                        </p:tgtEl>
                                        <p:attrNameLst>
                                          <p:attrName>style.visibility</p:attrName>
                                        </p:attrNameLst>
                                      </p:cBhvr>
                                      <p:to>
                                        <p:strVal val="visible"/>
                                      </p:to>
                                    </p:set>
                                    <p:animEffect transition="in" filter="wipe(left)">
                                      <p:cBhvr>
                                        <p:cTn id="256" dur="500"/>
                                        <p:tgtEl>
                                          <p:spTgt spid="52"/>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55"/>
                                        </p:tgtEl>
                                        <p:attrNameLst>
                                          <p:attrName>style.visibility</p:attrName>
                                        </p:attrNameLst>
                                      </p:cBhvr>
                                      <p:to>
                                        <p:strVal val="visible"/>
                                      </p:to>
                                    </p:set>
                                    <p:animEffect transition="in" filter="wipe(left)">
                                      <p:cBhvr>
                                        <p:cTn id="261" dur="500"/>
                                        <p:tgtEl>
                                          <p:spTgt spid="55"/>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56"/>
                                        </p:tgtEl>
                                        <p:attrNameLst>
                                          <p:attrName>style.visibility</p:attrName>
                                        </p:attrNameLst>
                                      </p:cBhvr>
                                      <p:to>
                                        <p:strVal val="visible"/>
                                      </p:to>
                                    </p:set>
                                    <p:animEffect transition="in" filter="wipe(left)">
                                      <p:cBhvr>
                                        <p:cTn id="266" dur="500"/>
                                        <p:tgtEl>
                                          <p:spTgt spid="56"/>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58"/>
                                        </p:tgtEl>
                                        <p:attrNameLst>
                                          <p:attrName>style.visibility</p:attrName>
                                        </p:attrNameLst>
                                      </p:cBhvr>
                                      <p:to>
                                        <p:strVal val="visible"/>
                                      </p:to>
                                    </p:set>
                                    <p:animEffect transition="in" filter="wipe(left)">
                                      <p:cBhvr>
                                        <p:cTn id="271" dur="500"/>
                                        <p:tgtEl>
                                          <p:spTgt spid="58"/>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57"/>
                                        </p:tgtEl>
                                        <p:attrNameLst>
                                          <p:attrName>style.visibility</p:attrName>
                                        </p:attrNameLst>
                                      </p:cBhvr>
                                      <p:to>
                                        <p:strVal val="visible"/>
                                      </p:to>
                                    </p:set>
                                    <p:animEffect transition="in" filter="wipe(left)">
                                      <p:cBhvr>
                                        <p:cTn id="276" dur="500"/>
                                        <p:tgtEl>
                                          <p:spTgt spid="57"/>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8" fill="hold" grpId="0" nodeType="clickEffect">
                                  <p:stCondLst>
                                    <p:cond delay="0"/>
                                  </p:stCondLst>
                                  <p:childTnLst>
                                    <p:set>
                                      <p:cBhvr>
                                        <p:cTn id="280" dur="1" fill="hold">
                                          <p:stCondLst>
                                            <p:cond delay="0"/>
                                          </p:stCondLst>
                                        </p:cTn>
                                        <p:tgtEl>
                                          <p:spTgt spid="62"/>
                                        </p:tgtEl>
                                        <p:attrNameLst>
                                          <p:attrName>style.visibility</p:attrName>
                                        </p:attrNameLst>
                                      </p:cBhvr>
                                      <p:to>
                                        <p:strVal val="visible"/>
                                      </p:to>
                                    </p:set>
                                    <p:animEffect transition="in" filter="wipe(left)">
                                      <p:cBhvr>
                                        <p:cTn id="281" dur="500"/>
                                        <p:tgtEl>
                                          <p:spTgt spid="62"/>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60"/>
                                        </p:tgtEl>
                                        <p:attrNameLst>
                                          <p:attrName>style.visibility</p:attrName>
                                        </p:attrNameLst>
                                      </p:cBhvr>
                                      <p:to>
                                        <p:strVal val="visible"/>
                                      </p:to>
                                    </p:set>
                                    <p:animEffect transition="in" filter="wipe(left)">
                                      <p:cBhvr>
                                        <p:cTn id="286" dur="500"/>
                                        <p:tgtEl>
                                          <p:spTgt spid="60"/>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8" fill="hold" grpId="0" nodeType="clickEffect">
                                  <p:stCondLst>
                                    <p:cond delay="0"/>
                                  </p:stCondLst>
                                  <p:childTnLst>
                                    <p:set>
                                      <p:cBhvr>
                                        <p:cTn id="290" dur="1" fill="hold">
                                          <p:stCondLst>
                                            <p:cond delay="0"/>
                                          </p:stCondLst>
                                        </p:cTn>
                                        <p:tgtEl>
                                          <p:spTgt spid="61"/>
                                        </p:tgtEl>
                                        <p:attrNameLst>
                                          <p:attrName>style.visibility</p:attrName>
                                        </p:attrNameLst>
                                      </p:cBhvr>
                                      <p:to>
                                        <p:strVal val="visible"/>
                                      </p:to>
                                    </p:set>
                                    <p:animEffect transition="in" filter="wipe(left)">
                                      <p:cBhvr>
                                        <p:cTn id="291" dur="500"/>
                                        <p:tgtEl>
                                          <p:spTgt spid="61"/>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4" fill="hold" grpId="0" nodeType="clickEffect">
                                  <p:stCondLst>
                                    <p:cond delay="0"/>
                                  </p:stCondLst>
                                  <p:childTnLst>
                                    <p:set>
                                      <p:cBhvr>
                                        <p:cTn id="295" dur="1" fill="hold">
                                          <p:stCondLst>
                                            <p:cond delay="0"/>
                                          </p:stCondLst>
                                        </p:cTn>
                                        <p:tgtEl>
                                          <p:spTgt spid="81"/>
                                        </p:tgtEl>
                                        <p:attrNameLst>
                                          <p:attrName>style.visibility</p:attrName>
                                        </p:attrNameLst>
                                      </p:cBhvr>
                                      <p:to>
                                        <p:strVal val="visible"/>
                                      </p:to>
                                    </p:set>
                                    <p:animEffect transition="in" filter="wipe(down)">
                                      <p:cBhvr>
                                        <p:cTn id="296" dur="500"/>
                                        <p:tgtEl>
                                          <p:spTgt spid="81"/>
                                        </p:tgtEl>
                                      </p:cBhvr>
                                    </p:animEffec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81"/>
                                        </p:tgtEl>
                                        <p:attrNameLst>
                                          <p:attrName>style.visibility</p:attrName>
                                        </p:attrNameLst>
                                      </p:cBhvr>
                                      <p:to>
                                        <p:strVal val="hidden"/>
                                      </p:to>
                                    </p:set>
                                  </p:childTnLst>
                                </p:cTn>
                              </p:par>
                            </p:childTnLst>
                          </p:cTn>
                        </p:par>
                      </p:childTnLst>
                    </p:cTn>
                  </p:par>
                  <p:par>
                    <p:cTn id="301" fill="hold">
                      <p:stCondLst>
                        <p:cond delay="indefinite"/>
                      </p:stCondLst>
                      <p:childTnLst>
                        <p:par>
                          <p:cTn id="302" fill="hold">
                            <p:stCondLst>
                              <p:cond delay="0"/>
                            </p:stCondLst>
                            <p:childTnLst>
                              <p:par>
                                <p:cTn id="303" presetID="22" presetClass="entr" presetSubtype="1" fill="hold" nodeType="clickEffect">
                                  <p:stCondLst>
                                    <p:cond delay="0"/>
                                  </p:stCondLst>
                                  <p:childTnLst>
                                    <p:set>
                                      <p:cBhvr>
                                        <p:cTn id="304" dur="1" fill="hold">
                                          <p:stCondLst>
                                            <p:cond delay="0"/>
                                          </p:stCondLst>
                                        </p:cTn>
                                        <p:tgtEl>
                                          <p:spTgt spid="74"/>
                                        </p:tgtEl>
                                        <p:attrNameLst>
                                          <p:attrName>style.visibility</p:attrName>
                                        </p:attrNameLst>
                                      </p:cBhvr>
                                      <p:to>
                                        <p:strVal val="visible"/>
                                      </p:to>
                                    </p:set>
                                    <p:animEffect transition="in" filter="wipe(up)">
                                      <p:cBhvr>
                                        <p:cTn id="305" dur="500"/>
                                        <p:tgtEl>
                                          <p:spTgt spid="74"/>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63"/>
                                        </p:tgtEl>
                                        <p:attrNameLst>
                                          <p:attrName>style.visibility</p:attrName>
                                        </p:attrNameLst>
                                      </p:cBhvr>
                                      <p:to>
                                        <p:strVal val="visible"/>
                                      </p:to>
                                    </p:set>
                                    <p:animEffect transition="in" filter="wipe(left)">
                                      <p:cBhvr>
                                        <p:cTn id="310" dur="500"/>
                                        <p:tgtEl>
                                          <p:spTgt spid="63"/>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65"/>
                                        </p:tgtEl>
                                        <p:attrNameLst>
                                          <p:attrName>style.visibility</p:attrName>
                                        </p:attrNameLst>
                                      </p:cBhvr>
                                      <p:to>
                                        <p:strVal val="visible"/>
                                      </p:to>
                                    </p:set>
                                    <p:animEffect transition="in" filter="wipe(left)">
                                      <p:cBhvr>
                                        <p:cTn id="315" dur="500"/>
                                        <p:tgtEl>
                                          <p:spTgt spid="65"/>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64"/>
                                        </p:tgtEl>
                                        <p:attrNameLst>
                                          <p:attrName>style.visibility</p:attrName>
                                        </p:attrNameLst>
                                      </p:cBhvr>
                                      <p:to>
                                        <p:strVal val="visible"/>
                                      </p:to>
                                    </p:set>
                                    <p:animEffect transition="in" filter="wipe(left)">
                                      <p:cBhvr>
                                        <p:cTn id="320" dur="500"/>
                                        <p:tgtEl>
                                          <p:spTgt spid="64"/>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66"/>
                                        </p:tgtEl>
                                        <p:attrNameLst>
                                          <p:attrName>style.visibility</p:attrName>
                                        </p:attrNameLst>
                                      </p:cBhvr>
                                      <p:to>
                                        <p:strVal val="visible"/>
                                      </p:to>
                                    </p:set>
                                    <p:animEffect transition="in" filter="wipe(left)">
                                      <p:cBhvr>
                                        <p:cTn id="325" dur="500"/>
                                        <p:tgtEl>
                                          <p:spTgt spid="66"/>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68"/>
                                        </p:tgtEl>
                                        <p:attrNameLst>
                                          <p:attrName>style.visibility</p:attrName>
                                        </p:attrNameLst>
                                      </p:cBhvr>
                                      <p:to>
                                        <p:strVal val="visible"/>
                                      </p:to>
                                    </p:set>
                                    <p:animEffect transition="in" filter="wipe(left)">
                                      <p:cBhvr>
                                        <p:cTn id="330" dur="500"/>
                                        <p:tgtEl>
                                          <p:spTgt spid="68"/>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67"/>
                                        </p:tgtEl>
                                        <p:attrNameLst>
                                          <p:attrName>style.visibility</p:attrName>
                                        </p:attrNameLst>
                                      </p:cBhvr>
                                      <p:to>
                                        <p:strVal val="visible"/>
                                      </p:to>
                                    </p:set>
                                    <p:animEffect transition="in" filter="wipe(left)">
                                      <p:cBhvr>
                                        <p:cTn id="335" dur="500"/>
                                        <p:tgtEl>
                                          <p:spTgt spid="67"/>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8" fill="hold" grpId="0" nodeType="clickEffect">
                                  <p:stCondLst>
                                    <p:cond delay="0"/>
                                  </p:stCondLst>
                                  <p:childTnLst>
                                    <p:set>
                                      <p:cBhvr>
                                        <p:cTn id="339" dur="1" fill="hold">
                                          <p:stCondLst>
                                            <p:cond delay="0"/>
                                          </p:stCondLst>
                                        </p:cTn>
                                        <p:tgtEl>
                                          <p:spTgt spid="69"/>
                                        </p:tgtEl>
                                        <p:attrNameLst>
                                          <p:attrName>style.visibility</p:attrName>
                                        </p:attrNameLst>
                                      </p:cBhvr>
                                      <p:to>
                                        <p:strVal val="visible"/>
                                      </p:to>
                                    </p:set>
                                    <p:animEffect transition="in" filter="wipe(left)">
                                      <p:cBhvr>
                                        <p:cTn id="340" dur="500"/>
                                        <p:tgtEl>
                                          <p:spTgt spid="69"/>
                                        </p:tgtEl>
                                      </p:cBhvr>
                                    </p:animEffect>
                                  </p:childTnLst>
                                </p:cTn>
                              </p:par>
                            </p:childTnLst>
                          </p:cTn>
                        </p:par>
                      </p:childTnLst>
                    </p:cTn>
                  </p:par>
                  <p:par>
                    <p:cTn id="341" fill="hold">
                      <p:stCondLst>
                        <p:cond delay="indefinite"/>
                      </p:stCondLst>
                      <p:childTnLst>
                        <p:par>
                          <p:cTn id="342" fill="hold">
                            <p:stCondLst>
                              <p:cond delay="0"/>
                            </p:stCondLst>
                            <p:childTnLst>
                              <p:par>
                                <p:cTn id="343" presetID="22" presetClass="entr" presetSubtype="8" fill="hold" grpId="0" nodeType="clickEffect">
                                  <p:stCondLst>
                                    <p:cond delay="0"/>
                                  </p:stCondLst>
                                  <p:childTnLst>
                                    <p:set>
                                      <p:cBhvr>
                                        <p:cTn id="344" dur="1" fill="hold">
                                          <p:stCondLst>
                                            <p:cond delay="0"/>
                                          </p:stCondLst>
                                        </p:cTn>
                                        <p:tgtEl>
                                          <p:spTgt spid="71"/>
                                        </p:tgtEl>
                                        <p:attrNameLst>
                                          <p:attrName>style.visibility</p:attrName>
                                        </p:attrNameLst>
                                      </p:cBhvr>
                                      <p:to>
                                        <p:strVal val="visible"/>
                                      </p:to>
                                    </p:set>
                                    <p:animEffect transition="in" filter="wipe(left)">
                                      <p:cBhvr>
                                        <p:cTn id="345" dur="500"/>
                                        <p:tgtEl>
                                          <p:spTgt spid="71"/>
                                        </p:tgtEl>
                                      </p:cBhvr>
                                    </p:animEffect>
                                  </p:childTnLst>
                                </p:cTn>
                              </p:par>
                            </p:childTnLst>
                          </p:cTn>
                        </p:par>
                      </p:childTnLst>
                    </p:cTn>
                  </p:par>
                  <p:par>
                    <p:cTn id="346" fill="hold">
                      <p:stCondLst>
                        <p:cond delay="indefinite"/>
                      </p:stCondLst>
                      <p:childTnLst>
                        <p:par>
                          <p:cTn id="347" fill="hold">
                            <p:stCondLst>
                              <p:cond delay="0"/>
                            </p:stCondLst>
                            <p:childTnLst>
                              <p:par>
                                <p:cTn id="348" presetID="22" presetClass="entr" presetSubtype="8" fill="hold" grpId="0" nodeType="clickEffect">
                                  <p:stCondLst>
                                    <p:cond delay="0"/>
                                  </p:stCondLst>
                                  <p:childTnLst>
                                    <p:set>
                                      <p:cBhvr>
                                        <p:cTn id="349" dur="1" fill="hold">
                                          <p:stCondLst>
                                            <p:cond delay="0"/>
                                          </p:stCondLst>
                                        </p:cTn>
                                        <p:tgtEl>
                                          <p:spTgt spid="70"/>
                                        </p:tgtEl>
                                        <p:attrNameLst>
                                          <p:attrName>style.visibility</p:attrName>
                                        </p:attrNameLst>
                                      </p:cBhvr>
                                      <p:to>
                                        <p:strVal val="visible"/>
                                      </p:to>
                                    </p:set>
                                    <p:animEffect transition="in" filter="wipe(left)">
                                      <p:cBhvr>
                                        <p:cTn id="350" dur="500"/>
                                        <p:tgtEl>
                                          <p:spTgt spid="70"/>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grpId="0" nodeType="clickEffect">
                                  <p:stCondLst>
                                    <p:cond delay="0"/>
                                  </p:stCondLst>
                                  <p:childTnLst>
                                    <p:set>
                                      <p:cBhvr>
                                        <p:cTn id="354" dur="1" fill="hold">
                                          <p:stCondLst>
                                            <p:cond delay="0"/>
                                          </p:stCondLst>
                                        </p:cTn>
                                        <p:tgtEl>
                                          <p:spTgt spid="75"/>
                                        </p:tgtEl>
                                        <p:attrNameLst>
                                          <p:attrName>style.visibility</p:attrName>
                                        </p:attrNameLst>
                                      </p:cBhvr>
                                      <p:to>
                                        <p:strVal val="visible"/>
                                      </p:to>
                                    </p:set>
                                    <p:animEffect transition="in" filter="wipe(left)">
                                      <p:cBhvr>
                                        <p:cTn id="355" dur="500"/>
                                        <p:tgtEl>
                                          <p:spTgt spid="75"/>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76"/>
                                        </p:tgtEl>
                                        <p:attrNameLst>
                                          <p:attrName>style.visibility</p:attrName>
                                        </p:attrNameLst>
                                      </p:cBhvr>
                                      <p:to>
                                        <p:strVal val="visible"/>
                                      </p:to>
                                    </p:set>
                                    <p:animEffect transition="in" filter="wipe(left)">
                                      <p:cBhvr>
                                        <p:cTn id="360" dur="500"/>
                                        <p:tgtEl>
                                          <p:spTgt spid="76"/>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8" fill="hold" grpId="0" nodeType="clickEffect">
                                  <p:stCondLst>
                                    <p:cond delay="0"/>
                                  </p:stCondLst>
                                  <p:childTnLst>
                                    <p:set>
                                      <p:cBhvr>
                                        <p:cTn id="364" dur="1" fill="hold">
                                          <p:stCondLst>
                                            <p:cond delay="0"/>
                                          </p:stCondLst>
                                        </p:cTn>
                                        <p:tgtEl>
                                          <p:spTgt spid="80"/>
                                        </p:tgtEl>
                                        <p:attrNameLst>
                                          <p:attrName>style.visibility</p:attrName>
                                        </p:attrNameLst>
                                      </p:cBhvr>
                                      <p:to>
                                        <p:strVal val="visible"/>
                                      </p:to>
                                    </p:set>
                                    <p:animEffect transition="in" filter="wipe(left)">
                                      <p:cBhvr>
                                        <p:cTn id="36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2" grpId="0" animBg="1"/>
      <p:bldP spid="33" grpId="0" animBg="1"/>
      <p:bldP spid="34" grpId="0" animBg="1"/>
      <p:bldP spid="35" grpId="0"/>
      <p:bldP spid="36" grpId="0"/>
      <p:bldP spid="37" grpId="0"/>
      <p:bldP spid="38" grpId="0"/>
      <p:bldP spid="39" grpId="0"/>
      <p:bldP spid="40" grpId="0"/>
      <p:bldP spid="41" grpId="0"/>
      <p:bldP spid="43" grpId="0"/>
      <p:bldP spid="44" grpId="0"/>
      <p:bldP spid="45" grpId="0"/>
      <p:bldP spid="46" grpId="0"/>
      <p:bldP spid="47" grpId="0"/>
      <p:bldP spid="49" grpId="0"/>
      <p:bldP spid="50" grpId="0"/>
      <p:bldP spid="51" grpId="0"/>
      <p:bldP spid="52" grpId="0"/>
      <p:bldP spid="55" grpId="0"/>
      <p:bldP spid="56" grpId="0"/>
      <p:bldP spid="57" grpId="0"/>
      <p:bldP spid="60" grpId="0"/>
      <p:bldP spid="61" grpId="0"/>
      <p:bldP spid="62" grpId="0"/>
      <p:bldP spid="63" grpId="0"/>
      <p:bldP spid="64" grpId="0"/>
      <p:bldP spid="65" grpId="0"/>
      <p:bldP spid="66" grpId="0"/>
      <p:bldP spid="67" grpId="0"/>
      <p:bldP spid="68" grpId="0"/>
      <p:bldP spid="69" grpId="0"/>
      <p:bldP spid="70" grpId="0"/>
      <p:bldP spid="71" grpId="0"/>
      <p:bldP spid="73" grpId="0" animBg="1"/>
      <p:bldP spid="75" grpId="0" animBg="1"/>
      <p:bldP spid="76" grpId="0"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p:bldP spid="81" grpId="0" animBg="1"/>
      <p:bldP spid="81"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A - Numericals</a:t>
            </a:r>
          </a:p>
        </p:txBody>
      </p:sp>
    </p:spTree>
    <p:extLst>
      <p:ext uri="{BB962C8B-B14F-4D97-AF65-F5344CB8AC3E}">
        <p14:creationId xmlns:p14="http://schemas.microsoft.com/office/powerpoint/2010/main" val="2164762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mpty  stylesh ro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 y="-1"/>
            <a:ext cx="9182100" cy="5143501"/>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Direct Access Storage 2"/>
          <p:cNvSpPr/>
          <p:nvPr/>
        </p:nvSpPr>
        <p:spPr>
          <a:xfrm rot="10800000">
            <a:off x="6806123" y="1404073"/>
            <a:ext cx="2017147" cy="3654216"/>
          </a:xfrm>
          <a:prstGeom prst="flowChartMagneticDrum">
            <a:avLst/>
          </a:prstGeom>
          <a:blipFill>
            <a:blip r:embed="rId3">
              <a:extLst>
                <a:ext uri="{BEBA8EAE-BF5A-486C-A8C5-ECC9F3942E4B}">
                  <a14:imgProps xmlns:a14="http://schemas.microsoft.com/office/drawing/2010/main">
                    <a14:imgLayer r:embed="rId4">
                      <a14:imgEffect>
                        <a14:saturation sat="200000"/>
                      </a14:imgEffect>
                    </a14:imgLayer>
                  </a14:imgProps>
                </a:ext>
              </a:extLst>
            </a:blip>
            <a:tile tx="0" ty="0" sx="100000" sy="100000" flip="none" algn="tl"/>
          </a:blipFill>
          <a:ln>
            <a:solidFill>
              <a:srgbClr val="9F6A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Oval 3"/>
          <p:cNvSpPr/>
          <p:nvPr/>
        </p:nvSpPr>
        <p:spPr>
          <a:xfrm>
            <a:off x="7010400" y="2777036"/>
            <a:ext cx="381000" cy="532907"/>
          </a:xfrm>
          <a:prstGeom prst="ellipse">
            <a:avLst/>
          </a:prstGeom>
          <a:blipFill>
            <a:blip r:embed="rId5"/>
            <a:tile tx="0" ty="0" sx="100000" sy="100000" flip="none" algn="tl"/>
          </a:blipFill>
          <a:ln>
            <a:no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 name="Group 4"/>
          <p:cNvGrpSpPr/>
          <p:nvPr/>
        </p:nvGrpSpPr>
        <p:grpSpPr>
          <a:xfrm>
            <a:off x="7922861" y="2882167"/>
            <a:ext cx="900408" cy="255413"/>
            <a:chOff x="1598198" y="696761"/>
            <a:chExt cx="3117861" cy="685803"/>
          </a:xfrm>
          <a:solidFill>
            <a:schemeClr val="bg1">
              <a:lumMod val="50000"/>
              <a:alpha val="65000"/>
            </a:schemeClr>
          </a:solidFill>
          <a:scene3d>
            <a:camera prst="orthographicFront">
              <a:rot lat="0" lon="0" rev="0"/>
            </a:camera>
            <a:lightRig rig="contrasting" dir="t">
              <a:rot lat="0" lon="0" rev="7800000"/>
            </a:lightRig>
          </a:scene3d>
        </p:grpSpPr>
        <p:sp>
          <p:nvSpPr>
            <p:cNvPr id="6" name="Rounded Rectangle 5"/>
            <p:cNvSpPr/>
            <p:nvPr/>
          </p:nvSpPr>
          <p:spPr>
            <a:xfrm>
              <a:off x="1598198" y="696761"/>
              <a:ext cx="2057400" cy="685803"/>
            </a:xfrm>
            <a:prstGeom prst="roundRect">
              <a:avLst/>
            </a:prstGeom>
            <a:grpFill/>
            <a:ln w="6350">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Flowchart: Extract 2"/>
            <p:cNvSpPr/>
            <p:nvPr/>
          </p:nvSpPr>
          <p:spPr>
            <a:xfrm rot="5400000">
              <a:off x="3804828" y="471333"/>
              <a:ext cx="685803" cy="1136659"/>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9323 h 9323"/>
                <a:gd name="connsiteX1" fmla="*/ 5000 w 10000"/>
                <a:gd name="connsiteY1" fmla="*/ 0 h 9323"/>
                <a:gd name="connsiteX2" fmla="*/ 10000 w 10000"/>
                <a:gd name="connsiteY2" fmla="*/ 9323 h 9323"/>
                <a:gd name="connsiteX3" fmla="*/ 0 w 10000"/>
                <a:gd name="connsiteY3" fmla="*/ 9323 h 9323"/>
              </a:gdLst>
              <a:ahLst/>
              <a:cxnLst>
                <a:cxn ang="0">
                  <a:pos x="connsiteX0" y="connsiteY0"/>
                </a:cxn>
                <a:cxn ang="0">
                  <a:pos x="connsiteX1" y="connsiteY1"/>
                </a:cxn>
                <a:cxn ang="0">
                  <a:pos x="connsiteX2" y="connsiteY2"/>
                </a:cxn>
                <a:cxn ang="0">
                  <a:pos x="connsiteX3" y="connsiteY3"/>
                </a:cxn>
              </a:cxnLst>
              <a:rect l="l" t="t" r="r" b="b"/>
              <a:pathLst>
                <a:path w="10000" h="9323">
                  <a:moveTo>
                    <a:pt x="0" y="9323"/>
                  </a:moveTo>
                  <a:cubicBezTo>
                    <a:pt x="1667" y="5990"/>
                    <a:pt x="1792" y="2926"/>
                    <a:pt x="5000" y="0"/>
                  </a:cubicBezTo>
                  <a:cubicBezTo>
                    <a:pt x="7592" y="1910"/>
                    <a:pt x="8333" y="5990"/>
                    <a:pt x="10000" y="9323"/>
                  </a:cubicBezTo>
                  <a:lnTo>
                    <a:pt x="0" y="9323"/>
                  </a:lnTo>
                  <a:close/>
                </a:path>
              </a:pathLst>
            </a:custGeom>
            <a:grpFill/>
            <a:ln w="6350">
              <a:no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7"/>
          <p:cNvGrpSpPr/>
          <p:nvPr/>
        </p:nvGrpSpPr>
        <p:grpSpPr>
          <a:xfrm>
            <a:off x="2819400" y="2853166"/>
            <a:ext cx="900408" cy="255413"/>
            <a:chOff x="1598198" y="696761"/>
            <a:chExt cx="3117861" cy="685803"/>
          </a:xfr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5400000" scaled="1"/>
            <a:tileRect/>
          </a:gradFill>
          <a:scene3d>
            <a:camera prst="orthographicFront">
              <a:rot lat="0" lon="0" rev="0"/>
            </a:camera>
            <a:lightRig rig="contrasting" dir="t">
              <a:rot lat="0" lon="0" rev="7800000"/>
            </a:lightRig>
          </a:scene3d>
        </p:grpSpPr>
        <p:sp>
          <p:nvSpPr>
            <p:cNvPr id="9" name="Rounded Rectangle 8"/>
            <p:cNvSpPr/>
            <p:nvPr/>
          </p:nvSpPr>
          <p:spPr>
            <a:xfrm>
              <a:off x="1598198" y="696761"/>
              <a:ext cx="2057400" cy="685803"/>
            </a:xfrm>
            <a:prstGeom prst="roundRect">
              <a:avLst/>
            </a:prstGeom>
            <a:grpFill/>
            <a:ln w="6350">
              <a:solidFill>
                <a:schemeClr val="tx1"/>
              </a:solid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Flowchart: Extract 2"/>
            <p:cNvSpPr/>
            <p:nvPr/>
          </p:nvSpPr>
          <p:spPr>
            <a:xfrm rot="5400000">
              <a:off x="3804828" y="471333"/>
              <a:ext cx="685803" cy="1136659"/>
            </a:xfrm>
            <a:custGeom>
              <a:avLst/>
              <a:gdLst>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10000 h 10000"/>
                <a:gd name="connsiteX1" fmla="*/ 5000 w 10000"/>
                <a:gd name="connsiteY1" fmla="*/ 0 h 10000"/>
                <a:gd name="connsiteX2" fmla="*/ 10000 w 10000"/>
                <a:gd name="connsiteY2" fmla="*/ 10000 h 10000"/>
                <a:gd name="connsiteX3" fmla="*/ 0 w 10000"/>
                <a:gd name="connsiteY3" fmla="*/ 10000 h 10000"/>
                <a:gd name="connsiteX0" fmla="*/ 0 w 10000"/>
                <a:gd name="connsiteY0" fmla="*/ 9323 h 9323"/>
                <a:gd name="connsiteX1" fmla="*/ 5000 w 10000"/>
                <a:gd name="connsiteY1" fmla="*/ 0 h 9323"/>
                <a:gd name="connsiteX2" fmla="*/ 10000 w 10000"/>
                <a:gd name="connsiteY2" fmla="*/ 9323 h 9323"/>
                <a:gd name="connsiteX3" fmla="*/ 0 w 10000"/>
                <a:gd name="connsiteY3" fmla="*/ 9323 h 9323"/>
              </a:gdLst>
              <a:ahLst/>
              <a:cxnLst>
                <a:cxn ang="0">
                  <a:pos x="connsiteX0" y="connsiteY0"/>
                </a:cxn>
                <a:cxn ang="0">
                  <a:pos x="connsiteX1" y="connsiteY1"/>
                </a:cxn>
                <a:cxn ang="0">
                  <a:pos x="connsiteX2" y="connsiteY2"/>
                </a:cxn>
                <a:cxn ang="0">
                  <a:pos x="connsiteX3" y="connsiteY3"/>
                </a:cxn>
              </a:cxnLst>
              <a:rect l="l" t="t" r="r" b="b"/>
              <a:pathLst>
                <a:path w="10000" h="9323">
                  <a:moveTo>
                    <a:pt x="0" y="9323"/>
                  </a:moveTo>
                  <a:cubicBezTo>
                    <a:pt x="1667" y="5990"/>
                    <a:pt x="1792" y="2926"/>
                    <a:pt x="5000" y="0"/>
                  </a:cubicBezTo>
                  <a:cubicBezTo>
                    <a:pt x="7592" y="1910"/>
                    <a:pt x="8333" y="5990"/>
                    <a:pt x="10000" y="9323"/>
                  </a:cubicBezTo>
                  <a:lnTo>
                    <a:pt x="0" y="9323"/>
                  </a:lnTo>
                  <a:close/>
                </a:path>
              </a:pathLst>
            </a:custGeom>
            <a:grpFill/>
            <a:ln w="6350">
              <a:solidFill>
                <a:schemeClr val="tx1"/>
              </a:solidFill>
            </a:ln>
            <a:effectLst/>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TextBox 10"/>
          <p:cNvSpPr txBox="1"/>
          <p:nvPr/>
        </p:nvSpPr>
        <p:spPr>
          <a:xfrm>
            <a:off x="7391400" y="3229160"/>
            <a:ext cx="1356042" cy="522736"/>
          </a:xfrm>
          <a:prstGeom prst="rect">
            <a:avLst/>
          </a:prstGeom>
          <a:noFill/>
        </p:spPr>
        <p:txBody>
          <a:bodyPr wrap="square" rtlCol="0">
            <a:spAutoFit/>
          </a:bodyPr>
          <a:lstStyle/>
          <a:p>
            <a:r>
              <a:rPr lang="en-US" sz="1400" b="1" dirty="0" smtClean="0">
                <a:solidFill>
                  <a:prstClr val="white"/>
                </a:solidFill>
                <a:latin typeface="Bookman Old Style" pitchFamily="18" charset="0"/>
              </a:rPr>
              <a:t>Distance of penetration</a:t>
            </a:r>
            <a:endParaRPr lang="en-US" sz="1400" b="1" dirty="0">
              <a:solidFill>
                <a:prstClr val="white"/>
              </a:solidFill>
              <a:latin typeface="Bookman Old Style" pitchFamily="18" charset="0"/>
            </a:endParaRPr>
          </a:p>
        </p:txBody>
      </p:sp>
      <p:sp>
        <p:nvSpPr>
          <p:cNvPr id="12" name="Left-Right Arrow 11"/>
          <p:cNvSpPr/>
          <p:nvPr/>
        </p:nvSpPr>
        <p:spPr>
          <a:xfrm>
            <a:off x="7239001" y="3225024"/>
            <a:ext cx="1584269" cy="45677"/>
          </a:xfrm>
          <a:prstGeom prst="left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79163">
                        <a14:foregroundMark x1="10169" y1="45841" x2="53739" y2="42124"/>
                        <a14:foregroundMark x1="21735" y1="44602" x2="17846" y2="39115"/>
                        <a14:foregroundMark x1="40479" y1="43363" x2="52742" y2="37168"/>
                        <a14:backgroundMark x1="52742" y1="29735" x2="4985" y2="32920"/>
                        <a14:backgroundMark x1="53041" y1="23009" x2="59322" y2="33451"/>
                        <a14:backgroundMark x1="64207" y1="23009" x2="61017" y2="45310"/>
                        <a14:backgroundMark x1="46062" y1="84248" x2="32104" y2="68142"/>
                        <a14:backgroundMark x1="37388" y1="93628" x2="22732" y2="67611"/>
                        <a14:backgroundMark x1="13360" y1="67611" x2="15254" y2="67611"/>
                        <a14:backgroundMark x1="20837" y1="59292" x2="21934" y2="64248"/>
                      </a14:backgroundRemoval>
                    </a14:imgEffect>
                  </a14:imgLayer>
                </a14:imgProps>
              </a:ext>
              <a:ext uri="{28A0092B-C50C-407E-A947-70E740481C1C}">
                <a14:useLocalDpi xmlns:a14="http://schemas.microsoft.com/office/drawing/2010/main" val="0"/>
              </a:ext>
            </a:extLst>
          </a:blip>
          <a:stretch>
            <a:fillRect/>
          </a:stretch>
        </p:blipFill>
        <p:spPr>
          <a:xfrm>
            <a:off x="152400" y="1711223"/>
            <a:ext cx="4572000" cy="3045180"/>
          </a:xfrm>
          <a:prstGeom prst="rect">
            <a:avLst/>
          </a:prstGeom>
        </p:spPr>
      </p:pic>
      <p:grpSp>
        <p:nvGrpSpPr>
          <p:cNvPr id="14" name="Group 13"/>
          <p:cNvGrpSpPr/>
          <p:nvPr/>
        </p:nvGrpSpPr>
        <p:grpSpPr>
          <a:xfrm>
            <a:off x="825123" y="300703"/>
            <a:ext cx="7719581" cy="1432847"/>
            <a:chOff x="783846" y="388151"/>
            <a:chExt cx="7719581" cy="1432847"/>
          </a:xfrm>
        </p:grpSpPr>
        <p:sp>
          <p:nvSpPr>
            <p:cNvPr id="15" name="TextBox 14"/>
            <p:cNvSpPr txBox="1">
              <a:spLocks noChangeArrowheads="1"/>
            </p:cNvSpPr>
            <p:nvPr/>
          </p:nvSpPr>
          <p:spPr bwMode="auto">
            <a:xfrm>
              <a:off x="783846" y="614309"/>
              <a:ext cx="7709277" cy="1206689"/>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16" name="TextBox 15"/>
            <p:cNvSpPr txBox="1">
              <a:spLocks noChangeArrowheads="1"/>
            </p:cNvSpPr>
            <p:nvPr/>
          </p:nvSpPr>
          <p:spPr bwMode="auto">
            <a:xfrm>
              <a:off x="1101723" y="388151"/>
              <a:ext cx="7401704" cy="127800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endParaRPr lang="en-US" sz="1600" dirty="0" smtClean="0">
                <a:solidFill>
                  <a:srgbClr val="0000FF"/>
                </a:solidFill>
                <a:latin typeface="Book Antiqua" panose="02040602050305030304" pitchFamily="18" charset="0"/>
              </a:endParaRPr>
            </a:p>
            <a:p>
              <a:endParaRPr lang="en-US" sz="1600" dirty="0" smtClean="0">
                <a:solidFill>
                  <a:srgbClr val="0000FF"/>
                </a:solidFill>
                <a:latin typeface="Book Antiqua" panose="02040602050305030304" pitchFamily="18" charset="0"/>
              </a:endParaRPr>
            </a:p>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bullet of mass 10 g travelling horizontally with a </a:t>
              </a:r>
              <a:r>
                <a:rPr lang="en-US" sz="1600" dirty="0" smtClean="0">
                  <a:solidFill>
                    <a:srgbClr val="0000FF"/>
                  </a:solidFill>
                  <a:latin typeface="Book Antiqua" panose="02040602050305030304" pitchFamily="18" charset="0"/>
                </a:rPr>
                <a:t>velocity of 150 ms</a:t>
              </a:r>
              <a:r>
                <a:rPr lang="en-US" sz="1600" baseline="30000" dirty="0" smtClean="0">
                  <a:solidFill>
                    <a:srgbClr val="0000FF"/>
                  </a:solidFill>
                  <a:latin typeface="Book Antiqua" panose="02040602050305030304" pitchFamily="18" charset="0"/>
                </a:rPr>
                <a:t>-1</a:t>
              </a:r>
              <a:r>
                <a:rPr lang="en-US" sz="1600" dirty="0" smtClean="0">
                  <a:solidFill>
                    <a:srgbClr val="0000FF"/>
                  </a:solidFill>
                  <a:latin typeface="Book Antiqua" panose="02040602050305030304" pitchFamily="18" charset="0"/>
                </a:rPr>
                <a:t> strikes a stationary wooden block and comes to rest in 0.03 s. Calculate the distance of penetration of the bullet into </a:t>
              </a:r>
              <a:r>
                <a:rPr lang="en-US" sz="1600" dirty="0">
                  <a:solidFill>
                    <a:srgbClr val="0000FF"/>
                  </a:solidFill>
                  <a:latin typeface="Book Antiqua" panose="02040602050305030304" pitchFamily="18" charset="0"/>
                </a:rPr>
                <a:t>the block. Also calculate the magnitude of the </a:t>
              </a:r>
              <a:r>
                <a:rPr lang="en-US" sz="1600" dirty="0" smtClean="0">
                  <a:solidFill>
                    <a:srgbClr val="0000FF"/>
                  </a:solidFill>
                  <a:latin typeface="Book Antiqua" panose="02040602050305030304" pitchFamily="18" charset="0"/>
                </a:rPr>
                <a:t>force exerted by the wooden block on the bullet.         </a:t>
              </a:r>
              <a:endParaRPr lang="en-US" sz="1600" dirty="0">
                <a:solidFill>
                  <a:srgbClr val="0000FF"/>
                </a:solidFill>
                <a:latin typeface="Book Antiqua" panose="02040602050305030304" pitchFamily="18" charset="0"/>
              </a:endParaRPr>
            </a:p>
          </p:txBody>
        </p:sp>
      </p:grpSp>
      <p:grpSp>
        <p:nvGrpSpPr>
          <p:cNvPr id="17" name="Group 16"/>
          <p:cNvGrpSpPr/>
          <p:nvPr/>
        </p:nvGrpSpPr>
        <p:grpSpPr>
          <a:xfrm>
            <a:off x="340655" y="560070"/>
            <a:ext cx="726482" cy="640080"/>
            <a:chOff x="4905035" y="3718491"/>
            <a:chExt cx="726482" cy="640080"/>
          </a:xfrm>
        </p:grpSpPr>
        <p:sp>
          <p:nvSpPr>
            <p:cNvPr id="18" name="Oval 17"/>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905035" y="3739575"/>
              <a:ext cx="726482"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12</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grpSp>
        <p:nvGrpSpPr>
          <p:cNvPr id="23" name="Group 22"/>
          <p:cNvGrpSpPr/>
          <p:nvPr/>
        </p:nvGrpSpPr>
        <p:grpSpPr>
          <a:xfrm>
            <a:off x="1937886" y="2343150"/>
            <a:ext cx="1491114" cy="358617"/>
            <a:chOff x="6403156" y="2213040"/>
            <a:chExt cx="1491114" cy="358617"/>
          </a:xfrm>
        </p:grpSpPr>
        <p:sp>
          <p:nvSpPr>
            <p:cNvPr id="24" name="Horizontal Scroll 11"/>
            <p:cNvSpPr/>
            <p:nvPr/>
          </p:nvSpPr>
          <p:spPr>
            <a:xfrm>
              <a:off x="6403410" y="2213040"/>
              <a:ext cx="1490860" cy="358617"/>
            </a:xfrm>
            <a:prstGeom prst="wedgeRoundRectCallout">
              <a:avLst>
                <a:gd name="adj1" fmla="val 19838"/>
                <a:gd name="adj2" fmla="val 106258"/>
                <a:gd name="adj3" fmla="val 16667"/>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5" name="Rectangle 24"/>
            <p:cNvSpPr/>
            <p:nvPr/>
          </p:nvSpPr>
          <p:spPr>
            <a:xfrm>
              <a:off x="6403156" y="2213040"/>
              <a:ext cx="1491114"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Mass(m) =10g</a:t>
              </a:r>
              <a:endParaRPr lang="en-US" sz="1600" b="1" dirty="0">
                <a:solidFill>
                  <a:schemeClr val="bg1"/>
                </a:solidFill>
              </a:endParaRPr>
            </a:p>
          </p:txBody>
        </p:sp>
      </p:grpSp>
      <p:grpSp>
        <p:nvGrpSpPr>
          <p:cNvPr id="26" name="Group 25"/>
          <p:cNvGrpSpPr/>
          <p:nvPr/>
        </p:nvGrpSpPr>
        <p:grpSpPr>
          <a:xfrm>
            <a:off x="1752600" y="2343150"/>
            <a:ext cx="2218876" cy="358617"/>
            <a:chOff x="6403156" y="2213040"/>
            <a:chExt cx="2218876" cy="358617"/>
          </a:xfrm>
        </p:grpSpPr>
        <p:sp>
          <p:nvSpPr>
            <p:cNvPr id="27" name="Horizontal Scroll 11"/>
            <p:cNvSpPr/>
            <p:nvPr/>
          </p:nvSpPr>
          <p:spPr>
            <a:xfrm>
              <a:off x="6403409" y="2213040"/>
              <a:ext cx="2218623" cy="358617"/>
            </a:xfrm>
            <a:prstGeom prst="wedgeRoundRectCallout">
              <a:avLst>
                <a:gd name="adj1" fmla="val 21736"/>
                <a:gd name="adj2" fmla="val 92092"/>
                <a:gd name="adj3" fmla="val 16667"/>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8" name="Rectangle 27"/>
            <p:cNvSpPr/>
            <p:nvPr/>
          </p:nvSpPr>
          <p:spPr>
            <a:xfrm>
              <a:off x="6403156" y="2213040"/>
              <a:ext cx="2140330"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Velocity(u) =150ms</a:t>
              </a:r>
              <a:r>
                <a:rPr lang="en-US" sz="1600" baseline="30000" dirty="0" smtClean="0">
                  <a:solidFill>
                    <a:schemeClr val="bg1"/>
                  </a:solidFill>
                </a:rPr>
                <a:t>-1</a:t>
              </a:r>
              <a:endParaRPr lang="en-US" sz="1600" b="1" dirty="0">
                <a:solidFill>
                  <a:schemeClr val="bg1"/>
                </a:solidFill>
              </a:endParaRPr>
            </a:p>
          </p:txBody>
        </p:sp>
      </p:grpSp>
      <p:grpSp>
        <p:nvGrpSpPr>
          <p:cNvPr id="29" name="Group 28"/>
          <p:cNvGrpSpPr/>
          <p:nvPr/>
        </p:nvGrpSpPr>
        <p:grpSpPr>
          <a:xfrm>
            <a:off x="7061798" y="2289333"/>
            <a:ext cx="1701202" cy="358617"/>
            <a:chOff x="6403156" y="2213040"/>
            <a:chExt cx="1701202" cy="358617"/>
          </a:xfrm>
        </p:grpSpPr>
        <p:sp>
          <p:nvSpPr>
            <p:cNvPr id="30" name="Horizontal Scroll 11"/>
            <p:cNvSpPr/>
            <p:nvPr/>
          </p:nvSpPr>
          <p:spPr>
            <a:xfrm>
              <a:off x="6403410" y="2213040"/>
              <a:ext cx="1700948" cy="358617"/>
            </a:xfrm>
            <a:prstGeom prst="wedgeRoundRectCallout">
              <a:avLst>
                <a:gd name="adj1" fmla="val 3978"/>
                <a:gd name="adj2" fmla="val 117768"/>
                <a:gd name="adj3" fmla="val 16667"/>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31" name="Rectangle 30"/>
            <p:cNvSpPr/>
            <p:nvPr/>
          </p:nvSpPr>
          <p:spPr>
            <a:xfrm>
              <a:off x="6403156" y="2213040"/>
              <a:ext cx="1604927"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Time(t) =0.03 s</a:t>
              </a:r>
              <a:endParaRPr lang="en-US" sz="1600" b="1" dirty="0">
                <a:solidFill>
                  <a:schemeClr val="bg1"/>
                </a:solidFill>
              </a:endParaRPr>
            </a:p>
          </p:txBody>
        </p:sp>
      </p:grpSp>
      <p:grpSp>
        <p:nvGrpSpPr>
          <p:cNvPr id="32" name="Group 31"/>
          <p:cNvGrpSpPr/>
          <p:nvPr/>
        </p:nvGrpSpPr>
        <p:grpSpPr>
          <a:xfrm>
            <a:off x="4894652" y="2308383"/>
            <a:ext cx="1308371" cy="358617"/>
            <a:chOff x="6403156" y="2213040"/>
            <a:chExt cx="1308371" cy="358617"/>
          </a:xfrm>
        </p:grpSpPr>
        <p:sp>
          <p:nvSpPr>
            <p:cNvPr id="33" name="Horizontal Scroll 11"/>
            <p:cNvSpPr/>
            <p:nvPr/>
          </p:nvSpPr>
          <p:spPr>
            <a:xfrm>
              <a:off x="6403410" y="2213040"/>
              <a:ext cx="1308117" cy="358617"/>
            </a:xfrm>
            <a:prstGeom prst="roundRect">
              <a:avLst/>
            </a:prstGeom>
            <a:solidFill>
              <a:schemeClr val="bg1">
                <a:alpha val="20000"/>
              </a:scheme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34" name="Rectangle 33"/>
            <p:cNvSpPr/>
            <p:nvPr/>
          </p:nvSpPr>
          <p:spPr>
            <a:xfrm>
              <a:off x="6403156" y="2213040"/>
              <a:ext cx="1308371"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Force (F) = ?</a:t>
              </a:r>
              <a:endParaRPr lang="en-US" sz="1600" b="1" dirty="0">
                <a:solidFill>
                  <a:schemeClr val="bg1"/>
                </a:solidFill>
              </a:endParaRPr>
            </a:p>
          </p:txBody>
        </p:sp>
      </p:grpSp>
    </p:spTree>
    <p:extLst>
      <p:ext uri="{BB962C8B-B14F-4D97-AF65-F5344CB8AC3E}">
        <p14:creationId xmlns:p14="http://schemas.microsoft.com/office/powerpoint/2010/main" val="2185185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 fill="hold"/>
                                        <p:tgtEl>
                                          <p:spTgt spid="13"/>
                                        </p:tgtEl>
                                        <p:attrNameLst>
                                          <p:attrName>ppt_x</p:attrName>
                                        </p:attrNameLst>
                                      </p:cBhvr>
                                      <p:tavLst>
                                        <p:tav tm="0">
                                          <p:val>
                                            <p:strVal val="#ppt_x"/>
                                          </p:val>
                                        </p:tav>
                                        <p:tav tm="100000">
                                          <p:val>
                                            <p:strVal val="#ppt_x"/>
                                          </p:val>
                                        </p:tav>
                                      </p:tavLst>
                                    </p:anim>
                                    <p:anim calcmode="lin" valueType="num">
                                      <p:cBhvr additive="base">
                                        <p:cTn id="18" dur="1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2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3"/>
                                        </p:tgtEl>
                                      </p:cBhvr>
                                    </p:animEffect>
                                    <p:set>
                                      <p:cBhvr>
                                        <p:cTn id="30" dur="1" fill="hold">
                                          <p:stCondLst>
                                            <p:cond delay="499"/>
                                          </p:stCondLst>
                                        </p:cTn>
                                        <p:tgtEl>
                                          <p:spTgt spid="23"/>
                                        </p:tgtEl>
                                        <p:attrNameLst>
                                          <p:attrName>style.visibility</p:attrName>
                                        </p:attrNameLst>
                                      </p:cBhvr>
                                      <p:to>
                                        <p:strVal val="hidden"/>
                                      </p:to>
                                    </p:set>
                                  </p:childTnLst>
                                </p:cTn>
                              </p:par>
                              <p:par>
                                <p:cTn id="31" presetID="22" presetClass="entr" presetSubtype="4"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down)">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6"/>
                                        </p:tgtEl>
                                      </p:cBhvr>
                                    </p:animEffect>
                                    <p:set>
                                      <p:cBhvr>
                                        <p:cTn id="38" dur="1" fill="hold">
                                          <p:stCondLst>
                                            <p:cond delay="499"/>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1"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circle(in)">
                                      <p:cBhvr>
                                        <p:cTn id="43" dur="20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mph" presetSubtype="0" fill="hold" nodeType="clickEffect">
                                  <p:stCondLst>
                                    <p:cond delay="0"/>
                                  </p:stCondLst>
                                  <p:childTnLst>
                                    <p:animRot by="-360000">
                                      <p:cBhvr>
                                        <p:cTn id="47" dur="800" fill="hold"/>
                                        <p:tgtEl>
                                          <p:spTgt spid="13"/>
                                        </p:tgtEl>
                                        <p:attrNameLst>
                                          <p:attrName>r</p:attrName>
                                        </p:attrNameLst>
                                      </p:cBhvr>
                                    </p:animRot>
                                  </p:childTnLst>
                                </p:cTn>
                              </p:par>
                              <p:par>
                                <p:cTn id="48" presetID="0" presetClass="path" presetSubtype="0" accel="50000" decel="50000" fill="hold" nodeType="withEffect">
                                  <p:stCondLst>
                                    <p:cond delay="0"/>
                                  </p:stCondLst>
                                  <p:childTnLst>
                                    <p:animMotion origin="layout" path="M 4.72222E-6 -1.95317E-6 L 0.51753 0.00586 " pathEditMode="relative" rAng="0" ptsTypes="AA">
                                      <p:cBhvr>
                                        <p:cTn id="49" dur="1990" fill="hold"/>
                                        <p:tgtEl>
                                          <p:spTgt spid="8"/>
                                        </p:tgtEl>
                                        <p:attrNameLst>
                                          <p:attrName>ppt_x</p:attrName>
                                          <p:attrName>ppt_y</p:attrName>
                                        </p:attrNameLst>
                                      </p:cBhvr>
                                      <p:rCtr x="25868" y="277"/>
                                    </p:animMotion>
                                  </p:childTnLst>
                                </p:cTn>
                              </p:par>
                              <p:par>
                                <p:cTn id="50" presetID="10" presetClass="exit" presetSubtype="0" fill="hold" nodeType="withEffect">
                                  <p:stCondLst>
                                    <p:cond delay="170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22" presetClass="exit" presetSubtype="2" fill="hold" nodeType="withEffect">
                                  <p:stCondLst>
                                    <p:cond delay="1090"/>
                                  </p:stCondLst>
                                  <p:childTnLst>
                                    <p:animEffect transition="out" filter="wipe(right)">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0" presetClass="entr" presetSubtype="0" fill="hold" grpId="0" nodeType="withEffect">
                                  <p:stCondLst>
                                    <p:cond delay="119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mph" presetSubtype="0" grpId="0" nodeType="clickEffect">
                                  <p:stCondLst>
                                    <p:cond delay="100"/>
                                  </p:stCondLst>
                                  <p:childTnLst>
                                    <p:set>
                                      <p:cBhvr rctx="PPT">
                                        <p:cTn id="62" dur="indefinite"/>
                                        <p:tgtEl>
                                          <p:spTgt spid="3"/>
                                        </p:tgtEl>
                                        <p:attrNameLst>
                                          <p:attrName>style.opacity</p:attrName>
                                        </p:attrNameLst>
                                      </p:cBhvr>
                                      <p:to>
                                        <p:strVal val="0.5"/>
                                      </p:to>
                                    </p:set>
                                    <p:animEffect filter="image" prLst="opacity: 0.5">
                                      <p:cBhvr rctx="IE">
                                        <p:cTn id="63" dur="indefinite"/>
                                        <p:tgtEl>
                                          <p:spTgt spid="3"/>
                                        </p:tgtEl>
                                      </p:cBhvr>
                                    </p:animEffect>
                                  </p:childTnLst>
                                </p:cTn>
                              </p:par>
                              <p:par>
                                <p:cTn id="64" presetID="19" presetClass="emph" presetSubtype="0" fill="hold" grpId="1" nodeType="withEffect">
                                  <p:stCondLst>
                                    <p:cond delay="0"/>
                                  </p:stCondLst>
                                  <p:childTnLst>
                                    <p:animClr clrSpc="rgb" dir="cw">
                                      <p:cBhvr override="childStyle">
                                        <p:cTn id="65" dur="500" fill="hold"/>
                                        <p:tgtEl>
                                          <p:spTgt spid="4"/>
                                        </p:tgtEl>
                                        <p:attrNameLst>
                                          <p:attrName>style.color</p:attrName>
                                        </p:attrNameLst>
                                      </p:cBhvr>
                                      <p:to>
                                        <a:srgbClr val="000000"/>
                                      </p:to>
                                    </p:animClr>
                                    <p:animClr clrSpc="rgb" dir="cw">
                                      <p:cBhvr>
                                        <p:cTn id="66" dur="500" fill="hold"/>
                                        <p:tgtEl>
                                          <p:spTgt spid="4"/>
                                        </p:tgtEl>
                                        <p:attrNameLst>
                                          <p:attrName>fillcolor</p:attrName>
                                        </p:attrNameLst>
                                      </p:cBhvr>
                                      <p:to>
                                        <a:srgbClr val="000000"/>
                                      </p:to>
                                    </p:animClr>
                                    <p:set>
                                      <p:cBhvr>
                                        <p:cTn id="67" dur="500" fill="hold"/>
                                        <p:tgtEl>
                                          <p:spTgt spid="4"/>
                                        </p:tgtEl>
                                        <p:attrNameLst>
                                          <p:attrName>fill.type</p:attrName>
                                        </p:attrNameLst>
                                      </p:cBhvr>
                                      <p:to>
                                        <p:strVal val="solid"/>
                                      </p:to>
                                    </p:set>
                                    <p:set>
                                      <p:cBhvr>
                                        <p:cTn id="68" dur="500" fill="hold"/>
                                        <p:tgtEl>
                                          <p:spTgt spid="4"/>
                                        </p:tgtEl>
                                        <p:attrNameLst>
                                          <p:attrName>fill.on</p:attrName>
                                        </p:attrNameLst>
                                      </p:cBhvr>
                                      <p:to>
                                        <p:strVal val="true"/>
                                      </p:to>
                                    </p:set>
                                  </p:childTnLst>
                                </p:cTn>
                              </p:par>
                              <p:par>
                                <p:cTn id="69" presetID="10"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35" presetClass="emph" presetSubtype="0" repeatCount="4000" fill="hold" nodeType="withEffect">
                                  <p:stCondLst>
                                    <p:cond delay="200"/>
                                  </p:stCondLst>
                                  <p:childTnLst>
                                    <p:anim calcmode="discrete" valueType="str">
                                      <p:cBhvr>
                                        <p:cTn id="73" dur="500" fill="hold"/>
                                        <p:tgtEl>
                                          <p:spTgt spid="5"/>
                                        </p:tgtEl>
                                        <p:attrNameLst>
                                          <p:attrName>style.visibility</p:attrName>
                                        </p:attrNameLst>
                                      </p:cBhvr>
                                      <p:tavLst>
                                        <p:tav tm="0">
                                          <p:val>
                                            <p:strVal val="hidden"/>
                                          </p:val>
                                        </p:tav>
                                        <p:tav tm="50000">
                                          <p:val>
                                            <p:strVal val="visible"/>
                                          </p:val>
                                        </p:tav>
                                      </p:tavLst>
                                    </p:anim>
                                  </p:childTnLst>
                                </p:cTn>
                              </p:par>
                              <p:par>
                                <p:cTn id="74" presetID="22" presetClass="entr" presetSubtype="4" fill="hold" nodeType="withEffect">
                                  <p:stCondLst>
                                    <p:cond delay="200"/>
                                  </p:stCondLst>
                                  <p:childTnLst>
                                    <p:set>
                                      <p:cBhvr>
                                        <p:cTn id="75" dur="1" fill="hold">
                                          <p:stCondLst>
                                            <p:cond delay="0"/>
                                          </p:stCondLst>
                                        </p:cTn>
                                        <p:tgtEl>
                                          <p:spTgt spid="29"/>
                                        </p:tgtEl>
                                        <p:attrNameLst>
                                          <p:attrName>style.visibility</p:attrName>
                                        </p:attrNameLst>
                                      </p:cBhvr>
                                      <p:to>
                                        <p:strVal val="visible"/>
                                      </p:to>
                                    </p:set>
                                    <p:animEffect transition="in" filter="wipe(down)">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9"/>
                                        </p:tgtEl>
                                      </p:cBhvr>
                                    </p:animEffect>
                                    <p:set>
                                      <p:cBhvr>
                                        <p:cTn id="81" dur="1" fill="hold">
                                          <p:stCondLst>
                                            <p:cond delay="499"/>
                                          </p:stCondLst>
                                        </p:cTn>
                                        <p:tgtEl>
                                          <p:spTgt spid="29"/>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6" presetClass="entr" presetSubtype="37" fill="hold" grpId="0"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barn(outVertical)">
                                      <p:cBhvr>
                                        <p:cTn id="86" dur="500"/>
                                        <p:tgtEl>
                                          <p:spTgt spid="1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500"/>
                                        <p:tgtEl>
                                          <p:spTgt spid="1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wipe(down)">
                                      <p:cBhvr>
                                        <p:cTn id="9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11" grpId="0"/>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8858" y="1784843"/>
            <a:ext cx="1056698"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a:t>
            </a:r>
          </a:p>
        </p:txBody>
      </p:sp>
      <p:sp>
        <p:nvSpPr>
          <p:cNvPr id="3" name="TextBox 2"/>
          <p:cNvSpPr txBox="1"/>
          <p:nvPr/>
        </p:nvSpPr>
        <p:spPr>
          <a:xfrm>
            <a:off x="1454184" y="1816279"/>
            <a:ext cx="65274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mass</a:t>
            </a:r>
            <a:endParaRPr lang="en-US" sz="1600" b="1" dirty="0">
              <a:solidFill>
                <a:srgbClr val="0000FF"/>
              </a:solidFill>
              <a:latin typeface="Book Antiqua" panose="02040602050305030304" pitchFamily="18" charset="0"/>
            </a:endParaRPr>
          </a:p>
        </p:txBody>
      </p:sp>
      <p:sp>
        <p:nvSpPr>
          <p:cNvPr id="4" name="TextBox 3"/>
          <p:cNvSpPr txBox="1"/>
          <p:nvPr/>
        </p:nvSpPr>
        <p:spPr>
          <a:xfrm>
            <a:off x="1964696" y="1816279"/>
            <a:ext cx="50526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t>
            </a:r>
            <a:endParaRPr lang="en-US" sz="1600" b="1" dirty="0">
              <a:solidFill>
                <a:srgbClr val="0000FF"/>
              </a:solidFill>
              <a:latin typeface="Book Antiqua" panose="02040602050305030304" pitchFamily="18" charset="0"/>
            </a:endParaRPr>
          </a:p>
        </p:txBody>
      </p:sp>
      <p:sp>
        <p:nvSpPr>
          <p:cNvPr id="28" name="Rectangle 27"/>
          <p:cNvSpPr/>
          <p:nvPr/>
        </p:nvSpPr>
        <p:spPr>
          <a:xfrm>
            <a:off x="2282702" y="1816279"/>
            <a:ext cx="30809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5" name="TextBox 4"/>
          <p:cNvSpPr txBox="1"/>
          <p:nvPr/>
        </p:nvSpPr>
        <p:spPr>
          <a:xfrm>
            <a:off x="2568680" y="1816279"/>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10</a:t>
            </a:r>
            <a:endParaRPr lang="en-US" sz="1600" b="1" dirty="0">
              <a:solidFill>
                <a:srgbClr val="0000FF"/>
              </a:solidFill>
              <a:latin typeface="Book Antiqua" panose="02040602050305030304" pitchFamily="18" charset="0"/>
            </a:endParaRPr>
          </a:p>
        </p:txBody>
      </p:sp>
      <p:sp>
        <p:nvSpPr>
          <p:cNvPr id="6" name="TextBox 5"/>
          <p:cNvSpPr txBox="1"/>
          <p:nvPr/>
        </p:nvSpPr>
        <p:spPr>
          <a:xfrm>
            <a:off x="2825720" y="1816279"/>
            <a:ext cx="29848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g</a:t>
            </a:r>
            <a:endParaRPr lang="en-US" sz="1600" b="1" dirty="0">
              <a:solidFill>
                <a:srgbClr val="0000FF"/>
              </a:solidFill>
              <a:latin typeface="Book Antiqua" panose="02040602050305030304" pitchFamily="18" charset="0"/>
            </a:endParaRPr>
          </a:p>
        </p:txBody>
      </p:sp>
      <p:sp>
        <p:nvSpPr>
          <p:cNvPr id="29" name="Rectangle 28"/>
          <p:cNvSpPr/>
          <p:nvPr/>
        </p:nvSpPr>
        <p:spPr>
          <a:xfrm>
            <a:off x="2971800" y="1816279"/>
            <a:ext cx="30809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7" name="TextBox 6"/>
          <p:cNvSpPr txBox="1"/>
          <p:nvPr/>
        </p:nvSpPr>
        <p:spPr>
          <a:xfrm>
            <a:off x="3141025" y="1816279"/>
            <a:ext cx="54373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0.01</a:t>
            </a:r>
            <a:endParaRPr lang="en-US" sz="1600" b="1" dirty="0">
              <a:solidFill>
                <a:srgbClr val="0000FF"/>
              </a:solidFill>
              <a:latin typeface="Book Antiqua" panose="02040602050305030304" pitchFamily="18" charset="0"/>
            </a:endParaRPr>
          </a:p>
        </p:txBody>
      </p:sp>
      <p:sp>
        <p:nvSpPr>
          <p:cNvPr id="8" name="TextBox 7"/>
          <p:cNvSpPr txBox="1"/>
          <p:nvPr/>
        </p:nvSpPr>
        <p:spPr>
          <a:xfrm>
            <a:off x="3631748" y="1816279"/>
            <a:ext cx="421910"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kg</a:t>
            </a:r>
            <a:endParaRPr lang="en-US" sz="1600" b="1" dirty="0">
              <a:solidFill>
                <a:srgbClr val="0000FF"/>
              </a:solidFill>
              <a:latin typeface="Book Antiqua" panose="02040602050305030304" pitchFamily="18" charset="0"/>
            </a:endParaRPr>
          </a:p>
        </p:txBody>
      </p:sp>
      <p:sp>
        <p:nvSpPr>
          <p:cNvPr id="9" name="TextBox 8"/>
          <p:cNvSpPr txBox="1"/>
          <p:nvPr/>
        </p:nvSpPr>
        <p:spPr>
          <a:xfrm>
            <a:off x="535766" y="2114550"/>
            <a:ext cx="1571161"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Initial velocity</a:t>
            </a:r>
            <a:endParaRPr lang="en-US" sz="1600" b="1" dirty="0">
              <a:solidFill>
                <a:srgbClr val="0000FF"/>
              </a:solidFill>
              <a:latin typeface="Book Antiqua" panose="02040602050305030304" pitchFamily="18" charset="0"/>
            </a:endParaRPr>
          </a:p>
        </p:txBody>
      </p:sp>
      <p:sp>
        <p:nvSpPr>
          <p:cNvPr id="10" name="TextBox 9"/>
          <p:cNvSpPr txBox="1"/>
          <p:nvPr/>
        </p:nvSpPr>
        <p:spPr>
          <a:xfrm>
            <a:off x="1964696" y="2114550"/>
            <a:ext cx="445956"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(u)</a:t>
            </a:r>
            <a:endParaRPr lang="en-US" sz="1600" b="1" dirty="0">
              <a:solidFill>
                <a:srgbClr val="0000FF"/>
              </a:solidFill>
              <a:latin typeface="Book Antiqua" panose="02040602050305030304" pitchFamily="18" charset="0"/>
            </a:endParaRPr>
          </a:p>
        </p:txBody>
      </p:sp>
      <p:sp>
        <p:nvSpPr>
          <p:cNvPr id="30" name="Rectangle 29"/>
          <p:cNvSpPr/>
          <p:nvPr/>
        </p:nvSpPr>
        <p:spPr>
          <a:xfrm>
            <a:off x="2295989" y="2114550"/>
            <a:ext cx="30809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14" name="TextBox 13"/>
          <p:cNvSpPr txBox="1"/>
          <p:nvPr/>
        </p:nvSpPr>
        <p:spPr>
          <a:xfrm>
            <a:off x="2568680" y="2114550"/>
            <a:ext cx="49244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150</a:t>
            </a:r>
            <a:endParaRPr lang="en-US" sz="1600" b="1" dirty="0">
              <a:solidFill>
                <a:srgbClr val="0000FF"/>
              </a:solidFill>
              <a:latin typeface="Book Antiqua" panose="02040602050305030304" pitchFamily="18" charset="0"/>
            </a:endParaRPr>
          </a:p>
        </p:txBody>
      </p:sp>
      <p:sp>
        <p:nvSpPr>
          <p:cNvPr id="17" name="TextBox 16"/>
          <p:cNvSpPr txBox="1"/>
          <p:nvPr/>
        </p:nvSpPr>
        <p:spPr>
          <a:xfrm>
            <a:off x="2946508" y="2114550"/>
            <a:ext cx="57259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18" name="TextBox 17"/>
          <p:cNvSpPr txBox="1"/>
          <p:nvPr/>
        </p:nvSpPr>
        <p:spPr>
          <a:xfrm>
            <a:off x="649477" y="2409472"/>
            <a:ext cx="14574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Final velocity</a:t>
            </a:r>
            <a:endParaRPr lang="en-US" sz="1600" b="1" dirty="0">
              <a:solidFill>
                <a:srgbClr val="0000FF"/>
              </a:solidFill>
              <a:latin typeface="Book Antiqua" panose="02040602050305030304" pitchFamily="18" charset="0"/>
            </a:endParaRPr>
          </a:p>
        </p:txBody>
      </p:sp>
      <p:sp>
        <p:nvSpPr>
          <p:cNvPr id="32" name="TextBox 31"/>
          <p:cNvSpPr txBox="1"/>
          <p:nvPr/>
        </p:nvSpPr>
        <p:spPr>
          <a:xfrm>
            <a:off x="1964696" y="2409472"/>
            <a:ext cx="43794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(v)</a:t>
            </a:r>
            <a:endParaRPr lang="en-US" sz="1600" b="1" dirty="0">
              <a:solidFill>
                <a:srgbClr val="0000FF"/>
              </a:solidFill>
              <a:latin typeface="Book Antiqua" panose="02040602050305030304" pitchFamily="18" charset="0"/>
            </a:endParaRPr>
          </a:p>
        </p:txBody>
      </p:sp>
      <p:sp>
        <p:nvSpPr>
          <p:cNvPr id="33" name="Rectangle 32"/>
          <p:cNvSpPr/>
          <p:nvPr/>
        </p:nvSpPr>
        <p:spPr>
          <a:xfrm>
            <a:off x="2286341" y="2409472"/>
            <a:ext cx="30809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34" name="TextBox 33"/>
          <p:cNvSpPr txBox="1"/>
          <p:nvPr/>
        </p:nvSpPr>
        <p:spPr>
          <a:xfrm>
            <a:off x="2568680" y="2409472"/>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a:t>
            </a:r>
            <a:endParaRPr lang="en-US" sz="1600" b="1" dirty="0">
              <a:solidFill>
                <a:srgbClr val="0000FF"/>
              </a:solidFill>
              <a:latin typeface="Book Antiqua" panose="02040602050305030304" pitchFamily="18" charset="0"/>
            </a:endParaRPr>
          </a:p>
        </p:txBody>
      </p:sp>
      <p:sp>
        <p:nvSpPr>
          <p:cNvPr id="35" name="TextBox 34"/>
          <p:cNvSpPr txBox="1"/>
          <p:nvPr/>
        </p:nvSpPr>
        <p:spPr>
          <a:xfrm>
            <a:off x="2765533" y="2390422"/>
            <a:ext cx="572593"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m</a:t>
            </a:r>
            <a:r>
              <a:rPr lang="en-US" sz="1600" b="1" dirty="0" smtClean="0">
                <a:solidFill>
                  <a:srgbClr val="0000FF"/>
                </a:solidFill>
                <a:latin typeface="Book Antiqua" panose="02040602050305030304" pitchFamily="18" charset="0"/>
              </a:rPr>
              <a:t>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36" name="TextBox 35"/>
          <p:cNvSpPr txBox="1"/>
          <p:nvPr/>
        </p:nvSpPr>
        <p:spPr>
          <a:xfrm>
            <a:off x="923590" y="2702206"/>
            <a:ext cx="1183337"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t</a:t>
            </a:r>
            <a:r>
              <a:rPr lang="en-US" sz="1600" b="1" dirty="0" smtClean="0">
                <a:solidFill>
                  <a:srgbClr val="0000FF"/>
                </a:solidFill>
                <a:latin typeface="Book Antiqua" panose="02040602050305030304" pitchFamily="18" charset="0"/>
              </a:rPr>
              <a:t>ime taken</a:t>
            </a:r>
            <a:endParaRPr lang="en-US" sz="1600" b="1" dirty="0">
              <a:solidFill>
                <a:srgbClr val="0000FF"/>
              </a:solidFill>
              <a:latin typeface="Book Antiqua" panose="02040602050305030304" pitchFamily="18" charset="0"/>
            </a:endParaRPr>
          </a:p>
        </p:txBody>
      </p:sp>
      <p:sp>
        <p:nvSpPr>
          <p:cNvPr id="37" name="TextBox 36"/>
          <p:cNvSpPr txBox="1"/>
          <p:nvPr/>
        </p:nvSpPr>
        <p:spPr>
          <a:xfrm>
            <a:off x="1964696" y="2702206"/>
            <a:ext cx="415659"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(t)</a:t>
            </a:r>
            <a:endParaRPr lang="en-US" sz="1600" b="1" dirty="0">
              <a:solidFill>
                <a:srgbClr val="0000FF"/>
              </a:solidFill>
              <a:latin typeface="Book Antiqua" panose="02040602050305030304" pitchFamily="18" charset="0"/>
            </a:endParaRPr>
          </a:p>
        </p:txBody>
      </p:sp>
      <p:sp>
        <p:nvSpPr>
          <p:cNvPr id="38" name="Rectangle 37"/>
          <p:cNvSpPr/>
          <p:nvPr/>
        </p:nvSpPr>
        <p:spPr>
          <a:xfrm>
            <a:off x="2287648" y="2702206"/>
            <a:ext cx="30809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39" name="TextBox 38"/>
          <p:cNvSpPr txBox="1"/>
          <p:nvPr/>
        </p:nvSpPr>
        <p:spPr>
          <a:xfrm>
            <a:off x="2568680" y="2702206"/>
            <a:ext cx="54373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0.03</a:t>
            </a:r>
            <a:endParaRPr lang="en-US" sz="1600" b="1" dirty="0">
              <a:solidFill>
                <a:srgbClr val="0000FF"/>
              </a:solidFill>
              <a:latin typeface="Book Antiqua" panose="02040602050305030304" pitchFamily="18" charset="0"/>
            </a:endParaRPr>
          </a:p>
        </p:txBody>
      </p:sp>
      <p:sp>
        <p:nvSpPr>
          <p:cNvPr id="40" name="TextBox 39"/>
          <p:cNvSpPr txBox="1"/>
          <p:nvPr/>
        </p:nvSpPr>
        <p:spPr>
          <a:xfrm>
            <a:off x="2965558" y="2702206"/>
            <a:ext cx="27603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s</a:t>
            </a:r>
            <a:endParaRPr lang="en-US" sz="1600" b="1" dirty="0">
              <a:solidFill>
                <a:srgbClr val="0000FF"/>
              </a:solidFill>
              <a:latin typeface="Book Antiqua" panose="02040602050305030304" pitchFamily="18" charset="0"/>
            </a:endParaRPr>
          </a:p>
        </p:txBody>
      </p:sp>
      <p:sp>
        <p:nvSpPr>
          <p:cNvPr id="41" name="TextBox 40"/>
          <p:cNvSpPr txBox="1"/>
          <p:nvPr/>
        </p:nvSpPr>
        <p:spPr>
          <a:xfrm>
            <a:off x="78858" y="3273554"/>
            <a:ext cx="1111350"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 :</a:t>
            </a:r>
          </a:p>
        </p:txBody>
      </p:sp>
      <p:sp>
        <p:nvSpPr>
          <p:cNvPr id="51" name="TextBox 50"/>
          <p:cNvSpPr txBox="1"/>
          <p:nvPr/>
        </p:nvSpPr>
        <p:spPr>
          <a:xfrm>
            <a:off x="1120627" y="3207536"/>
            <a:ext cx="425116"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a:t>
            </a:r>
            <a:endParaRPr lang="en-US" sz="1600" b="1" dirty="0">
              <a:solidFill>
                <a:srgbClr val="0000FF"/>
              </a:solidFill>
              <a:latin typeface="Book Antiqua" panose="02040602050305030304" pitchFamily="18" charset="0"/>
            </a:endParaRPr>
          </a:p>
        </p:txBody>
      </p:sp>
      <p:sp>
        <p:nvSpPr>
          <p:cNvPr id="52" name="TextBox 51"/>
          <p:cNvSpPr txBox="1"/>
          <p:nvPr/>
        </p:nvSpPr>
        <p:spPr>
          <a:xfrm>
            <a:off x="1472550" y="3207591"/>
            <a:ext cx="184537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distance travelled</a:t>
            </a:r>
            <a:endParaRPr lang="en-US" sz="1600" b="1" dirty="0">
              <a:solidFill>
                <a:srgbClr val="0000FF"/>
              </a:solidFill>
              <a:latin typeface="Book Antiqua" panose="02040602050305030304" pitchFamily="18" charset="0"/>
            </a:endParaRPr>
          </a:p>
        </p:txBody>
      </p:sp>
      <p:sp>
        <p:nvSpPr>
          <p:cNvPr id="53" name="TextBox 52"/>
          <p:cNvSpPr txBox="1"/>
          <p:nvPr/>
        </p:nvSpPr>
        <p:spPr>
          <a:xfrm>
            <a:off x="3252949" y="3200400"/>
            <a:ext cx="413896"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(s)</a:t>
            </a:r>
            <a:endParaRPr lang="en-US" sz="1600" b="1" dirty="0">
              <a:solidFill>
                <a:srgbClr val="0000FF"/>
              </a:solidFill>
              <a:latin typeface="Book Antiqua" panose="02040602050305030304" pitchFamily="18" charset="0"/>
            </a:endParaRPr>
          </a:p>
        </p:txBody>
      </p:sp>
      <p:sp>
        <p:nvSpPr>
          <p:cNvPr id="54" name="Rectangle 53"/>
          <p:cNvSpPr/>
          <p:nvPr/>
        </p:nvSpPr>
        <p:spPr>
          <a:xfrm>
            <a:off x="3610161" y="3207536"/>
            <a:ext cx="30809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55" name="Rectangle 54"/>
          <p:cNvSpPr/>
          <p:nvPr/>
        </p:nvSpPr>
        <p:spPr>
          <a:xfrm>
            <a:off x="3995713" y="3207591"/>
            <a:ext cx="27603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56" name="TextBox 55"/>
          <p:cNvSpPr txBox="1"/>
          <p:nvPr/>
        </p:nvSpPr>
        <p:spPr>
          <a:xfrm>
            <a:off x="1108451" y="3520557"/>
            <a:ext cx="4475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(b)</a:t>
            </a:r>
            <a:endParaRPr lang="en-US" sz="1600" b="1" dirty="0">
              <a:solidFill>
                <a:srgbClr val="0000FF"/>
              </a:solidFill>
              <a:latin typeface="Book Antiqua" panose="02040602050305030304" pitchFamily="18" charset="0"/>
            </a:endParaRPr>
          </a:p>
        </p:txBody>
      </p:sp>
      <p:sp>
        <p:nvSpPr>
          <p:cNvPr id="57" name="TextBox 56"/>
          <p:cNvSpPr txBox="1"/>
          <p:nvPr/>
        </p:nvSpPr>
        <p:spPr>
          <a:xfrm>
            <a:off x="1929405" y="3520557"/>
            <a:ext cx="13885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force exerted</a:t>
            </a:r>
            <a:endParaRPr lang="en-US" sz="1600" b="1" dirty="0">
              <a:solidFill>
                <a:srgbClr val="0000FF"/>
              </a:solidFill>
              <a:latin typeface="Book Antiqua" panose="02040602050305030304" pitchFamily="18" charset="0"/>
            </a:endParaRPr>
          </a:p>
        </p:txBody>
      </p:sp>
      <p:sp>
        <p:nvSpPr>
          <p:cNvPr id="58" name="TextBox 57"/>
          <p:cNvSpPr txBox="1"/>
          <p:nvPr/>
        </p:nvSpPr>
        <p:spPr>
          <a:xfrm>
            <a:off x="3252949" y="3532770"/>
            <a:ext cx="43633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(F)</a:t>
            </a:r>
            <a:endParaRPr lang="en-US" sz="1600" b="1" dirty="0">
              <a:solidFill>
                <a:srgbClr val="0000FF"/>
              </a:solidFill>
              <a:latin typeface="Book Antiqua" panose="02040602050305030304" pitchFamily="18" charset="0"/>
            </a:endParaRPr>
          </a:p>
        </p:txBody>
      </p:sp>
      <p:sp>
        <p:nvSpPr>
          <p:cNvPr id="59" name="Rectangle 58"/>
          <p:cNvSpPr/>
          <p:nvPr/>
        </p:nvSpPr>
        <p:spPr>
          <a:xfrm>
            <a:off x="3610161" y="3518178"/>
            <a:ext cx="30809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60" name="Rectangle 59"/>
          <p:cNvSpPr/>
          <p:nvPr/>
        </p:nvSpPr>
        <p:spPr>
          <a:xfrm>
            <a:off x="3995713" y="3503903"/>
            <a:ext cx="27603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cxnSp>
        <p:nvCxnSpPr>
          <p:cNvPr id="61" name="Straight Connector 60"/>
          <p:cNvCxnSpPr/>
          <p:nvPr/>
        </p:nvCxnSpPr>
        <p:spPr>
          <a:xfrm>
            <a:off x="4331525" y="1312504"/>
            <a:ext cx="0" cy="37986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8858" y="4036270"/>
            <a:ext cx="1242488" cy="33824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Formulae:</a:t>
            </a:r>
            <a:endParaRPr lang="en-US" dirty="0"/>
          </a:p>
        </p:txBody>
      </p:sp>
      <p:sp>
        <p:nvSpPr>
          <p:cNvPr id="70" name="TextBox 69"/>
          <p:cNvSpPr txBox="1"/>
          <p:nvPr/>
        </p:nvSpPr>
        <p:spPr>
          <a:xfrm>
            <a:off x="1246071" y="4015401"/>
            <a:ext cx="30008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v</a:t>
            </a:r>
          </a:p>
        </p:txBody>
      </p:sp>
      <p:sp>
        <p:nvSpPr>
          <p:cNvPr id="71" name="Rectangle 70"/>
          <p:cNvSpPr/>
          <p:nvPr/>
        </p:nvSpPr>
        <p:spPr>
          <a:xfrm>
            <a:off x="1577595" y="4015401"/>
            <a:ext cx="308098" cy="338554"/>
          </a:xfrm>
          <a:prstGeom prst="rect">
            <a:avLst/>
          </a:prstGeom>
          <a:noFill/>
          <a:ln w="9525">
            <a:noFill/>
            <a:miter lim="800000"/>
            <a:headEnd/>
            <a:tailEnd/>
          </a:ln>
        </p:spPr>
        <p:txBody>
          <a:bodyPr wrap="none">
            <a:spAutoFit/>
          </a:bodyPr>
          <a:lstStyle/>
          <a:p>
            <a:pPr algn="r"/>
            <a:r>
              <a:rPr lang="en-US" sz="1600" b="1" kern="0" dirty="0">
                <a:solidFill>
                  <a:srgbClr val="C00000"/>
                </a:solidFill>
                <a:latin typeface="Book Antiqua" pitchFamily="18" charset="0"/>
              </a:rPr>
              <a:t>=</a:t>
            </a:r>
          </a:p>
        </p:txBody>
      </p:sp>
      <p:sp>
        <p:nvSpPr>
          <p:cNvPr id="72" name="Rectangle 71"/>
          <p:cNvSpPr/>
          <p:nvPr/>
        </p:nvSpPr>
        <p:spPr>
          <a:xfrm>
            <a:off x="2389277" y="4015401"/>
            <a:ext cx="287258" cy="338554"/>
          </a:xfrm>
          <a:prstGeom prst="rect">
            <a:avLst/>
          </a:prstGeom>
          <a:noFill/>
          <a:ln w="9525">
            <a:noFill/>
            <a:miter lim="800000"/>
            <a:headEnd/>
            <a:tailEnd/>
          </a:ln>
        </p:spPr>
        <p:txBody>
          <a:bodyPr wrap="none">
            <a:spAutoFit/>
          </a:bodyPr>
          <a:lstStyle/>
          <a:p>
            <a:pPr algn="r"/>
            <a:r>
              <a:rPr lang="en-US" sz="1600" b="1" kern="0" dirty="0">
                <a:solidFill>
                  <a:srgbClr val="C00000"/>
                </a:solidFill>
                <a:latin typeface="Book Antiqua" pitchFamily="18" charset="0"/>
              </a:rPr>
              <a:t>a</a:t>
            </a:r>
          </a:p>
        </p:txBody>
      </p:sp>
      <p:sp>
        <p:nvSpPr>
          <p:cNvPr id="73" name="TextBox 72"/>
          <p:cNvSpPr txBox="1"/>
          <p:nvPr/>
        </p:nvSpPr>
        <p:spPr>
          <a:xfrm>
            <a:off x="2541688" y="4015401"/>
            <a:ext cx="25199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t</a:t>
            </a:r>
          </a:p>
        </p:txBody>
      </p:sp>
      <p:sp>
        <p:nvSpPr>
          <p:cNvPr id="74" name="TextBox 73"/>
          <p:cNvSpPr txBox="1"/>
          <p:nvPr/>
        </p:nvSpPr>
        <p:spPr>
          <a:xfrm>
            <a:off x="1892444" y="4015401"/>
            <a:ext cx="30809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u</a:t>
            </a:r>
          </a:p>
        </p:txBody>
      </p:sp>
      <p:sp>
        <p:nvSpPr>
          <p:cNvPr id="124" name="TextBox 123"/>
          <p:cNvSpPr txBox="1"/>
          <p:nvPr/>
        </p:nvSpPr>
        <p:spPr>
          <a:xfrm>
            <a:off x="2211455" y="4015401"/>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grpSp>
        <p:nvGrpSpPr>
          <p:cNvPr id="94" name="Group 93"/>
          <p:cNvGrpSpPr/>
          <p:nvPr/>
        </p:nvGrpSpPr>
        <p:grpSpPr>
          <a:xfrm>
            <a:off x="825123" y="224503"/>
            <a:ext cx="7802056" cy="1432847"/>
            <a:chOff x="783846" y="388151"/>
            <a:chExt cx="7802056" cy="1432847"/>
          </a:xfrm>
        </p:grpSpPr>
        <p:sp>
          <p:nvSpPr>
            <p:cNvPr id="95" name="TextBox 94"/>
            <p:cNvSpPr txBox="1">
              <a:spLocks noChangeArrowheads="1"/>
            </p:cNvSpPr>
            <p:nvPr/>
          </p:nvSpPr>
          <p:spPr bwMode="auto">
            <a:xfrm>
              <a:off x="783846" y="614309"/>
              <a:ext cx="7709277" cy="1206689"/>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97" name="TextBox 96"/>
            <p:cNvSpPr txBox="1">
              <a:spLocks noChangeArrowheads="1"/>
            </p:cNvSpPr>
            <p:nvPr/>
          </p:nvSpPr>
          <p:spPr bwMode="auto">
            <a:xfrm>
              <a:off x="1184198" y="388151"/>
              <a:ext cx="7401704" cy="1278004"/>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tabLst>
                  <a:tab pos="742950" algn="l"/>
                </a:tabLst>
              </a:pPr>
              <a:endParaRPr lang="en-US" sz="1600" dirty="0" smtClean="0">
                <a:solidFill>
                  <a:srgbClr val="0000FF"/>
                </a:solidFill>
                <a:latin typeface="Book Antiqua" panose="02040602050305030304" pitchFamily="18" charset="0"/>
              </a:endParaRPr>
            </a:p>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bullet of mass 10 g travelling horizontally with a </a:t>
              </a:r>
              <a:r>
                <a:rPr lang="en-US" sz="1600" dirty="0" smtClean="0">
                  <a:solidFill>
                    <a:srgbClr val="0000FF"/>
                  </a:solidFill>
                  <a:latin typeface="Book Antiqua" panose="02040602050305030304" pitchFamily="18" charset="0"/>
                </a:rPr>
                <a:t>velocity of 150 ms</a:t>
              </a:r>
              <a:r>
                <a:rPr lang="en-US" sz="1600" baseline="30000" dirty="0" smtClean="0">
                  <a:solidFill>
                    <a:srgbClr val="0000FF"/>
                  </a:solidFill>
                  <a:latin typeface="Book Antiqua" panose="02040602050305030304" pitchFamily="18" charset="0"/>
                </a:rPr>
                <a:t>-1</a:t>
              </a:r>
              <a:r>
                <a:rPr lang="en-US" sz="1600" dirty="0" smtClean="0">
                  <a:solidFill>
                    <a:srgbClr val="0000FF"/>
                  </a:solidFill>
                  <a:latin typeface="Book Antiqua" panose="02040602050305030304" pitchFamily="18" charset="0"/>
                </a:rPr>
                <a:t> strikes a stationary wooden block and comes to rest in 0.03 s. Calculate the distance of penetration of the bullet into </a:t>
              </a:r>
              <a:r>
                <a:rPr lang="en-US" sz="1600" dirty="0">
                  <a:solidFill>
                    <a:srgbClr val="0000FF"/>
                  </a:solidFill>
                  <a:latin typeface="Book Antiqua" panose="02040602050305030304" pitchFamily="18" charset="0"/>
                </a:rPr>
                <a:t>the block. Also calculate the magnitude of the </a:t>
              </a:r>
              <a:r>
                <a:rPr lang="en-US" sz="1600" dirty="0" smtClean="0">
                  <a:solidFill>
                    <a:srgbClr val="0000FF"/>
                  </a:solidFill>
                  <a:latin typeface="Book Antiqua" panose="02040602050305030304" pitchFamily="18" charset="0"/>
                </a:rPr>
                <a:t>force exerted by the wooden block on the bullet.         </a:t>
              </a:r>
              <a:endParaRPr lang="en-US" sz="1600" dirty="0">
                <a:solidFill>
                  <a:srgbClr val="0000FF"/>
                </a:solidFill>
                <a:latin typeface="Book Antiqua" panose="02040602050305030304" pitchFamily="18" charset="0"/>
              </a:endParaRPr>
            </a:p>
          </p:txBody>
        </p:sp>
      </p:grpSp>
      <p:grpSp>
        <p:nvGrpSpPr>
          <p:cNvPr id="98" name="Group 97"/>
          <p:cNvGrpSpPr/>
          <p:nvPr/>
        </p:nvGrpSpPr>
        <p:grpSpPr>
          <a:xfrm>
            <a:off x="340655" y="483870"/>
            <a:ext cx="726482" cy="640080"/>
            <a:chOff x="4905035" y="3718491"/>
            <a:chExt cx="726482" cy="640080"/>
          </a:xfrm>
        </p:grpSpPr>
        <p:sp>
          <p:nvSpPr>
            <p:cNvPr id="100" name="Oval 99"/>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905035" y="3739575"/>
              <a:ext cx="726482"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12</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sp>
        <p:nvSpPr>
          <p:cNvPr id="62" name="Rectangle 61"/>
          <p:cNvSpPr/>
          <p:nvPr/>
        </p:nvSpPr>
        <p:spPr>
          <a:xfrm>
            <a:off x="2854742" y="496762"/>
            <a:ext cx="431933" cy="24373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7096125" y="504954"/>
            <a:ext cx="762000"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648325" y="744067"/>
            <a:ext cx="609600"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a:off x="4343400" y="1581796"/>
            <a:ext cx="1152524" cy="338554"/>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0000FF"/>
                </a:solidFill>
                <a:effectLst>
                  <a:innerShdw blurRad="114300">
                    <a:prstClr val="black"/>
                  </a:innerShdw>
                </a:effectLst>
                <a:latin typeface="Book Antiqua" panose="02040602050305030304" pitchFamily="18" charset="0"/>
              </a:rPr>
              <a:t>Solution:</a:t>
            </a:r>
          </a:p>
        </p:txBody>
      </p:sp>
      <p:sp>
        <p:nvSpPr>
          <p:cNvPr id="67" name="Rectangle 66"/>
          <p:cNvSpPr/>
          <p:nvPr/>
        </p:nvSpPr>
        <p:spPr>
          <a:xfrm>
            <a:off x="5491318" y="1640363"/>
            <a:ext cx="300082" cy="338554"/>
          </a:xfrm>
          <a:prstGeom prst="rect">
            <a:avLst/>
          </a:prstGeom>
        </p:spPr>
        <p:txBody>
          <a:bodyPr wrap="none">
            <a:spAutoFit/>
          </a:bodyPr>
          <a:lstStyle/>
          <a:p>
            <a:r>
              <a:rPr lang="en-US" sz="1600" b="1" dirty="0">
                <a:solidFill>
                  <a:srgbClr val="0000FF"/>
                </a:solidFill>
                <a:latin typeface="Book Antiqua" panose="02040602050305030304" pitchFamily="18" charset="0"/>
              </a:rPr>
              <a:t>v</a:t>
            </a:r>
          </a:p>
        </p:txBody>
      </p:sp>
      <p:sp>
        <p:nvSpPr>
          <p:cNvPr id="68" name="Rectangle 67"/>
          <p:cNvSpPr/>
          <p:nvPr/>
        </p:nvSpPr>
        <p:spPr>
          <a:xfrm>
            <a:off x="5638800" y="1640363"/>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69" name="TextBox 68"/>
          <p:cNvSpPr txBox="1"/>
          <p:nvPr/>
        </p:nvSpPr>
        <p:spPr>
          <a:xfrm>
            <a:off x="5791200" y="1627663"/>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u</a:t>
            </a:r>
            <a:endParaRPr lang="en-US" sz="1600" b="1" baseline="30000" dirty="0">
              <a:solidFill>
                <a:srgbClr val="0000FF"/>
              </a:solidFill>
              <a:latin typeface="Book Antiqua" panose="02040602050305030304" pitchFamily="18" charset="0"/>
            </a:endParaRPr>
          </a:p>
        </p:txBody>
      </p:sp>
      <p:sp>
        <p:nvSpPr>
          <p:cNvPr id="75" name="TextBox 74"/>
          <p:cNvSpPr txBox="1"/>
          <p:nvPr/>
        </p:nvSpPr>
        <p:spPr>
          <a:xfrm>
            <a:off x="5943600" y="1640363"/>
            <a:ext cx="3048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76" name="Rectangle 75"/>
          <p:cNvSpPr/>
          <p:nvPr/>
        </p:nvSpPr>
        <p:spPr>
          <a:xfrm>
            <a:off x="6059080" y="1640363"/>
            <a:ext cx="287258" cy="338554"/>
          </a:xfrm>
          <a:prstGeom prst="rect">
            <a:avLst/>
          </a:prstGeom>
        </p:spPr>
        <p:txBody>
          <a:bodyPr wrap="none">
            <a:spAutoFit/>
          </a:bodyPr>
          <a:lstStyle/>
          <a:p>
            <a:r>
              <a:rPr lang="en-US" sz="1600" b="1" dirty="0">
                <a:solidFill>
                  <a:srgbClr val="0000FF"/>
                </a:solidFill>
                <a:latin typeface="Book Antiqua" panose="02040602050305030304" pitchFamily="18" charset="0"/>
              </a:rPr>
              <a:t>a</a:t>
            </a:r>
          </a:p>
        </p:txBody>
      </p:sp>
      <p:sp>
        <p:nvSpPr>
          <p:cNvPr id="77" name="TextBox 76"/>
          <p:cNvSpPr txBox="1"/>
          <p:nvPr/>
        </p:nvSpPr>
        <p:spPr>
          <a:xfrm>
            <a:off x="6210724" y="1640363"/>
            <a:ext cx="45878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t, 0</a:t>
            </a:r>
            <a:endParaRPr lang="en-US" sz="1600" b="1" dirty="0">
              <a:solidFill>
                <a:srgbClr val="0000FF"/>
              </a:solidFill>
              <a:latin typeface="Book Antiqua" panose="02040602050305030304" pitchFamily="18" charset="0"/>
            </a:endParaRPr>
          </a:p>
        </p:txBody>
      </p:sp>
      <p:sp>
        <p:nvSpPr>
          <p:cNvPr id="78" name="Rectangle 77"/>
          <p:cNvSpPr/>
          <p:nvPr/>
        </p:nvSpPr>
        <p:spPr>
          <a:xfrm>
            <a:off x="6535476" y="1641198"/>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79" name="TextBox 78"/>
          <p:cNvSpPr txBox="1"/>
          <p:nvPr/>
        </p:nvSpPr>
        <p:spPr>
          <a:xfrm>
            <a:off x="7073211" y="1673320"/>
            <a:ext cx="3048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0" name="Rectangle 79"/>
          <p:cNvSpPr/>
          <p:nvPr/>
        </p:nvSpPr>
        <p:spPr>
          <a:xfrm>
            <a:off x="7238311" y="1660307"/>
            <a:ext cx="287258" cy="338554"/>
          </a:xfrm>
          <a:prstGeom prst="rect">
            <a:avLst/>
          </a:prstGeom>
        </p:spPr>
        <p:txBody>
          <a:bodyPr wrap="none">
            <a:spAutoFit/>
          </a:bodyPr>
          <a:lstStyle/>
          <a:p>
            <a:r>
              <a:rPr lang="en-US" sz="1600" b="1" dirty="0">
                <a:solidFill>
                  <a:srgbClr val="0000FF"/>
                </a:solidFill>
                <a:latin typeface="Book Antiqua" panose="02040602050305030304" pitchFamily="18" charset="0"/>
              </a:rPr>
              <a:t>a</a:t>
            </a:r>
          </a:p>
        </p:txBody>
      </p:sp>
      <p:sp>
        <p:nvSpPr>
          <p:cNvPr id="81" name="TextBox 80"/>
          <p:cNvSpPr txBox="1"/>
          <p:nvPr/>
        </p:nvSpPr>
        <p:spPr>
          <a:xfrm>
            <a:off x="7390711" y="1655961"/>
            <a:ext cx="324128" cy="369332"/>
          </a:xfrm>
          <a:prstGeom prst="rect">
            <a:avLst/>
          </a:prstGeom>
          <a:noFill/>
        </p:spPr>
        <p:txBody>
          <a:bodyPr wrap="none" rtlCol="0">
            <a:spAutoFit/>
          </a:bodyPr>
          <a:lstStyle/>
          <a:p>
            <a:r>
              <a:rPr lang="en-US" b="1" dirty="0" smtClean="0">
                <a:solidFill>
                  <a:srgbClr val="0000FF"/>
                </a:solidFill>
                <a:latin typeface="Book Antiqua" panose="02040602050305030304" pitchFamily="18" charset="0"/>
              </a:rPr>
              <a:t>×</a:t>
            </a:r>
            <a:endParaRPr lang="en-US" b="1" dirty="0">
              <a:solidFill>
                <a:srgbClr val="0000FF"/>
              </a:solidFill>
              <a:latin typeface="Book Antiqua" panose="02040602050305030304" pitchFamily="18" charset="0"/>
            </a:endParaRPr>
          </a:p>
        </p:txBody>
      </p:sp>
      <p:sp>
        <p:nvSpPr>
          <p:cNvPr id="83" name="TextBox 82"/>
          <p:cNvSpPr txBox="1"/>
          <p:nvPr/>
        </p:nvSpPr>
        <p:spPr>
          <a:xfrm>
            <a:off x="5029200" y="1998148"/>
            <a:ext cx="54373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0.03</a:t>
            </a:r>
            <a:endParaRPr lang="en-US" sz="1600" b="1" dirty="0">
              <a:solidFill>
                <a:srgbClr val="0000FF"/>
              </a:solidFill>
              <a:latin typeface="Book Antiqua" panose="02040602050305030304" pitchFamily="18" charset="0"/>
            </a:endParaRPr>
          </a:p>
        </p:txBody>
      </p:sp>
      <p:sp>
        <p:nvSpPr>
          <p:cNvPr id="84" name="Rectangle 83"/>
          <p:cNvSpPr/>
          <p:nvPr/>
        </p:nvSpPr>
        <p:spPr>
          <a:xfrm>
            <a:off x="5440420" y="1998148"/>
            <a:ext cx="287258" cy="338554"/>
          </a:xfrm>
          <a:prstGeom prst="rect">
            <a:avLst/>
          </a:prstGeom>
        </p:spPr>
        <p:txBody>
          <a:bodyPr wrap="none">
            <a:spAutoFit/>
          </a:bodyPr>
          <a:lstStyle/>
          <a:p>
            <a:r>
              <a:rPr lang="en-US" sz="1600" b="1" dirty="0">
                <a:solidFill>
                  <a:srgbClr val="0000FF"/>
                </a:solidFill>
                <a:latin typeface="Book Antiqua" panose="02040602050305030304" pitchFamily="18" charset="0"/>
              </a:rPr>
              <a:t>a</a:t>
            </a:r>
          </a:p>
        </p:txBody>
      </p:sp>
      <p:sp>
        <p:nvSpPr>
          <p:cNvPr id="85" name="Rectangle 84"/>
          <p:cNvSpPr/>
          <p:nvPr/>
        </p:nvSpPr>
        <p:spPr>
          <a:xfrm>
            <a:off x="5619131" y="1982930"/>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86" name="TextBox 85"/>
          <p:cNvSpPr txBox="1"/>
          <p:nvPr/>
        </p:nvSpPr>
        <p:spPr>
          <a:xfrm>
            <a:off x="5906815" y="1962150"/>
            <a:ext cx="261610" cy="369332"/>
          </a:xfrm>
          <a:prstGeom prst="rect">
            <a:avLst/>
          </a:prstGeom>
          <a:noFill/>
        </p:spPr>
        <p:txBody>
          <a:bodyPr wrap="none" rtlCol="0">
            <a:spAutoFit/>
          </a:bodyPr>
          <a:lstStyle/>
          <a:p>
            <a:r>
              <a:rPr lang="en-US" b="1" dirty="0" smtClean="0">
                <a:solidFill>
                  <a:srgbClr val="0000FF"/>
                </a:solidFill>
                <a:latin typeface="Book Antiqua" panose="02040602050305030304" pitchFamily="18" charset="0"/>
              </a:rPr>
              <a:t>-</a:t>
            </a:r>
            <a:endParaRPr lang="en-US" b="1" dirty="0">
              <a:solidFill>
                <a:srgbClr val="0000FF"/>
              </a:solidFill>
              <a:latin typeface="Book Antiqua" panose="02040602050305030304" pitchFamily="18" charset="0"/>
            </a:endParaRPr>
          </a:p>
        </p:txBody>
      </p:sp>
      <p:sp>
        <p:nvSpPr>
          <p:cNvPr id="87" name="Rectangle 86"/>
          <p:cNvSpPr/>
          <p:nvPr/>
        </p:nvSpPr>
        <p:spPr>
          <a:xfrm>
            <a:off x="6038169" y="1998148"/>
            <a:ext cx="492443" cy="338554"/>
          </a:xfrm>
          <a:prstGeom prst="rect">
            <a:avLst/>
          </a:prstGeom>
        </p:spPr>
        <p:txBody>
          <a:bodyPr wrap="none">
            <a:spAutoFit/>
          </a:bodyPr>
          <a:lstStyle/>
          <a:p>
            <a:r>
              <a:rPr lang="en-US" sz="1600" b="1" dirty="0">
                <a:solidFill>
                  <a:srgbClr val="0000FF"/>
                </a:solidFill>
                <a:latin typeface="Book Antiqua" panose="02040602050305030304" pitchFamily="18" charset="0"/>
              </a:rPr>
              <a:t>150</a:t>
            </a:r>
          </a:p>
        </p:txBody>
      </p:sp>
      <p:sp>
        <p:nvSpPr>
          <p:cNvPr id="88" name="Rectangle 87"/>
          <p:cNvSpPr/>
          <p:nvPr/>
        </p:nvSpPr>
        <p:spPr>
          <a:xfrm>
            <a:off x="5427742" y="2325912"/>
            <a:ext cx="287258" cy="338554"/>
          </a:xfrm>
          <a:prstGeom prst="rect">
            <a:avLst/>
          </a:prstGeom>
        </p:spPr>
        <p:txBody>
          <a:bodyPr wrap="none">
            <a:spAutoFit/>
          </a:bodyPr>
          <a:lstStyle/>
          <a:p>
            <a:r>
              <a:rPr lang="en-US" sz="1600" b="1" dirty="0">
                <a:solidFill>
                  <a:srgbClr val="0000FF"/>
                </a:solidFill>
                <a:latin typeface="Book Antiqua" panose="02040602050305030304" pitchFamily="18" charset="0"/>
              </a:rPr>
              <a:t>a</a:t>
            </a:r>
          </a:p>
        </p:txBody>
      </p:sp>
      <p:sp>
        <p:nvSpPr>
          <p:cNvPr id="89" name="Rectangle 88"/>
          <p:cNvSpPr/>
          <p:nvPr/>
        </p:nvSpPr>
        <p:spPr>
          <a:xfrm>
            <a:off x="5635832" y="2315602"/>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90" name="TextBox 89"/>
          <p:cNvSpPr txBox="1"/>
          <p:nvPr/>
        </p:nvSpPr>
        <p:spPr>
          <a:xfrm>
            <a:off x="5939644" y="2199104"/>
            <a:ext cx="261610" cy="369332"/>
          </a:xfrm>
          <a:prstGeom prst="rect">
            <a:avLst/>
          </a:prstGeom>
          <a:noFill/>
        </p:spPr>
        <p:txBody>
          <a:bodyPr wrap="none" rtlCol="0">
            <a:spAutoFit/>
          </a:bodyPr>
          <a:lstStyle/>
          <a:p>
            <a:r>
              <a:rPr lang="en-US" b="1" dirty="0" smtClean="0">
                <a:solidFill>
                  <a:srgbClr val="0000FF"/>
                </a:solidFill>
                <a:latin typeface="Book Antiqua" panose="02040602050305030304" pitchFamily="18" charset="0"/>
              </a:rPr>
              <a:t>-</a:t>
            </a:r>
            <a:endParaRPr lang="en-US" b="1" dirty="0">
              <a:solidFill>
                <a:srgbClr val="0000FF"/>
              </a:solidFill>
              <a:latin typeface="Book Antiqua" panose="02040602050305030304" pitchFamily="18" charset="0"/>
            </a:endParaRPr>
          </a:p>
        </p:txBody>
      </p:sp>
      <p:sp>
        <p:nvSpPr>
          <p:cNvPr id="91" name="Rectangle 90"/>
          <p:cNvSpPr/>
          <p:nvPr/>
        </p:nvSpPr>
        <p:spPr>
          <a:xfrm>
            <a:off x="6042159" y="2214479"/>
            <a:ext cx="492443" cy="338554"/>
          </a:xfrm>
          <a:prstGeom prst="rect">
            <a:avLst/>
          </a:prstGeom>
        </p:spPr>
        <p:txBody>
          <a:bodyPr wrap="none">
            <a:spAutoFit/>
          </a:bodyPr>
          <a:lstStyle/>
          <a:p>
            <a:r>
              <a:rPr lang="en-US" sz="1600" b="1" dirty="0">
                <a:solidFill>
                  <a:srgbClr val="0000FF"/>
                </a:solidFill>
                <a:latin typeface="Book Antiqua" panose="02040602050305030304" pitchFamily="18" charset="0"/>
              </a:rPr>
              <a:t>150</a:t>
            </a:r>
          </a:p>
        </p:txBody>
      </p:sp>
      <p:cxnSp>
        <p:nvCxnSpPr>
          <p:cNvPr id="92" name="Straight Connector 91"/>
          <p:cNvCxnSpPr/>
          <p:nvPr/>
        </p:nvCxnSpPr>
        <p:spPr>
          <a:xfrm>
            <a:off x="6001071" y="2495032"/>
            <a:ext cx="61288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6003126" y="2454420"/>
            <a:ext cx="54373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0.03</a:t>
            </a:r>
            <a:endParaRPr lang="en-US" sz="1600" b="1" dirty="0">
              <a:solidFill>
                <a:srgbClr val="0000FF"/>
              </a:solidFill>
              <a:latin typeface="Book Antiqua" panose="02040602050305030304" pitchFamily="18" charset="0"/>
            </a:endParaRPr>
          </a:p>
        </p:txBody>
      </p:sp>
      <p:sp>
        <p:nvSpPr>
          <p:cNvPr id="110" name="Rectangle 109"/>
          <p:cNvSpPr/>
          <p:nvPr/>
        </p:nvSpPr>
        <p:spPr>
          <a:xfrm>
            <a:off x="6625623" y="2343092"/>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111" name="TextBox 110"/>
          <p:cNvSpPr txBox="1"/>
          <p:nvPr/>
        </p:nvSpPr>
        <p:spPr>
          <a:xfrm>
            <a:off x="6796314" y="2243508"/>
            <a:ext cx="261610" cy="369332"/>
          </a:xfrm>
          <a:prstGeom prst="rect">
            <a:avLst/>
          </a:prstGeom>
          <a:noFill/>
        </p:spPr>
        <p:txBody>
          <a:bodyPr wrap="none" rtlCol="0">
            <a:spAutoFit/>
          </a:bodyPr>
          <a:lstStyle/>
          <a:p>
            <a:r>
              <a:rPr lang="en-US" b="1" dirty="0" smtClean="0">
                <a:solidFill>
                  <a:srgbClr val="0000FF"/>
                </a:solidFill>
                <a:latin typeface="Book Antiqua" panose="02040602050305030304" pitchFamily="18" charset="0"/>
              </a:rPr>
              <a:t>-</a:t>
            </a:r>
            <a:endParaRPr lang="en-US" b="1" dirty="0">
              <a:solidFill>
                <a:srgbClr val="0000FF"/>
              </a:solidFill>
              <a:latin typeface="Book Antiqua" panose="02040602050305030304" pitchFamily="18" charset="0"/>
            </a:endParaRPr>
          </a:p>
        </p:txBody>
      </p:sp>
      <p:sp>
        <p:nvSpPr>
          <p:cNvPr id="112" name="Rectangle 111"/>
          <p:cNvSpPr/>
          <p:nvPr/>
        </p:nvSpPr>
        <p:spPr>
          <a:xfrm>
            <a:off x="6903668" y="2268786"/>
            <a:ext cx="697627"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15000</a:t>
            </a:r>
            <a:endParaRPr lang="en-US" sz="1600" b="1" dirty="0">
              <a:solidFill>
                <a:srgbClr val="0000FF"/>
              </a:solidFill>
              <a:latin typeface="Book Antiqua" panose="02040602050305030304" pitchFamily="18" charset="0"/>
            </a:endParaRPr>
          </a:p>
        </p:txBody>
      </p:sp>
      <p:cxnSp>
        <p:nvCxnSpPr>
          <p:cNvPr id="113" name="Straight Connector 112"/>
          <p:cNvCxnSpPr/>
          <p:nvPr/>
        </p:nvCxnSpPr>
        <p:spPr>
          <a:xfrm>
            <a:off x="6898843" y="2541068"/>
            <a:ext cx="7227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47968" y="2489214"/>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3</a:t>
            </a:r>
            <a:endParaRPr lang="en-US" sz="1600" b="1" dirty="0">
              <a:solidFill>
                <a:srgbClr val="0000FF"/>
              </a:solidFill>
              <a:latin typeface="Book Antiqua" panose="02040602050305030304" pitchFamily="18" charset="0"/>
            </a:endParaRPr>
          </a:p>
        </p:txBody>
      </p:sp>
      <p:cxnSp>
        <p:nvCxnSpPr>
          <p:cNvPr id="116" name="Straight Connector 115"/>
          <p:cNvCxnSpPr/>
          <p:nvPr/>
        </p:nvCxnSpPr>
        <p:spPr>
          <a:xfrm flipH="1">
            <a:off x="7140273" y="2589085"/>
            <a:ext cx="284834" cy="134100"/>
          </a:xfrm>
          <a:prstGeom prst="line">
            <a:avLst/>
          </a:prstGeom>
          <a:ln w="127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6911673" y="2325400"/>
            <a:ext cx="790576" cy="181292"/>
          </a:xfrm>
          <a:prstGeom prst="line">
            <a:avLst/>
          </a:prstGeom>
          <a:ln w="12700">
            <a:solidFill>
              <a:srgbClr val="FF3399"/>
            </a:solidFill>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7010400" y="2038350"/>
            <a:ext cx="838200" cy="369332"/>
          </a:xfrm>
          <a:prstGeom prst="rect">
            <a:avLst/>
          </a:prstGeom>
        </p:spPr>
        <p:txBody>
          <a:bodyPr wrap="square">
            <a:spAutoFit/>
          </a:bodyPr>
          <a:lstStyle/>
          <a:p>
            <a:pPr lvl="0"/>
            <a:r>
              <a:rPr lang="en-US" b="1" dirty="0" smtClean="0">
                <a:solidFill>
                  <a:srgbClr val="0000FF"/>
                </a:solidFill>
                <a:latin typeface="Book Antiqua" panose="02040602050305030304" pitchFamily="18" charset="0"/>
              </a:rPr>
              <a:t>- </a:t>
            </a:r>
            <a:r>
              <a:rPr lang="en-US" sz="1600" b="1" dirty="0" smtClean="0">
                <a:solidFill>
                  <a:srgbClr val="0000FF"/>
                </a:solidFill>
                <a:latin typeface="Book Antiqua" panose="02040602050305030304" pitchFamily="18" charset="0"/>
              </a:rPr>
              <a:t>5000</a:t>
            </a:r>
            <a:endParaRPr lang="en-US" sz="1600" b="1" dirty="0">
              <a:solidFill>
                <a:srgbClr val="0000FF"/>
              </a:solidFill>
              <a:latin typeface="Book Antiqua" panose="02040602050305030304" pitchFamily="18" charset="0"/>
            </a:endParaRPr>
          </a:p>
        </p:txBody>
      </p:sp>
      <p:sp>
        <p:nvSpPr>
          <p:cNvPr id="119" name="Rectangle 118"/>
          <p:cNvSpPr/>
          <p:nvPr/>
        </p:nvSpPr>
        <p:spPr>
          <a:xfrm>
            <a:off x="6722632" y="1680192"/>
            <a:ext cx="492443" cy="338554"/>
          </a:xfrm>
          <a:prstGeom prst="rect">
            <a:avLst/>
          </a:prstGeom>
        </p:spPr>
        <p:txBody>
          <a:bodyPr wrap="none">
            <a:spAutoFit/>
          </a:bodyPr>
          <a:lstStyle/>
          <a:p>
            <a:r>
              <a:rPr lang="en-US" sz="1600" b="1" dirty="0">
                <a:solidFill>
                  <a:srgbClr val="0000FF"/>
                </a:solidFill>
                <a:latin typeface="Book Antiqua" panose="02040602050305030304" pitchFamily="18" charset="0"/>
              </a:rPr>
              <a:t>150</a:t>
            </a:r>
          </a:p>
        </p:txBody>
      </p:sp>
      <p:sp>
        <p:nvSpPr>
          <p:cNvPr id="120" name="TextBox 119"/>
          <p:cNvSpPr txBox="1"/>
          <p:nvPr/>
        </p:nvSpPr>
        <p:spPr>
          <a:xfrm>
            <a:off x="7571387" y="1687505"/>
            <a:ext cx="54373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0.03</a:t>
            </a:r>
            <a:endParaRPr lang="en-US" sz="1600" b="1" dirty="0">
              <a:solidFill>
                <a:srgbClr val="0000FF"/>
              </a:solidFill>
              <a:latin typeface="Book Antiqua" panose="02040602050305030304" pitchFamily="18" charset="0"/>
            </a:endParaRPr>
          </a:p>
        </p:txBody>
      </p:sp>
      <p:sp>
        <p:nvSpPr>
          <p:cNvPr id="121" name="TextBox 120"/>
          <p:cNvSpPr txBox="1"/>
          <p:nvPr/>
        </p:nvSpPr>
        <p:spPr>
          <a:xfrm>
            <a:off x="6934200" y="2839164"/>
            <a:ext cx="2079249" cy="646986"/>
          </a:xfrm>
          <a:prstGeom prst="wedgeRoundRectCallout">
            <a:avLst>
              <a:gd name="adj1" fmla="val 5038"/>
              <a:gd name="adj2" fmla="val -86684"/>
              <a:gd name="adj3" fmla="val 16667"/>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dirty="0" smtClean="0">
                <a:solidFill>
                  <a:srgbClr val="0000FF"/>
                </a:solidFill>
                <a:latin typeface="Book Antiqua" panose="02040602050305030304" pitchFamily="18" charset="0"/>
              </a:rPr>
              <a:t>-</a:t>
            </a:r>
            <a:r>
              <a:rPr lang="en-US" sz="1600" b="1" dirty="0" err="1" smtClean="0">
                <a:solidFill>
                  <a:srgbClr val="0000FF"/>
                </a:solidFill>
                <a:latin typeface="Book Antiqua" panose="02040602050305030304" pitchFamily="18" charset="0"/>
              </a:rPr>
              <a:t>ve</a:t>
            </a:r>
            <a:r>
              <a:rPr lang="en-US" sz="1600" b="1" dirty="0" smtClean="0">
                <a:solidFill>
                  <a:srgbClr val="0000FF"/>
                </a:solidFill>
                <a:latin typeface="Book Antiqua" panose="02040602050305030304" pitchFamily="18" charset="0"/>
              </a:rPr>
              <a:t> Sign shows that it is retardation</a:t>
            </a:r>
            <a:endParaRPr lang="en-US" sz="1600" b="1" dirty="0">
              <a:solidFill>
                <a:srgbClr val="0000FF"/>
              </a:solidFill>
              <a:latin typeface="Book Antiqua" panose="02040602050305030304" pitchFamily="18" charset="0"/>
            </a:endParaRPr>
          </a:p>
        </p:txBody>
      </p:sp>
      <p:sp>
        <p:nvSpPr>
          <p:cNvPr id="126" name="Rectangle 125"/>
          <p:cNvSpPr/>
          <p:nvPr/>
        </p:nvSpPr>
        <p:spPr>
          <a:xfrm>
            <a:off x="7562885" y="2333216"/>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127" name="TextBox 126"/>
          <p:cNvSpPr txBox="1"/>
          <p:nvPr/>
        </p:nvSpPr>
        <p:spPr>
          <a:xfrm>
            <a:off x="7763567" y="2315290"/>
            <a:ext cx="261610" cy="369332"/>
          </a:xfrm>
          <a:prstGeom prst="rect">
            <a:avLst/>
          </a:prstGeom>
          <a:noFill/>
        </p:spPr>
        <p:txBody>
          <a:bodyPr wrap="none" rtlCol="0">
            <a:spAutoFit/>
          </a:bodyPr>
          <a:lstStyle/>
          <a:p>
            <a:r>
              <a:rPr lang="en-US" b="1" dirty="0" smtClean="0">
                <a:solidFill>
                  <a:srgbClr val="0000FF"/>
                </a:solidFill>
                <a:latin typeface="Book Antiqua" panose="02040602050305030304" pitchFamily="18" charset="0"/>
              </a:rPr>
              <a:t>-</a:t>
            </a:r>
            <a:endParaRPr lang="en-US" b="1" dirty="0">
              <a:solidFill>
                <a:srgbClr val="0000FF"/>
              </a:solidFill>
              <a:latin typeface="Book Antiqua" panose="02040602050305030304" pitchFamily="18" charset="0"/>
            </a:endParaRPr>
          </a:p>
        </p:txBody>
      </p:sp>
      <p:sp>
        <p:nvSpPr>
          <p:cNvPr id="128" name="Rectangle 127"/>
          <p:cNvSpPr/>
          <p:nvPr/>
        </p:nvSpPr>
        <p:spPr>
          <a:xfrm>
            <a:off x="7931063" y="2346038"/>
            <a:ext cx="595035"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5000</a:t>
            </a:r>
            <a:endParaRPr lang="en-US" sz="1600" b="1" dirty="0">
              <a:solidFill>
                <a:srgbClr val="0000FF"/>
              </a:solidFill>
              <a:latin typeface="Book Antiqua" panose="02040602050305030304" pitchFamily="18" charset="0"/>
            </a:endParaRPr>
          </a:p>
        </p:txBody>
      </p:sp>
      <p:sp>
        <p:nvSpPr>
          <p:cNvPr id="129" name="TextBox 128"/>
          <p:cNvSpPr txBox="1"/>
          <p:nvPr/>
        </p:nvSpPr>
        <p:spPr>
          <a:xfrm>
            <a:off x="8382000" y="2330664"/>
            <a:ext cx="57259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ms</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130" name="TextBox 129"/>
          <p:cNvSpPr txBox="1"/>
          <p:nvPr/>
        </p:nvSpPr>
        <p:spPr>
          <a:xfrm>
            <a:off x="5353989" y="2647950"/>
            <a:ext cx="377026"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v</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131" name="Rectangle 130"/>
          <p:cNvSpPr/>
          <p:nvPr/>
        </p:nvSpPr>
        <p:spPr>
          <a:xfrm>
            <a:off x="5692508" y="2654879"/>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132" name="TextBox 131"/>
          <p:cNvSpPr txBox="1"/>
          <p:nvPr/>
        </p:nvSpPr>
        <p:spPr>
          <a:xfrm>
            <a:off x="5893022" y="2647950"/>
            <a:ext cx="37702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u</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133" name="TextBox 132"/>
          <p:cNvSpPr txBox="1"/>
          <p:nvPr/>
        </p:nvSpPr>
        <p:spPr>
          <a:xfrm>
            <a:off x="6224443" y="266425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34" name="TextBox 133"/>
          <p:cNvSpPr txBox="1"/>
          <p:nvPr/>
        </p:nvSpPr>
        <p:spPr>
          <a:xfrm>
            <a:off x="6452978" y="2654878"/>
            <a:ext cx="4812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2as</a:t>
            </a:r>
            <a:endParaRPr lang="en-US" sz="1600" b="1" dirty="0">
              <a:solidFill>
                <a:srgbClr val="0000FF"/>
              </a:solidFill>
              <a:latin typeface="Book Antiqua" panose="02040602050305030304" pitchFamily="18" charset="0"/>
            </a:endParaRPr>
          </a:p>
        </p:txBody>
      </p:sp>
      <p:sp>
        <p:nvSpPr>
          <p:cNvPr id="135" name="TextBox 134"/>
          <p:cNvSpPr txBox="1"/>
          <p:nvPr/>
        </p:nvSpPr>
        <p:spPr>
          <a:xfrm>
            <a:off x="5232400" y="2931397"/>
            <a:ext cx="4812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2as</a:t>
            </a:r>
            <a:endParaRPr lang="en-US" sz="1600" b="1" dirty="0">
              <a:solidFill>
                <a:srgbClr val="0000FF"/>
              </a:solidFill>
              <a:latin typeface="Book Antiqua" panose="02040602050305030304" pitchFamily="18" charset="0"/>
            </a:endParaRPr>
          </a:p>
        </p:txBody>
      </p:sp>
      <p:sp>
        <p:nvSpPr>
          <p:cNvPr id="136" name="Rectangle 135"/>
          <p:cNvSpPr/>
          <p:nvPr/>
        </p:nvSpPr>
        <p:spPr>
          <a:xfrm>
            <a:off x="5683754" y="2916331"/>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137" name="TextBox 136"/>
          <p:cNvSpPr txBox="1"/>
          <p:nvPr/>
        </p:nvSpPr>
        <p:spPr>
          <a:xfrm>
            <a:off x="5919780" y="2931397"/>
            <a:ext cx="377026"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v</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138" name="TextBox 137"/>
          <p:cNvSpPr txBox="1"/>
          <p:nvPr/>
        </p:nvSpPr>
        <p:spPr>
          <a:xfrm>
            <a:off x="6240657" y="2928603"/>
            <a:ext cx="253596"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a:t>
            </a:r>
          </a:p>
        </p:txBody>
      </p:sp>
      <p:sp>
        <p:nvSpPr>
          <p:cNvPr id="139" name="TextBox 138"/>
          <p:cNvSpPr txBox="1"/>
          <p:nvPr/>
        </p:nvSpPr>
        <p:spPr>
          <a:xfrm>
            <a:off x="6451600" y="2927254"/>
            <a:ext cx="37702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u</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140" name="TextBox 139"/>
          <p:cNvSpPr txBox="1"/>
          <p:nvPr/>
        </p:nvSpPr>
        <p:spPr>
          <a:xfrm>
            <a:off x="5232400" y="3186097"/>
            <a:ext cx="481222"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2as</a:t>
            </a:r>
          </a:p>
        </p:txBody>
      </p:sp>
      <p:sp>
        <p:nvSpPr>
          <p:cNvPr id="141" name="Rectangle 140"/>
          <p:cNvSpPr/>
          <p:nvPr/>
        </p:nvSpPr>
        <p:spPr>
          <a:xfrm>
            <a:off x="5683754" y="3211850"/>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142" name="TextBox 141"/>
          <p:cNvSpPr txBox="1"/>
          <p:nvPr/>
        </p:nvSpPr>
        <p:spPr>
          <a:xfrm>
            <a:off x="5901597" y="3222781"/>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a:t>
            </a:r>
            <a:endParaRPr lang="en-US" sz="1600" b="1" dirty="0">
              <a:solidFill>
                <a:srgbClr val="0000FF"/>
              </a:solidFill>
              <a:latin typeface="Book Antiqua" panose="02040602050305030304" pitchFamily="18" charset="0"/>
            </a:endParaRPr>
          </a:p>
        </p:txBody>
      </p:sp>
      <p:sp>
        <p:nvSpPr>
          <p:cNvPr id="143" name="TextBox 142"/>
          <p:cNvSpPr txBox="1"/>
          <p:nvPr/>
        </p:nvSpPr>
        <p:spPr>
          <a:xfrm>
            <a:off x="6230670" y="3205130"/>
            <a:ext cx="253596"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a:t>
            </a:r>
          </a:p>
        </p:txBody>
      </p:sp>
      <p:sp>
        <p:nvSpPr>
          <p:cNvPr id="144" name="TextBox 143"/>
          <p:cNvSpPr txBox="1"/>
          <p:nvPr/>
        </p:nvSpPr>
        <p:spPr>
          <a:xfrm>
            <a:off x="6451600" y="3205125"/>
            <a:ext cx="37702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u</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145" name="Rectangle 144"/>
          <p:cNvSpPr/>
          <p:nvPr/>
        </p:nvSpPr>
        <p:spPr>
          <a:xfrm>
            <a:off x="5511307" y="3540903"/>
            <a:ext cx="287258" cy="369332"/>
          </a:xfrm>
          <a:prstGeom prst="rect">
            <a:avLst/>
          </a:prstGeom>
        </p:spPr>
        <p:txBody>
          <a:bodyPr wrap="none">
            <a:spAutoFit/>
          </a:bodyPr>
          <a:lstStyle/>
          <a:p>
            <a:r>
              <a:rPr lang="en-US" b="1" dirty="0">
                <a:solidFill>
                  <a:srgbClr val="0000FF"/>
                </a:solidFill>
                <a:latin typeface="Book Antiqua" panose="02040602050305030304" pitchFamily="18" charset="0"/>
              </a:rPr>
              <a:t>s</a:t>
            </a:r>
          </a:p>
        </p:txBody>
      </p:sp>
      <p:sp>
        <p:nvSpPr>
          <p:cNvPr id="146" name="Rectangle 145"/>
          <p:cNvSpPr/>
          <p:nvPr/>
        </p:nvSpPr>
        <p:spPr>
          <a:xfrm>
            <a:off x="5694968" y="3548654"/>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147" name="TextBox 146"/>
          <p:cNvSpPr txBox="1"/>
          <p:nvPr/>
        </p:nvSpPr>
        <p:spPr>
          <a:xfrm>
            <a:off x="5961730" y="3426152"/>
            <a:ext cx="253596"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a:t>
            </a:r>
          </a:p>
        </p:txBody>
      </p:sp>
      <p:sp>
        <p:nvSpPr>
          <p:cNvPr id="148" name="TextBox 147"/>
          <p:cNvSpPr txBox="1"/>
          <p:nvPr/>
        </p:nvSpPr>
        <p:spPr>
          <a:xfrm>
            <a:off x="6008486" y="3410777"/>
            <a:ext cx="319318" cy="369332"/>
          </a:xfrm>
          <a:prstGeom prst="rect">
            <a:avLst/>
          </a:prstGeom>
          <a:noFill/>
        </p:spPr>
        <p:txBody>
          <a:bodyPr wrap="none" rtlCol="0">
            <a:spAutoFit/>
          </a:bodyPr>
          <a:lstStyle/>
          <a:p>
            <a:r>
              <a:rPr lang="en-US" b="1" dirty="0">
                <a:solidFill>
                  <a:srgbClr val="0000FF"/>
                </a:solidFill>
                <a:latin typeface="Book Antiqua" panose="02040602050305030304" pitchFamily="18" charset="0"/>
              </a:rPr>
              <a:t> </a:t>
            </a:r>
            <a:r>
              <a:rPr lang="en-US" b="1" dirty="0" smtClean="0">
                <a:solidFill>
                  <a:srgbClr val="0000FF"/>
                </a:solidFill>
                <a:latin typeface="Book Antiqua" panose="02040602050305030304" pitchFamily="18" charset="0"/>
              </a:rPr>
              <a:t>(</a:t>
            </a:r>
            <a:endParaRPr lang="en-US" b="1" dirty="0">
              <a:solidFill>
                <a:srgbClr val="0000FF"/>
              </a:solidFill>
              <a:latin typeface="Book Antiqua" panose="02040602050305030304" pitchFamily="18" charset="0"/>
            </a:endParaRPr>
          </a:p>
        </p:txBody>
      </p:sp>
      <p:sp>
        <p:nvSpPr>
          <p:cNvPr id="149" name="TextBox 148"/>
          <p:cNvSpPr txBox="1"/>
          <p:nvPr/>
        </p:nvSpPr>
        <p:spPr>
          <a:xfrm>
            <a:off x="6125677" y="3442702"/>
            <a:ext cx="49244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150</a:t>
            </a:r>
            <a:endParaRPr lang="en-US" sz="1600" b="1" dirty="0">
              <a:solidFill>
                <a:srgbClr val="0000FF"/>
              </a:solidFill>
              <a:latin typeface="Book Antiqua" panose="02040602050305030304" pitchFamily="18" charset="0"/>
            </a:endParaRPr>
          </a:p>
        </p:txBody>
      </p:sp>
      <p:sp>
        <p:nvSpPr>
          <p:cNvPr id="150" name="TextBox 149"/>
          <p:cNvSpPr txBox="1"/>
          <p:nvPr/>
        </p:nvSpPr>
        <p:spPr>
          <a:xfrm>
            <a:off x="6545187" y="3418084"/>
            <a:ext cx="276219" cy="368990"/>
          </a:xfrm>
          <a:prstGeom prst="rect">
            <a:avLst/>
          </a:prstGeom>
          <a:noFill/>
        </p:spPr>
        <p:txBody>
          <a:bodyPr wrap="square" rtlCol="0">
            <a:spAutoFit/>
          </a:bodyPr>
          <a:lstStyle/>
          <a:p>
            <a:r>
              <a:rPr lang="en-US" b="1" dirty="0" smtClean="0">
                <a:solidFill>
                  <a:srgbClr val="0000FF"/>
                </a:solidFill>
                <a:latin typeface="Book Antiqua" panose="02040602050305030304" pitchFamily="18" charset="0"/>
              </a:rPr>
              <a:t>×</a:t>
            </a:r>
            <a:endParaRPr lang="en-US" b="1" dirty="0">
              <a:solidFill>
                <a:srgbClr val="0000FF"/>
              </a:solidFill>
              <a:latin typeface="Book Antiqua" panose="02040602050305030304" pitchFamily="18" charset="0"/>
            </a:endParaRPr>
          </a:p>
        </p:txBody>
      </p:sp>
      <p:sp>
        <p:nvSpPr>
          <p:cNvPr id="151" name="TextBox 150"/>
          <p:cNvSpPr txBox="1"/>
          <p:nvPr/>
        </p:nvSpPr>
        <p:spPr>
          <a:xfrm>
            <a:off x="6697584" y="3435048"/>
            <a:ext cx="49244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150</a:t>
            </a:r>
            <a:endParaRPr lang="en-US" sz="1600" b="1" dirty="0">
              <a:solidFill>
                <a:srgbClr val="0000FF"/>
              </a:solidFill>
              <a:latin typeface="Book Antiqua" panose="02040602050305030304" pitchFamily="18" charset="0"/>
            </a:endParaRPr>
          </a:p>
        </p:txBody>
      </p:sp>
      <p:sp>
        <p:nvSpPr>
          <p:cNvPr id="152" name="TextBox 151"/>
          <p:cNvSpPr txBox="1"/>
          <p:nvPr/>
        </p:nvSpPr>
        <p:spPr>
          <a:xfrm>
            <a:off x="7078584" y="3409950"/>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cxnSp>
        <p:nvCxnSpPr>
          <p:cNvPr id="153" name="Straight Connector 152"/>
          <p:cNvCxnSpPr/>
          <p:nvPr/>
        </p:nvCxnSpPr>
        <p:spPr>
          <a:xfrm flipV="1">
            <a:off x="6058392" y="3740953"/>
            <a:ext cx="1477392" cy="18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6226907" y="3720385"/>
            <a:ext cx="287258" cy="338554"/>
          </a:xfrm>
          <a:prstGeom prst="rect">
            <a:avLst/>
          </a:prstGeom>
        </p:spPr>
        <p:txBody>
          <a:bodyPr wrap="none">
            <a:spAutoFit/>
          </a:bodyPr>
          <a:lstStyle/>
          <a:p>
            <a:r>
              <a:rPr lang="en-US" sz="1600" b="1" dirty="0">
                <a:solidFill>
                  <a:srgbClr val="0000FF"/>
                </a:solidFill>
                <a:latin typeface="Book Antiqua" panose="02040602050305030304" pitchFamily="18" charset="0"/>
              </a:rPr>
              <a:t>2</a:t>
            </a:r>
          </a:p>
        </p:txBody>
      </p:sp>
      <p:sp>
        <p:nvSpPr>
          <p:cNvPr id="155" name="TextBox 154"/>
          <p:cNvSpPr txBox="1"/>
          <p:nvPr/>
        </p:nvSpPr>
        <p:spPr>
          <a:xfrm>
            <a:off x="6538214" y="3704471"/>
            <a:ext cx="276219" cy="368990"/>
          </a:xfrm>
          <a:prstGeom prst="rect">
            <a:avLst/>
          </a:prstGeom>
          <a:noFill/>
        </p:spPr>
        <p:txBody>
          <a:bodyPr wrap="square" rtlCol="0">
            <a:spAutoFit/>
          </a:bodyPr>
          <a:lstStyle/>
          <a:p>
            <a:r>
              <a:rPr lang="en-US" b="1" dirty="0" smtClean="0">
                <a:solidFill>
                  <a:srgbClr val="0000FF"/>
                </a:solidFill>
                <a:latin typeface="Book Antiqua" panose="02040602050305030304" pitchFamily="18" charset="0"/>
              </a:rPr>
              <a:t>×</a:t>
            </a:r>
            <a:endParaRPr lang="en-US" b="1" dirty="0">
              <a:solidFill>
                <a:srgbClr val="0000FF"/>
              </a:solidFill>
              <a:latin typeface="Book Antiqua" panose="02040602050305030304" pitchFamily="18" charset="0"/>
            </a:endParaRPr>
          </a:p>
        </p:txBody>
      </p:sp>
      <p:sp>
        <p:nvSpPr>
          <p:cNvPr id="156" name="TextBox 155"/>
          <p:cNvSpPr txBox="1"/>
          <p:nvPr/>
        </p:nvSpPr>
        <p:spPr>
          <a:xfrm>
            <a:off x="6693804" y="3698591"/>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57" name="Rectangle 156"/>
          <p:cNvSpPr/>
          <p:nvPr/>
        </p:nvSpPr>
        <p:spPr>
          <a:xfrm>
            <a:off x="6821406" y="3717213"/>
            <a:ext cx="595035"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5000</a:t>
            </a:r>
            <a:endParaRPr lang="en-US" sz="1600" b="1" dirty="0">
              <a:solidFill>
                <a:srgbClr val="0000FF"/>
              </a:solidFill>
              <a:latin typeface="Book Antiqua" panose="02040602050305030304" pitchFamily="18" charset="0"/>
            </a:endParaRPr>
          </a:p>
        </p:txBody>
      </p:sp>
      <p:sp>
        <p:nvSpPr>
          <p:cNvPr id="158" name="TextBox 157"/>
          <p:cNvSpPr txBox="1"/>
          <p:nvPr/>
        </p:nvSpPr>
        <p:spPr>
          <a:xfrm>
            <a:off x="7239000" y="3693022"/>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59" name="TextBox 158"/>
          <p:cNvSpPr txBox="1"/>
          <p:nvPr/>
        </p:nvSpPr>
        <p:spPr>
          <a:xfrm>
            <a:off x="6735964" y="3713498"/>
            <a:ext cx="253596"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a:t>
            </a:r>
          </a:p>
        </p:txBody>
      </p:sp>
      <p:cxnSp>
        <p:nvCxnSpPr>
          <p:cNvPr id="160" name="Straight Connector 159"/>
          <p:cNvCxnSpPr/>
          <p:nvPr/>
        </p:nvCxnSpPr>
        <p:spPr>
          <a:xfrm flipH="1">
            <a:off x="6811880" y="3788410"/>
            <a:ext cx="89837" cy="199544"/>
          </a:xfrm>
          <a:prstGeom prst="line">
            <a:avLst/>
          </a:prstGeom>
          <a:ln w="127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6029717" y="3525855"/>
            <a:ext cx="89837" cy="199544"/>
          </a:xfrm>
          <a:prstGeom prst="line">
            <a:avLst/>
          </a:prstGeom>
          <a:ln w="12700">
            <a:solidFill>
              <a:srgbClr val="FF3399"/>
            </a:solidFill>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7574327" y="3527662"/>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188" name="TextBox 187"/>
          <p:cNvSpPr txBox="1"/>
          <p:nvPr/>
        </p:nvSpPr>
        <p:spPr>
          <a:xfrm>
            <a:off x="7806441" y="3409950"/>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9</a:t>
            </a:r>
            <a:endParaRPr lang="en-US" sz="1600" b="1" dirty="0">
              <a:solidFill>
                <a:srgbClr val="0000FF"/>
              </a:solidFill>
              <a:latin typeface="Book Antiqua" panose="02040602050305030304" pitchFamily="18" charset="0"/>
            </a:endParaRPr>
          </a:p>
        </p:txBody>
      </p:sp>
      <p:cxnSp>
        <p:nvCxnSpPr>
          <p:cNvPr id="189" name="Straight Connector 188"/>
          <p:cNvCxnSpPr/>
          <p:nvPr/>
        </p:nvCxnSpPr>
        <p:spPr>
          <a:xfrm flipV="1">
            <a:off x="7832596" y="3696782"/>
            <a:ext cx="296305" cy="40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7810145" y="3652888"/>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4</a:t>
            </a:r>
            <a:endParaRPr lang="en-US" sz="1600" b="1" dirty="0">
              <a:solidFill>
                <a:srgbClr val="0000FF"/>
              </a:solidFill>
              <a:latin typeface="Book Antiqua" panose="02040602050305030304" pitchFamily="18" charset="0"/>
            </a:endParaRPr>
          </a:p>
        </p:txBody>
      </p:sp>
      <p:sp>
        <p:nvSpPr>
          <p:cNvPr id="191" name="Rectangle 190"/>
          <p:cNvSpPr/>
          <p:nvPr/>
        </p:nvSpPr>
        <p:spPr>
          <a:xfrm>
            <a:off x="8127121" y="3518179"/>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192" name="TextBox 191"/>
          <p:cNvSpPr txBox="1"/>
          <p:nvPr/>
        </p:nvSpPr>
        <p:spPr>
          <a:xfrm>
            <a:off x="8319143" y="3529678"/>
            <a:ext cx="54373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2.25</a:t>
            </a:r>
            <a:endParaRPr lang="en-US" sz="1600" b="1" dirty="0">
              <a:solidFill>
                <a:srgbClr val="0000FF"/>
              </a:solidFill>
              <a:latin typeface="Book Antiqua" panose="02040602050305030304" pitchFamily="18" charset="0"/>
            </a:endParaRPr>
          </a:p>
        </p:txBody>
      </p:sp>
      <p:grpSp>
        <p:nvGrpSpPr>
          <p:cNvPr id="2" name="Group 1"/>
          <p:cNvGrpSpPr/>
          <p:nvPr/>
        </p:nvGrpSpPr>
        <p:grpSpPr>
          <a:xfrm>
            <a:off x="4509395" y="4054270"/>
            <a:ext cx="3415405" cy="117680"/>
            <a:chOff x="5185577" y="4022445"/>
            <a:chExt cx="3415405" cy="870870"/>
          </a:xfrm>
        </p:grpSpPr>
        <p:sp>
          <p:nvSpPr>
            <p:cNvPr id="194" name="TextBox 193"/>
            <p:cNvSpPr txBox="1"/>
            <p:nvPr/>
          </p:nvSpPr>
          <p:spPr>
            <a:xfrm>
              <a:off x="5185577" y="4056869"/>
              <a:ext cx="1007007" cy="798297"/>
            </a:xfrm>
            <a:prstGeom prst="rect">
              <a:avLst/>
            </a:prstGeom>
            <a:noFill/>
          </p:spPr>
          <p:txBody>
            <a:bodyPr wrap="none" rtlCol="0" anchor="ctr">
              <a:spAutoFit/>
            </a:bodyPr>
            <a:lstStyle/>
            <a:p>
              <a:r>
                <a:rPr lang="en-US" sz="1600" b="1" dirty="0" smtClean="0">
                  <a:solidFill>
                    <a:srgbClr val="0000FF"/>
                  </a:solidFill>
                  <a:latin typeface="Book Antiqua" panose="02040602050305030304" pitchFamily="18" charset="0"/>
                </a:rPr>
                <a:t>Distance</a:t>
              </a:r>
              <a:endParaRPr lang="en-US" sz="1600" b="1" dirty="0">
                <a:solidFill>
                  <a:srgbClr val="0000FF"/>
                </a:solidFill>
                <a:latin typeface="Book Antiqua" panose="02040602050305030304" pitchFamily="18" charset="0"/>
              </a:endParaRPr>
            </a:p>
          </p:txBody>
        </p:sp>
        <p:sp>
          <p:nvSpPr>
            <p:cNvPr id="195" name="TextBox 194"/>
            <p:cNvSpPr txBox="1"/>
            <p:nvPr/>
          </p:nvSpPr>
          <p:spPr>
            <a:xfrm>
              <a:off x="6115168" y="4056869"/>
              <a:ext cx="378630" cy="798297"/>
            </a:xfrm>
            <a:prstGeom prst="rect">
              <a:avLst/>
            </a:prstGeom>
            <a:noFill/>
          </p:spPr>
          <p:txBody>
            <a:bodyPr wrap="none" rtlCol="0" anchor="ctr">
              <a:spAutoFit/>
            </a:bodyPr>
            <a:lstStyle/>
            <a:p>
              <a:r>
                <a:rPr lang="en-US" sz="1600" b="1" dirty="0" smtClean="0">
                  <a:solidFill>
                    <a:srgbClr val="0000FF"/>
                  </a:solidFill>
                  <a:latin typeface="Book Antiqua" panose="02040602050305030304" pitchFamily="18" charset="0"/>
                </a:rPr>
                <a:t>of</a:t>
              </a:r>
              <a:endParaRPr lang="en-US" sz="1600" b="1" dirty="0">
                <a:solidFill>
                  <a:srgbClr val="0000FF"/>
                </a:solidFill>
                <a:latin typeface="Book Antiqua" panose="02040602050305030304" pitchFamily="18" charset="0"/>
              </a:endParaRPr>
            </a:p>
          </p:txBody>
        </p:sp>
        <p:sp>
          <p:nvSpPr>
            <p:cNvPr id="196" name="TextBox 195"/>
            <p:cNvSpPr txBox="1"/>
            <p:nvPr/>
          </p:nvSpPr>
          <p:spPr>
            <a:xfrm>
              <a:off x="6359742" y="4048272"/>
              <a:ext cx="1268296" cy="798297"/>
            </a:xfrm>
            <a:prstGeom prst="rect">
              <a:avLst/>
            </a:prstGeom>
            <a:noFill/>
          </p:spPr>
          <p:txBody>
            <a:bodyPr wrap="none" rtlCol="0" anchor="ctr">
              <a:spAutoFit/>
            </a:bodyPr>
            <a:lstStyle/>
            <a:p>
              <a:r>
                <a:rPr lang="en-US" sz="1600" b="1" dirty="0" smtClean="0">
                  <a:solidFill>
                    <a:srgbClr val="0000FF"/>
                  </a:solidFill>
                  <a:latin typeface="Book Antiqua" panose="02040602050305030304" pitchFamily="18" charset="0"/>
                </a:rPr>
                <a:t>penetration</a:t>
              </a:r>
              <a:endParaRPr lang="en-US" sz="1600" b="1" dirty="0">
                <a:solidFill>
                  <a:srgbClr val="0000FF"/>
                </a:solidFill>
                <a:latin typeface="Book Antiqua" panose="02040602050305030304" pitchFamily="18" charset="0"/>
              </a:endParaRPr>
            </a:p>
          </p:txBody>
        </p:sp>
        <p:sp>
          <p:nvSpPr>
            <p:cNvPr id="197" name="Rectangle 196"/>
            <p:cNvSpPr/>
            <p:nvPr/>
          </p:nvSpPr>
          <p:spPr>
            <a:xfrm>
              <a:off x="7598224" y="4022445"/>
              <a:ext cx="324128" cy="870870"/>
            </a:xfrm>
            <a:prstGeom prst="rect">
              <a:avLst/>
            </a:prstGeom>
          </p:spPr>
          <p:txBody>
            <a:bodyPr wrap="none" anchor="ctr">
              <a:spAutoFit/>
            </a:bodyPr>
            <a:lstStyle/>
            <a:p>
              <a:r>
                <a:rPr lang="en-US" b="1" dirty="0">
                  <a:solidFill>
                    <a:srgbClr val="0000FF"/>
                  </a:solidFill>
                  <a:latin typeface="Book Antiqua" panose="02040602050305030304" pitchFamily="18" charset="0"/>
                </a:rPr>
                <a:t>=</a:t>
              </a:r>
            </a:p>
          </p:txBody>
        </p:sp>
        <p:sp>
          <p:nvSpPr>
            <p:cNvPr id="198" name="TextBox 197"/>
            <p:cNvSpPr txBox="1"/>
            <p:nvPr/>
          </p:nvSpPr>
          <p:spPr>
            <a:xfrm>
              <a:off x="7758851" y="4048272"/>
              <a:ext cx="543739" cy="798297"/>
            </a:xfrm>
            <a:prstGeom prst="rect">
              <a:avLst/>
            </a:prstGeom>
            <a:noFill/>
          </p:spPr>
          <p:txBody>
            <a:bodyPr wrap="none" rtlCol="0" anchor="ctr">
              <a:spAutoFit/>
            </a:bodyPr>
            <a:lstStyle/>
            <a:p>
              <a:r>
                <a:rPr lang="en-US" sz="1600" b="1" dirty="0" smtClean="0">
                  <a:solidFill>
                    <a:srgbClr val="0000FF"/>
                  </a:solidFill>
                  <a:latin typeface="Book Antiqua" panose="02040602050305030304" pitchFamily="18" charset="0"/>
                </a:rPr>
                <a:t>2.25</a:t>
              </a:r>
              <a:endParaRPr lang="en-US" sz="1600" b="1" dirty="0">
                <a:solidFill>
                  <a:srgbClr val="0000FF"/>
                </a:solidFill>
                <a:latin typeface="Book Antiqua" panose="02040602050305030304" pitchFamily="18" charset="0"/>
              </a:endParaRPr>
            </a:p>
          </p:txBody>
        </p:sp>
        <p:sp>
          <p:nvSpPr>
            <p:cNvPr id="199" name="TextBox 198"/>
            <p:cNvSpPr txBox="1"/>
            <p:nvPr/>
          </p:nvSpPr>
          <p:spPr>
            <a:xfrm>
              <a:off x="8233574" y="4043511"/>
              <a:ext cx="367408" cy="798297"/>
            </a:xfrm>
            <a:prstGeom prst="rect">
              <a:avLst/>
            </a:prstGeom>
            <a:noFill/>
          </p:spPr>
          <p:txBody>
            <a:bodyPr wrap="none" rtlCol="0" anchor="ctr">
              <a:spAutoFit/>
            </a:bodyPr>
            <a:lstStyle/>
            <a:p>
              <a:r>
                <a:rPr lang="en-US" sz="1600" b="1" dirty="0" smtClean="0">
                  <a:solidFill>
                    <a:srgbClr val="0000FF"/>
                  </a:solidFill>
                  <a:latin typeface="Book Antiqua" panose="02040602050305030304" pitchFamily="18" charset="0"/>
                </a:rPr>
                <a:t>m</a:t>
              </a:r>
              <a:endParaRPr lang="en-US" sz="1600" b="1" dirty="0">
                <a:solidFill>
                  <a:srgbClr val="0000FF"/>
                </a:solidFill>
                <a:latin typeface="Book Antiqua" panose="02040602050305030304" pitchFamily="18" charset="0"/>
              </a:endParaRPr>
            </a:p>
          </p:txBody>
        </p:sp>
      </p:grpSp>
      <p:sp>
        <p:nvSpPr>
          <p:cNvPr id="200" name="TextBox 199"/>
          <p:cNvSpPr txBox="1"/>
          <p:nvPr/>
        </p:nvSpPr>
        <p:spPr>
          <a:xfrm>
            <a:off x="1219200" y="4378776"/>
            <a:ext cx="377026" cy="338241"/>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v</a:t>
            </a:r>
            <a:r>
              <a:rPr lang="en-US" sz="1600" b="1" baseline="30000" dirty="0" smtClean="0">
                <a:solidFill>
                  <a:srgbClr val="C00000"/>
                </a:solidFill>
                <a:latin typeface="Book Antiqua" panose="02040602050305030304" pitchFamily="18" charset="0"/>
              </a:rPr>
              <a:t>2</a:t>
            </a:r>
            <a:endParaRPr lang="en-US" sz="1600" b="1" baseline="30000" dirty="0">
              <a:solidFill>
                <a:srgbClr val="C00000"/>
              </a:solidFill>
              <a:latin typeface="Book Antiqua" panose="02040602050305030304" pitchFamily="18" charset="0"/>
            </a:endParaRPr>
          </a:p>
        </p:txBody>
      </p:sp>
      <p:sp>
        <p:nvSpPr>
          <p:cNvPr id="201" name="Rectangle 200"/>
          <p:cNvSpPr/>
          <p:nvPr/>
        </p:nvSpPr>
        <p:spPr>
          <a:xfrm>
            <a:off x="1557719" y="4385705"/>
            <a:ext cx="322524" cy="368990"/>
          </a:xfrm>
          <a:prstGeom prst="rect">
            <a:avLst/>
          </a:prstGeom>
        </p:spPr>
        <p:txBody>
          <a:bodyPr wrap="none">
            <a:spAutoFit/>
          </a:bodyPr>
          <a:lstStyle/>
          <a:p>
            <a:r>
              <a:rPr lang="en-US" b="1" dirty="0">
                <a:solidFill>
                  <a:srgbClr val="C00000"/>
                </a:solidFill>
                <a:latin typeface="Book Antiqua" panose="02040602050305030304" pitchFamily="18" charset="0"/>
              </a:rPr>
              <a:t>=</a:t>
            </a:r>
          </a:p>
        </p:txBody>
      </p:sp>
      <p:sp>
        <p:nvSpPr>
          <p:cNvPr id="202" name="TextBox 201"/>
          <p:cNvSpPr txBox="1"/>
          <p:nvPr/>
        </p:nvSpPr>
        <p:spPr>
          <a:xfrm>
            <a:off x="1758233" y="4378776"/>
            <a:ext cx="377026"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u</a:t>
            </a:r>
            <a:r>
              <a:rPr lang="en-US" sz="1600" b="1" baseline="30000" dirty="0" smtClean="0">
                <a:solidFill>
                  <a:srgbClr val="C00000"/>
                </a:solidFill>
                <a:latin typeface="Book Antiqua" panose="02040602050305030304" pitchFamily="18" charset="0"/>
              </a:rPr>
              <a:t>2</a:t>
            </a:r>
            <a:endParaRPr lang="en-US" sz="1600" b="1" baseline="30000" dirty="0">
              <a:solidFill>
                <a:srgbClr val="C00000"/>
              </a:solidFill>
              <a:latin typeface="Book Antiqua" panose="02040602050305030304" pitchFamily="18" charset="0"/>
            </a:endParaRPr>
          </a:p>
        </p:txBody>
      </p:sp>
      <p:sp>
        <p:nvSpPr>
          <p:cNvPr id="203" name="TextBox 202"/>
          <p:cNvSpPr txBox="1"/>
          <p:nvPr/>
        </p:nvSpPr>
        <p:spPr>
          <a:xfrm>
            <a:off x="2089654" y="4395076"/>
            <a:ext cx="308098" cy="338241"/>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204" name="TextBox 203"/>
          <p:cNvSpPr txBox="1"/>
          <p:nvPr/>
        </p:nvSpPr>
        <p:spPr>
          <a:xfrm>
            <a:off x="2318189" y="4385704"/>
            <a:ext cx="481222"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2as</a:t>
            </a:r>
            <a:endParaRPr lang="en-US" sz="1600" b="1" dirty="0">
              <a:solidFill>
                <a:srgbClr val="C00000"/>
              </a:solidFill>
              <a:latin typeface="Book Antiqua" panose="02040602050305030304" pitchFamily="18" charset="0"/>
            </a:endParaRPr>
          </a:p>
        </p:txBody>
      </p:sp>
      <p:sp>
        <p:nvSpPr>
          <p:cNvPr id="205" name="Rectangle 204"/>
          <p:cNvSpPr/>
          <p:nvPr/>
        </p:nvSpPr>
        <p:spPr>
          <a:xfrm>
            <a:off x="1261890" y="4717018"/>
            <a:ext cx="370614" cy="369332"/>
          </a:xfrm>
          <a:prstGeom prst="rect">
            <a:avLst/>
          </a:prstGeom>
        </p:spPr>
        <p:txBody>
          <a:bodyPr wrap="none">
            <a:spAutoFit/>
          </a:bodyPr>
          <a:lstStyle/>
          <a:p>
            <a:r>
              <a:rPr lang="en-US" b="1" dirty="0" smtClean="0">
                <a:solidFill>
                  <a:srgbClr val="C00000"/>
                </a:solidFill>
                <a:latin typeface="Book Antiqua" panose="02040602050305030304" pitchFamily="18" charset="0"/>
              </a:rPr>
              <a:t>F </a:t>
            </a:r>
            <a:endParaRPr lang="en-US" b="1" dirty="0">
              <a:solidFill>
                <a:srgbClr val="C00000"/>
              </a:solidFill>
              <a:latin typeface="Book Antiqua" panose="02040602050305030304" pitchFamily="18" charset="0"/>
            </a:endParaRPr>
          </a:p>
        </p:txBody>
      </p:sp>
      <p:sp>
        <p:nvSpPr>
          <p:cNvPr id="206" name="Rectangle 205"/>
          <p:cNvSpPr/>
          <p:nvPr/>
        </p:nvSpPr>
        <p:spPr>
          <a:xfrm>
            <a:off x="1439983" y="4717017"/>
            <a:ext cx="322524" cy="368990"/>
          </a:xfrm>
          <a:prstGeom prst="rect">
            <a:avLst/>
          </a:prstGeom>
        </p:spPr>
        <p:txBody>
          <a:bodyPr wrap="none">
            <a:spAutoFit/>
          </a:bodyPr>
          <a:lstStyle/>
          <a:p>
            <a:r>
              <a:rPr lang="en-US" b="1" dirty="0">
                <a:solidFill>
                  <a:srgbClr val="C00000"/>
                </a:solidFill>
                <a:latin typeface="Book Antiqua" panose="02040602050305030304" pitchFamily="18" charset="0"/>
              </a:rPr>
              <a:t>=</a:t>
            </a:r>
          </a:p>
        </p:txBody>
      </p:sp>
      <p:sp>
        <p:nvSpPr>
          <p:cNvPr id="207" name="TextBox 206"/>
          <p:cNvSpPr txBox="1"/>
          <p:nvPr/>
        </p:nvSpPr>
        <p:spPr>
          <a:xfrm>
            <a:off x="1615525" y="4721682"/>
            <a:ext cx="377026" cy="338241"/>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m</a:t>
            </a:r>
            <a:endParaRPr lang="en-US" sz="1600" b="1" dirty="0">
              <a:solidFill>
                <a:srgbClr val="C00000"/>
              </a:solidFill>
              <a:latin typeface="Book Antiqua" panose="02040602050305030304" pitchFamily="18" charset="0"/>
            </a:endParaRPr>
          </a:p>
        </p:txBody>
      </p:sp>
      <p:sp>
        <p:nvSpPr>
          <p:cNvPr id="208" name="Rectangle 207"/>
          <p:cNvSpPr/>
          <p:nvPr/>
        </p:nvSpPr>
        <p:spPr>
          <a:xfrm>
            <a:off x="1804628" y="4697562"/>
            <a:ext cx="300082" cy="369332"/>
          </a:xfrm>
          <a:prstGeom prst="rect">
            <a:avLst/>
          </a:prstGeom>
        </p:spPr>
        <p:txBody>
          <a:bodyPr wrap="none">
            <a:spAutoFit/>
          </a:bodyPr>
          <a:lstStyle/>
          <a:p>
            <a:r>
              <a:rPr lang="en-US" b="1" dirty="0">
                <a:solidFill>
                  <a:srgbClr val="C00000"/>
                </a:solidFill>
                <a:latin typeface="Book Antiqua" panose="02040602050305030304" pitchFamily="18" charset="0"/>
              </a:rPr>
              <a:t>a</a:t>
            </a:r>
          </a:p>
        </p:txBody>
      </p:sp>
      <p:sp>
        <p:nvSpPr>
          <p:cNvPr id="209" name="Rectangle 208"/>
          <p:cNvSpPr/>
          <p:nvPr/>
        </p:nvSpPr>
        <p:spPr>
          <a:xfrm>
            <a:off x="5547701" y="4234334"/>
            <a:ext cx="370614" cy="369332"/>
          </a:xfrm>
          <a:prstGeom prst="rect">
            <a:avLst/>
          </a:prstGeom>
        </p:spPr>
        <p:txBody>
          <a:bodyPr wrap="none">
            <a:spAutoFit/>
          </a:bodyPr>
          <a:lstStyle/>
          <a:p>
            <a:r>
              <a:rPr lang="en-US" b="1" dirty="0" smtClean="0">
                <a:solidFill>
                  <a:srgbClr val="0000FF"/>
                </a:solidFill>
                <a:latin typeface="Book Antiqua" panose="02040602050305030304" pitchFamily="18" charset="0"/>
              </a:rPr>
              <a:t>F </a:t>
            </a:r>
            <a:endParaRPr lang="en-US" b="1" dirty="0">
              <a:solidFill>
                <a:srgbClr val="0000FF"/>
              </a:solidFill>
              <a:latin typeface="Book Antiqua" panose="02040602050305030304" pitchFamily="18" charset="0"/>
            </a:endParaRPr>
          </a:p>
        </p:txBody>
      </p:sp>
      <p:sp>
        <p:nvSpPr>
          <p:cNvPr id="210" name="Rectangle 209"/>
          <p:cNvSpPr/>
          <p:nvPr/>
        </p:nvSpPr>
        <p:spPr>
          <a:xfrm>
            <a:off x="5725794" y="4234333"/>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211" name="TextBox 210"/>
          <p:cNvSpPr txBox="1"/>
          <p:nvPr/>
        </p:nvSpPr>
        <p:spPr>
          <a:xfrm>
            <a:off x="5901336" y="4238998"/>
            <a:ext cx="377026"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t>
            </a:r>
            <a:endParaRPr lang="en-US" sz="1600" b="1" dirty="0">
              <a:solidFill>
                <a:srgbClr val="0000FF"/>
              </a:solidFill>
              <a:latin typeface="Book Antiqua" panose="02040602050305030304" pitchFamily="18" charset="0"/>
            </a:endParaRPr>
          </a:p>
        </p:txBody>
      </p:sp>
      <p:sp>
        <p:nvSpPr>
          <p:cNvPr id="212" name="Rectangle 211"/>
          <p:cNvSpPr/>
          <p:nvPr/>
        </p:nvSpPr>
        <p:spPr>
          <a:xfrm>
            <a:off x="6090439" y="4214878"/>
            <a:ext cx="300082" cy="369332"/>
          </a:xfrm>
          <a:prstGeom prst="rect">
            <a:avLst/>
          </a:prstGeom>
        </p:spPr>
        <p:txBody>
          <a:bodyPr wrap="none">
            <a:spAutoFit/>
          </a:bodyPr>
          <a:lstStyle/>
          <a:p>
            <a:r>
              <a:rPr lang="en-US" b="1" dirty="0">
                <a:solidFill>
                  <a:srgbClr val="0000FF"/>
                </a:solidFill>
                <a:latin typeface="Book Antiqua" panose="02040602050305030304" pitchFamily="18" charset="0"/>
              </a:rPr>
              <a:t>a</a:t>
            </a:r>
          </a:p>
        </p:txBody>
      </p:sp>
      <p:sp>
        <p:nvSpPr>
          <p:cNvPr id="213" name="Rectangle 212"/>
          <p:cNvSpPr/>
          <p:nvPr/>
        </p:nvSpPr>
        <p:spPr>
          <a:xfrm>
            <a:off x="5545320" y="4508102"/>
            <a:ext cx="370614" cy="369332"/>
          </a:xfrm>
          <a:prstGeom prst="rect">
            <a:avLst/>
          </a:prstGeom>
        </p:spPr>
        <p:txBody>
          <a:bodyPr wrap="none">
            <a:spAutoFit/>
          </a:bodyPr>
          <a:lstStyle/>
          <a:p>
            <a:r>
              <a:rPr lang="en-US" b="1" dirty="0">
                <a:solidFill>
                  <a:srgbClr val="0000FF"/>
                </a:solidFill>
                <a:latin typeface="Book Antiqua" panose="02040602050305030304" pitchFamily="18" charset="0"/>
              </a:rPr>
              <a:t>F</a:t>
            </a:r>
            <a:r>
              <a:rPr lang="en-US" b="1" dirty="0" smtClean="0">
                <a:solidFill>
                  <a:srgbClr val="0000FF"/>
                </a:solidFill>
                <a:latin typeface="Book Antiqua" panose="02040602050305030304" pitchFamily="18" charset="0"/>
              </a:rPr>
              <a:t> </a:t>
            </a:r>
            <a:endParaRPr lang="en-US" b="1" dirty="0">
              <a:solidFill>
                <a:srgbClr val="0000FF"/>
              </a:solidFill>
              <a:latin typeface="Book Antiqua" panose="02040602050305030304" pitchFamily="18" charset="0"/>
            </a:endParaRPr>
          </a:p>
        </p:txBody>
      </p:sp>
      <p:sp>
        <p:nvSpPr>
          <p:cNvPr id="214" name="Rectangle 213"/>
          <p:cNvSpPr/>
          <p:nvPr/>
        </p:nvSpPr>
        <p:spPr>
          <a:xfrm>
            <a:off x="5731015" y="4502882"/>
            <a:ext cx="322524" cy="368990"/>
          </a:xfrm>
          <a:prstGeom prst="rect">
            <a:avLst/>
          </a:prstGeom>
        </p:spPr>
        <p:txBody>
          <a:bodyPr wrap="none">
            <a:spAutoFit/>
          </a:bodyPr>
          <a:lstStyle/>
          <a:p>
            <a:r>
              <a:rPr lang="en-US" b="1" dirty="0">
                <a:solidFill>
                  <a:srgbClr val="0000FF"/>
                </a:solidFill>
                <a:latin typeface="Book Antiqua" panose="02040602050305030304" pitchFamily="18" charset="0"/>
              </a:rPr>
              <a:t>=</a:t>
            </a:r>
          </a:p>
        </p:txBody>
      </p:sp>
      <p:sp>
        <p:nvSpPr>
          <p:cNvPr id="215" name="TextBox 214"/>
          <p:cNvSpPr txBox="1"/>
          <p:nvPr/>
        </p:nvSpPr>
        <p:spPr>
          <a:xfrm>
            <a:off x="5901337" y="4517712"/>
            <a:ext cx="54373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0.01</a:t>
            </a:r>
            <a:endParaRPr lang="en-US" sz="1600" b="1" dirty="0">
              <a:solidFill>
                <a:srgbClr val="0000FF"/>
              </a:solidFill>
              <a:latin typeface="Book Antiqua" panose="02040602050305030304" pitchFamily="18" charset="0"/>
            </a:endParaRPr>
          </a:p>
        </p:txBody>
      </p:sp>
      <p:sp>
        <p:nvSpPr>
          <p:cNvPr id="216" name="TextBox 215"/>
          <p:cNvSpPr txBox="1"/>
          <p:nvPr/>
        </p:nvSpPr>
        <p:spPr>
          <a:xfrm>
            <a:off x="6358539" y="4496445"/>
            <a:ext cx="276219" cy="368990"/>
          </a:xfrm>
          <a:prstGeom prst="rect">
            <a:avLst/>
          </a:prstGeom>
          <a:noFill/>
        </p:spPr>
        <p:txBody>
          <a:bodyPr wrap="square" rtlCol="0">
            <a:spAutoFit/>
          </a:bodyPr>
          <a:lstStyle/>
          <a:p>
            <a:r>
              <a:rPr lang="en-US" b="1" dirty="0" smtClean="0">
                <a:solidFill>
                  <a:srgbClr val="0000FF"/>
                </a:solidFill>
                <a:latin typeface="Book Antiqua" panose="02040602050305030304" pitchFamily="18" charset="0"/>
              </a:rPr>
              <a:t>×</a:t>
            </a:r>
            <a:endParaRPr lang="en-US" b="1" dirty="0">
              <a:solidFill>
                <a:srgbClr val="0000FF"/>
              </a:solidFill>
              <a:latin typeface="Book Antiqua" panose="02040602050305030304" pitchFamily="18" charset="0"/>
            </a:endParaRPr>
          </a:p>
        </p:txBody>
      </p:sp>
      <p:sp>
        <p:nvSpPr>
          <p:cNvPr id="217" name="TextBox 216"/>
          <p:cNvSpPr txBox="1"/>
          <p:nvPr/>
        </p:nvSpPr>
        <p:spPr>
          <a:xfrm>
            <a:off x="6606705" y="4507462"/>
            <a:ext cx="59503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5000</a:t>
            </a:r>
            <a:endParaRPr lang="en-US" sz="1600" b="1" dirty="0">
              <a:solidFill>
                <a:srgbClr val="0000FF"/>
              </a:solidFill>
              <a:latin typeface="Book Antiqua" panose="02040602050305030304" pitchFamily="18" charset="0"/>
            </a:endParaRPr>
          </a:p>
        </p:txBody>
      </p:sp>
      <p:sp>
        <p:nvSpPr>
          <p:cNvPr id="218" name="TextBox 217"/>
          <p:cNvSpPr txBox="1"/>
          <p:nvPr/>
        </p:nvSpPr>
        <p:spPr>
          <a:xfrm>
            <a:off x="6518581" y="4507462"/>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21" name="Rectangle 220"/>
          <p:cNvSpPr/>
          <p:nvPr/>
        </p:nvSpPr>
        <p:spPr>
          <a:xfrm>
            <a:off x="7086600" y="4508604"/>
            <a:ext cx="309700"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222" name="TextBox 221"/>
          <p:cNvSpPr txBox="1"/>
          <p:nvPr/>
        </p:nvSpPr>
        <p:spPr>
          <a:xfrm>
            <a:off x="7294639" y="4515166"/>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23" name="Rectangle 222"/>
          <p:cNvSpPr/>
          <p:nvPr/>
        </p:nvSpPr>
        <p:spPr>
          <a:xfrm>
            <a:off x="7434239" y="4519196"/>
            <a:ext cx="61266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50 N</a:t>
            </a:r>
            <a:endParaRPr lang="en-US" sz="1600" b="1" dirty="0">
              <a:solidFill>
                <a:srgbClr val="0000FF"/>
              </a:solidFill>
              <a:latin typeface="Book Antiqua" panose="02040602050305030304" pitchFamily="18" charset="0"/>
            </a:endParaRPr>
          </a:p>
        </p:txBody>
      </p:sp>
      <p:sp>
        <p:nvSpPr>
          <p:cNvPr id="224" name="TextBox 223"/>
          <p:cNvSpPr txBox="1"/>
          <p:nvPr/>
        </p:nvSpPr>
        <p:spPr>
          <a:xfrm>
            <a:off x="6534702" y="3789617"/>
            <a:ext cx="2328180" cy="646986"/>
          </a:xfrm>
          <a:prstGeom prst="wedgeRoundRectCallout">
            <a:avLst>
              <a:gd name="adj1" fmla="val 9924"/>
              <a:gd name="adj2" fmla="val 72595"/>
              <a:gd name="adj3" fmla="val 16667"/>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b="1" dirty="0" smtClean="0">
                <a:solidFill>
                  <a:srgbClr val="0000FF"/>
                </a:solidFill>
                <a:latin typeface="Book Antiqua" panose="02040602050305030304" pitchFamily="18" charset="0"/>
              </a:rPr>
              <a:t>-</a:t>
            </a:r>
            <a:r>
              <a:rPr lang="en-US" sz="1600" b="1" dirty="0" err="1" smtClean="0">
                <a:solidFill>
                  <a:srgbClr val="0000FF"/>
                </a:solidFill>
                <a:latin typeface="Book Antiqua" panose="02040602050305030304" pitchFamily="18" charset="0"/>
              </a:rPr>
              <a:t>ve</a:t>
            </a:r>
            <a:r>
              <a:rPr lang="en-US" sz="1600" b="1" dirty="0" smtClean="0">
                <a:solidFill>
                  <a:srgbClr val="0000FF"/>
                </a:solidFill>
                <a:latin typeface="Book Antiqua" panose="02040602050305030304" pitchFamily="18" charset="0"/>
              </a:rPr>
              <a:t> Sign shows that it is Force of Friction</a:t>
            </a:r>
            <a:endParaRPr lang="en-US" sz="1600" b="1" dirty="0">
              <a:solidFill>
                <a:srgbClr val="0000FF"/>
              </a:solidFill>
              <a:latin typeface="Book Antiqua" panose="02040602050305030304" pitchFamily="18" charset="0"/>
            </a:endParaRPr>
          </a:p>
        </p:txBody>
      </p:sp>
    </p:spTree>
    <p:extLst>
      <p:ext uri="{BB962C8B-B14F-4D97-AF65-F5344CB8AC3E}">
        <p14:creationId xmlns:p14="http://schemas.microsoft.com/office/powerpoint/2010/main" val="147617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26" presetClass="emph" presetSubtype="0" fill="hold" grpId="1" nodeType="withEffect">
                                  <p:stCondLst>
                                    <p:cond delay="0"/>
                                  </p:stCondLst>
                                  <p:childTnLst>
                                    <p:animEffect transition="out" filter="fade">
                                      <p:cBhvr>
                                        <p:cTn id="32" dur="500" tmFilter="0, 0; .2, .5; .8, .5; 1, 0"/>
                                        <p:tgtEl>
                                          <p:spTgt spid="62"/>
                                        </p:tgtEl>
                                      </p:cBhvr>
                                    </p:animEffect>
                                    <p:animScale>
                                      <p:cBhvr>
                                        <p:cTn id="33" dur="250" autoRev="1" fill="hold"/>
                                        <p:tgtEl>
                                          <p:spTgt spid="62"/>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2" nodeType="clickEffect">
                                  <p:stCondLst>
                                    <p:cond delay="0"/>
                                  </p:stCondLst>
                                  <p:childTnLst>
                                    <p:set>
                                      <p:cBhvr>
                                        <p:cTn id="37" dur="1" fill="hold">
                                          <p:stCondLst>
                                            <p:cond delay="0"/>
                                          </p:stCondLst>
                                        </p:cTn>
                                        <p:tgtEl>
                                          <p:spTgt spid="62"/>
                                        </p:tgtEl>
                                        <p:attrNameLst>
                                          <p:attrName>style.visibility</p:attrName>
                                        </p:attrNameLst>
                                      </p:cBhvr>
                                      <p:to>
                                        <p:strVal val="hidden"/>
                                      </p:to>
                                    </p:set>
                                  </p:childTnLst>
                                </p:cTn>
                              </p:par>
                              <p:par>
                                <p:cTn id="38" presetID="22" presetClass="entr" presetSubtype="8"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left)">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wipe(left)">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500"/>
                                        <p:tgtEl>
                                          <p:spTgt spid="1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ipe(left)">
                                      <p:cBhvr>
                                        <p:cTn id="80" dur="500"/>
                                        <p:tgtEl>
                                          <p:spTgt spid="1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par>
                                <p:cTn id="84" presetID="26" presetClass="emph" presetSubtype="0" fill="hold" grpId="1" nodeType="withEffect">
                                  <p:stCondLst>
                                    <p:cond delay="0"/>
                                  </p:stCondLst>
                                  <p:childTnLst>
                                    <p:animEffect transition="out" filter="fade">
                                      <p:cBhvr>
                                        <p:cTn id="85" dur="500" tmFilter="0, 0; .2, .5; .8, .5; 1, 0"/>
                                        <p:tgtEl>
                                          <p:spTgt spid="63"/>
                                        </p:tgtEl>
                                      </p:cBhvr>
                                    </p:animEffect>
                                    <p:animScale>
                                      <p:cBhvr>
                                        <p:cTn id="86" dur="250" autoRev="1" fill="hold"/>
                                        <p:tgtEl>
                                          <p:spTgt spid="63"/>
                                        </p:tgtEl>
                                      </p:cBhvr>
                                      <p:by x="105000" y="105000"/>
                                    </p:animScale>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2" nodeType="clickEffect">
                                  <p:stCondLst>
                                    <p:cond delay="0"/>
                                  </p:stCondLst>
                                  <p:childTnLst>
                                    <p:set>
                                      <p:cBhvr>
                                        <p:cTn id="90" dur="1" fill="hold">
                                          <p:stCondLst>
                                            <p:cond delay="0"/>
                                          </p:stCondLst>
                                        </p:cTn>
                                        <p:tgtEl>
                                          <p:spTgt spid="63"/>
                                        </p:tgtEl>
                                        <p:attrNameLst>
                                          <p:attrName>style.visibility</p:attrName>
                                        </p:attrNameLst>
                                      </p:cBhvr>
                                      <p:to>
                                        <p:strVal val="hidden"/>
                                      </p:to>
                                    </p:se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left)">
                                      <p:cBhvr>
                                        <p:cTn id="98" dur="5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left)">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wipe(left)">
                                      <p:cBhvr>
                                        <p:cTn id="108" dur="500"/>
                                        <p:tgtEl>
                                          <p:spTgt spid="34"/>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5"/>
                                        </p:tgtEl>
                                        <p:attrNameLst>
                                          <p:attrName>style.visibility</p:attrName>
                                        </p:attrNameLst>
                                      </p:cBhvr>
                                      <p:to>
                                        <p:strVal val="visible"/>
                                      </p:to>
                                    </p:set>
                                    <p:animEffect transition="in" filter="wipe(left)">
                                      <p:cBhvr>
                                        <p:cTn id="113" dur="500"/>
                                        <p:tgtEl>
                                          <p:spTgt spid="35"/>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wipe(left)">
                                      <p:cBhvr>
                                        <p:cTn id="118" dur="500"/>
                                        <p:tgtEl>
                                          <p:spTgt spid="36"/>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wipe(left)">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wipe(left)">
                                      <p:cBhvr>
                                        <p:cTn id="128" dur="500"/>
                                        <p:tgtEl>
                                          <p:spTgt spid="38"/>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39"/>
                                        </p:tgtEl>
                                        <p:attrNameLst>
                                          <p:attrName>style.visibility</p:attrName>
                                        </p:attrNameLst>
                                      </p:cBhvr>
                                      <p:to>
                                        <p:strVal val="visible"/>
                                      </p:to>
                                    </p:set>
                                    <p:animEffect transition="in" filter="wipe(left)">
                                      <p:cBhvr>
                                        <p:cTn id="133" dur="500"/>
                                        <p:tgtEl>
                                          <p:spTgt spid="39"/>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40"/>
                                        </p:tgtEl>
                                        <p:attrNameLst>
                                          <p:attrName>style.visibility</p:attrName>
                                        </p:attrNameLst>
                                      </p:cBhvr>
                                      <p:to>
                                        <p:strVal val="visible"/>
                                      </p:to>
                                    </p:set>
                                    <p:animEffect transition="in" filter="wipe(left)">
                                      <p:cBhvr>
                                        <p:cTn id="138" dur="500"/>
                                        <p:tgtEl>
                                          <p:spTgt spid="4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fade">
                                      <p:cBhvr>
                                        <p:cTn id="141" dur="500"/>
                                        <p:tgtEl>
                                          <p:spTgt spid="65"/>
                                        </p:tgtEl>
                                      </p:cBhvr>
                                    </p:animEffect>
                                  </p:childTnLst>
                                </p:cTn>
                              </p:par>
                              <p:par>
                                <p:cTn id="142" presetID="26" presetClass="emph" presetSubtype="0" fill="hold" grpId="1" nodeType="withEffect">
                                  <p:stCondLst>
                                    <p:cond delay="0"/>
                                  </p:stCondLst>
                                  <p:childTnLst>
                                    <p:animEffect transition="out" filter="fade">
                                      <p:cBhvr>
                                        <p:cTn id="143" dur="500" tmFilter="0, 0; .2, .5; .8, .5; 1, 0"/>
                                        <p:tgtEl>
                                          <p:spTgt spid="65"/>
                                        </p:tgtEl>
                                      </p:cBhvr>
                                    </p:animEffect>
                                    <p:animScale>
                                      <p:cBhvr>
                                        <p:cTn id="144" dur="250" autoRev="1" fill="hold"/>
                                        <p:tgtEl>
                                          <p:spTgt spid="65"/>
                                        </p:tgtEl>
                                      </p:cBhvr>
                                      <p:by x="105000" y="105000"/>
                                    </p:animScale>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2" nodeType="clickEffect">
                                  <p:stCondLst>
                                    <p:cond delay="0"/>
                                  </p:stCondLst>
                                  <p:childTnLst>
                                    <p:set>
                                      <p:cBhvr>
                                        <p:cTn id="148" dur="1" fill="hold">
                                          <p:stCondLst>
                                            <p:cond delay="0"/>
                                          </p:stCondLst>
                                        </p:cTn>
                                        <p:tgtEl>
                                          <p:spTgt spid="65"/>
                                        </p:tgtEl>
                                        <p:attrNameLst>
                                          <p:attrName>style.visibility</p:attrName>
                                        </p:attrNameLst>
                                      </p:cBhvr>
                                      <p:to>
                                        <p:strVal val="hidden"/>
                                      </p:to>
                                    </p:set>
                                  </p:childTnLst>
                                </p:cTn>
                              </p:par>
                              <p:par>
                                <p:cTn id="149" presetID="22" presetClass="entr" presetSubtype="8" fill="hold" grpId="0" nodeType="withEffect">
                                  <p:stCondLst>
                                    <p:cond delay="0"/>
                                  </p:stCondLst>
                                  <p:childTnLst>
                                    <p:set>
                                      <p:cBhvr>
                                        <p:cTn id="150" dur="1" fill="hold">
                                          <p:stCondLst>
                                            <p:cond delay="0"/>
                                          </p:stCondLst>
                                        </p:cTn>
                                        <p:tgtEl>
                                          <p:spTgt spid="41"/>
                                        </p:tgtEl>
                                        <p:attrNameLst>
                                          <p:attrName>style.visibility</p:attrName>
                                        </p:attrNameLst>
                                      </p:cBhvr>
                                      <p:to>
                                        <p:strVal val="visible"/>
                                      </p:to>
                                    </p:set>
                                    <p:animEffect transition="in" filter="wipe(left)">
                                      <p:cBhvr>
                                        <p:cTn id="151" dur="500"/>
                                        <p:tgtEl>
                                          <p:spTgt spid="41"/>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51"/>
                                        </p:tgtEl>
                                        <p:attrNameLst>
                                          <p:attrName>style.visibility</p:attrName>
                                        </p:attrNameLst>
                                      </p:cBhvr>
                                      <p:to>
                                        <p:strVal val="visible"/>
                                      </p:to>
                                    </p:set>
                                    <p:animEffect transition="in" filter="wipe(left)">
                                      <p:cBhvr>
                                        <p:cTn id="156" dur="500"/>
                                        <p:tgtEl>
                                          <p:spTgt spid="51"/>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52"/>
                                        </p:tgtEl>
                                        <p:attrNameLst>
                                          <p:attrName>style.visibility</p:attrName>
                                        </p:attrNameLst>
                                      </p:cBhvr>
                                      <p:to>
                                        <p:strVal val="visible"/>
                                      </p:to>
                                    </p:set>
                                    <p:animEffect transition="in" filter="wipe(left)">
                                      <p:cBhvr>
                                        <p:cTn id="161" dur="500"/>
                                        <p:tgtEl>
                                          <p:spTgt spid="52"/>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wipe(left)">
                                      <p:cBhvr>
                                        <p:cTn id="166" dur="500"/>
                                        <p:tgtEl>
                                          <p:spTgt spid="5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54"/>
                                        </p:tgtEl>
                                        <p:attrNameLst>
                                          <p:attrName>style.visibility</p:attrName>
                                        </p:attrNameLst>
                                      </p:cBhvr>
                                      <p:to>
                                        <p:strVal val="visible"/>
                                      </p:to>
                                    </p:set>
                                    <p:animEffect transition="in" filter="wipe(left)">
                                      <p:cBhvr>
                                        <p:cTn id="171" dur="500"/>
                                        <p:tgtEl>
                                          <p:spTgt spid="5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55"/>
                                        </p:tgtEl>
                                        <p:attrNameLst>
                                          <p:attrName>style.visibility</p:attrName>
                                        </p:attrNameLst>
                                      </p:cBhvr>
                                      <p:to>
                                        <p:strVal val="visible"/>
                                      </p:to>
                                    </p:set>
                                    <p:animEffect transition="in" filter="wipe(left)">
                                      <p:cBhvr>
                                        <p:cTn id="176" dur="500"/>
                                        <p:tgtEl>
                                          <p:spTgt spid="5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56"/>
                                        </p:tgtEl>
                                        <p:attrNameLst>
                                          <p:attrName>style.visibility</p:attrName>
                                        </p:attrNameLst>
                                      </p:cBhvr>
                                      <p:to>
                                        <p:strVal val="visible"/>
                                      </p:to>
                                    </p:set>
                                    <p:animEffect transition="in" filter="wipe(left)">
                                      <p:cBhvr>
                                        <p:cTn id="181" dur="500"/>
                                        <p:tgtEl>
                                          <p:spTgt spid="56"/>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57"/>
                                        </p:tgtEl>
                                        <p:attrNameLst>
                                          <p:attrName>style.visibility</p:attrName>
                                        </p:attrNameLst>
                                      </p:cBhvr>
                                      <p:to>
                                        <p:strVal val="visible"/>
                                      </p:to>
                                    </p:set>
                                    <p:animEffect transition="in" filter="wipe(left)">
                                      <p:cBhvr>
                                        <p:cTn id="186" dur="500"/>
                                        <p:tgtEl>
                                          <p:spTgt spid="57"/>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58"/>
                                        </p:tgtEl>
                                        <p:attrNameLst>
                                          <p:attrName>style.visibility</p:attrName>
                                        </p:attrNameLst>
                                      </p:cBhvr>
                                      <p:to>
                                        <p:strVal val="visible"/>
                                      </p:to>
                                    </p:set>
                                    <p:animEffect transition="in" filter="wipe(left)">
                                      <p:cBhvr>
                                        <p:cTn id="191" dur="500"/>
                                        <p:tgtEl>
                                          <p:spTgt spid="58"/>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59"/>
                                        </p:tgtEl>
                                        <p:attrNameLst>
                                          <p:attrName>style.visibility</p:attrName>
                                        </p:attrNameLst>
                                      </p:cBhvr>
                                      <p:to>
                                        <p:strVal val="visible"/>
                                      </p:to>
                                    </p:set>
                                    <p:animEffect transition="in" filter="wipe(left)">
                                      <p:cBhvr>
                                        <p:cTn id="196" dur="500"/>
                                        <p:tgtEl>
                                          <p:spTgt spid="59"/>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60"/>
                                        </p:tgtEl>
                                        <p:attrNameLst>
                                          <p:attrName>style.visibility</p:attrName>
                                        </p:attrNameLst>
                                      </p:cBhvr>
                                      <p:to>
                                        <p:strVal val="visible"/>
                                      </p:to>
                                    </p:set>
                                    <p:animEffect transition="in" filter="wipe(left)">
                                      <p:cBhvr>
                                        <p:cTn id="201" dur="500"/>
                                        <p:tgtEl>
                                          <p:spTgt spid="60"/>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64"/>
                                        </p:tgtEl>
                                        <p:attrNameLst>
                                          <p:attrName>style.visibility</p:attrName>
                                        </p:attrNameLst>
                                      </p:cBhvr>
                                      <p:to>
                                        <p:strVal val="visible"/>
                                      </p:to>
                                    </p:set>
                                    <p:animEffect transition="in" filter="wipe(left)">
                                      <p:cBhvr>
                                        <p:cTn id="206" dur="500"/>
                                        <p:tgtEl>
                                          <p:spTgt spid="64"/>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70"/>
                                        </p:tgtEl>
                                        <p:attrNameLst>
                                          <p:attrName>style.visibility</p:attrName>
                                        </p:attrNameLst>
                                      </p:cBhvr>
                                      <p:to>
                                        <p:strVal val="visible"/>
                                      </p:to>
                                    </p:set>
                                    <p:animEffect transition="in" filter="wipe(left)">
                                      <p:cBhvr>
                                        <p:cTn id="211" dur="500"/>
                                        <p:tgtEl>
                                          <p:spTgt spid="7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71"/>
                                        </p:tgtEl>
                                        <p:attrNameLst>
                                          <p:attrName>style.visibility</p:attrName>
                                        </p:attrNameLst>
                                      </p:cBhvr>
                                      <p:to>
                                        <p:strVal val="visible"/>
                                      </p:to>
                                    </p:set>
                                    <p:animEffect transition="in" filter="wipe(left)">
                                      <p:cBhvr>
                                        <p:cTn id="216" dur="500"/>
                                        <p:tgtEl>
                                          <p:spTgt spid="71"/>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74"/>
                                        </p:tgtEl>
                                        <p:attrNameLst>
                                          <p:attrName>style.visibility</p:attrName>
                                        </p:attrNameLst>
                                      </p:cBhvr>
                                      <p:to>
                                        <p:strVal val="visible"/>
                                      </p:to>
                                    </p:set>
                                    <p:animEffect transition="in" filter="wipe(left)">
                                      <p:cBhvr>
                                        <p:cTn id="221" dur="500"/>
                                        <p:tgtEl>
                                          <p:spTgt spid="74"/>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124"/>
                                        </p:tgtEl>
                                        <p:attrNameLst>
                                          <p:attrName>style.visibility</p:attrName>
                                        </p:attrNameLst>
                                      </p:cBhvr>
                                      <p:to>
                                        <p:strVal val="visible"/>
                                      </p:to>
                                    </p:set>
                                    <p:animEffect transition="in" filter="wipe(left)">
                                      <p:cBhvr>
                                        <p:cTn id="226" dur="500"/>
                                        <p:tgtEl>
                                          <p:spTgt spid="124"/>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grpId="0" nodeType="clickEffect">
                                  <p:stCondLst>
                                    <p:cond delay="0"/>
                                  </p:stCondLst>
                                  <p:childTnLst>
                                    <p:set>
                                      <p:cBhvr>
                                        <p:cTn id="230" dur="1" fill="hold">
                                          <p:stCondLst>
                                            <p:cond delay="0"/>
                                          </p:stCondLst>
                                        </p:cTn>
                                        <p:tgtEl>
                                          <p:spTgt spid="72"/>
                                        </p:tgtEl>
                                        <p:attrNameLst>
                                          <p:attrName>style.visibility</p:attrName>
                                        </p:attrNameLst>
                                      </p:cBhvr>
                                      <p:to>
                                        <p:strVal val="visible"/>
                                      </p:to>
                                    </p:set>
                                    <p:animEffect transition="in" filter="wipe(down)">
                                      <p:cBhvr>
                                        <p:cTn id="231" dur="500"/>
                                        <p:tgtEl>
                                          <p:spTgt spid="72"/>
                                        </p:tgtEl>
                                      </p:cBhvr>
                                    </p:animEffect>
                                  </p:childTnLst>
                                </p:cTn>
                              </p:par>
                            </p:childTnLst>
                          </p:cTn>
                        </p:par>
                        <p:par>
                          <p:cTn id="232" fill="hold">
                            <p:stCondLst>
                              <p:cond delay="500"/>
                            </p:stCondLst>
                            <p:childTnLst>
                              <p:par>
                                <p:cTn id="233" presetID="22" presetClass="entr" presetSubtype="8" fill="hold" grpId="0" nodeType="afterEffect">
                                  <p:stCondLst>
                                    <p:cond delay="0"/>
                                  </p:stCondLst>
                                  <p:childTnLst>
                                    <p:set>
                                      <p:cBhvr>
                                        <p:cTn id="234" dur="1" fill="hold">
                                          <p:stCondLst>
                                            <p:cond delay="0"/>
                                          </p:stCondLst>
                                        </p:cTn>
                                        <p:tgtEl>
                                          <p:spTgt spid="73"/>
                                        </p:tgtEl>
                                        <p:attrNameLst>
                                          <p:attrName>style.visibility</p:attrName>
                                        </p:attrNameLst>
                                      </p:cBhvr>
                                      <p:to>
                                        <p:strVal val="visible"/>
                                      </p:to>
                                    </p:set>
                                    <p:animEffect transition="in" filter="wipe(left)">
                                      <p:cBhvr>
                                        <p:cTn id="235" dur="500"/>
                                        <p:tgtEl>
                                          <p:spTgt spid="73"/>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200"/>
                                        </p:tgtEl>
                                        <p:attrNameLst>
                                          <p:attrName>style.visibility</p:attrName>
                                        </p:attrNameLst>
                                      </p:cBhvr>
                                      <p:to>
                                        <p:strVal val="visible"/>
                                      </p:to>
                                    </p:set>
                                    <p:animEffect transition="in" filter="wipe(left)">
                                      <p:cBhvr>
                                        <p:cTn id="240" dur="500"/>
                                        <p:tgtEl>
                                          <p:spTgt spid="200"/>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201"/>
                                        </p:tgtEl>
                                        <p:attrNameLst>
                                          <p:attrName>style.visibility</p:attrName>
                                        </p:attrNameLst>
                                      </p:cBhvr>
                                      <p:to>
                                        <p:strVal val="visible"/>
                                      </p:to>
                                    </p:set>
                                    <p:animEffect transition="in" filter="wipe(left)">
                                      <p:cBhvr>
                                        <p:cTn id="245" dur="500"/>
                                        <p:tgtEl>
                                          <p:spTgt spid="201"/>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202"/>
                                        </p:tgtEl>
                                        <p:attrNameLst>
                                          <p:attrName>style.visibility</p:attrName>
                                        </p:attrNameLst>
                                      </p:cBhvr>
                                      <p:to>
                                        <p:strVal val="visible"/>
                                      </p:to>
                                    </p:set>
                                    <p:animEffect transition="in" filter="wipe(left)">
                                      <p:cBhvr>
                                        <p:cTn id="250" dur="500"/>
                                        <p:tgtEl>
                                          <p:spTgt spid="202"/>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203"/>
                                        </p:tgtEl>
                                        <p:attrNameLst>
                                          <p:attrName>style.visibility</p:attrName>
                                        </p:attrNameLst>
                                      </p:cBhvr>
                                      <p:to>
                                        <p:strVal val="visible"/>
                                      </p:to>
                                    </p:set>
                                    <p:animEffect transition="in" filter="wipe(left)">
                                      <p:cBhvr>
                                        <p:cTn id="255" dur="500"/>
                                        <p:tgtEl>
                                          <p:spTgt spid="203"/>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204"/>
                                        </p:tgtEl>
                                        <p:attrNameLst>
                                          <p:attrName>style.visibility</p:attrName>
                                        </p:attrNameLst>
                                      </p:cBhvr>
                                      <p:to>
                                        <p:strVal val="visible"/>
                                      </p:to>
                                    </p:set>
                                    <p:animEffect transition="in" filter="wipe(left)">
                                      <p:cBhvr>
                                        <p:cTn id="260" dur="500"/>
                                        <p:tgtEl>
                                          <p:spTgt spid="204"/>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205"/>
                                        </p:tgtEl>
                                        <p:attrNameLst>
                                          <p:attrName>style.visibility</p:attrName>
                                        </p:attrNameLst>
                                      </p:cBhvr>
                                      <p:to>
                                        <p:strVal val="visible"/>
                                      </p:to>
                                    </p:set>
                                    <p:animEffect transition="in" filter="wipe(left)">
                                      <p:cBhvr>
                                        <p:cTn id="265" dur="500"/>
                                        <p:tgtEl>
                                          <p:spTgt spid="205"/>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206"/>
                                        </p:tgtEl>
                                        <p:attrNameLst>
                                          <p:attrName>style.visibility</p:attrName>
                                        </p:attrNameLst>
                                      </p:cBhvr>
                                      <p:to>
                                        <p:strVal val="visible"/>
                                      </p:to>
                                    </p:set>
                                    <p:animEffect transition="in" filter="wipe(left)">
                                      <p:cBhvr>
                                        <p:cTn id="270" dur="500"/>
                                        <p:tgtEl>
                                          <p:spTgt spid="206"/>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207"/>
                                        </p:tgtEl>
                                        <p:attrNameLst>
                                          <p:attrName>style.visibility</p:attrName>
                                        </p:attrNameLst>
                                      </p:cBhvr>
                                      <p:to>
                                        <p:strVal val="visible"/>
                                      </p:to>
                                    </p:set>
                                    <p:animEffect transition="in" filter="wipe(left)">
                                      <p:cBhvr>
                                        <p:cTn id="275" dur="500"/>
                                        <p:tgtEl>
                                          <p:spTgt spid="207"/>
                                        </p:tgtEl>
                                      </p:cBhvr>
                                    </p:animEffect>
                                  </p:childTnLst>
                                </p:cTn>
                              </p:par>
                            </p:childTnLst>
                          </p:cTn>
                        </p:par>
                        <p:par>
                          <p:cTn id="276" fill="hold">
                            <p:stCondLst>
                              <p:cond delay="500"/>
                            </p:stCondLst>
                            <p:childTnLst>
                              <p:par>
                                <p:cTn id="277" presetID="22" presetClass="entr" presetSubtype="8" fill="hold" grpId="0" nodeType="afterEffect">
                                  <p:stCondLst>
                                    <p:cond delay="0"/>
                                  </p:stCondLst>
                                  <p:childTnLst>
                                    <p:set>
                                      <p:cBhvr>
                                        <p:cTn id="278" dur="1" fill="hold">
                                          <p:stCondLst>
                                            <p:cond delay="0"/>
                                          </p:stCondLst>
                                        </p:cTn>
                                        <p:tgtEl>
                                          <p:spTgt spid="208"/>
                                        </p:tgtEl>
                                        <p:attrNameLst>
                                          <p:attrName>style.visibility</p:attrName>
                                        </p:attrNameLst>
                                      </p:cBhvr>
                                      <p:to>
                                        <p:strVal val="visible"/>
                                      </p:to>
                                    </p:set>
                                    <p:animEffect transition="in" filter="wipe(left)">
                                      <p:cBhvr>
                                        <p:cTn id="279" dur="500"/>
                                        <p:tgtEl>
                                          <p:spTgt spid="208"/>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1" fill="hold" nodeType="clickEffect">
                                  <p:stCondLst>
                                    <p:cond delay="0"/>
                                  </p:stCondLst>
                                  <p:childTnLst>
                                    <p:set>
                                      <p:cBhvr>
                                        <p:cTn id="283" dur="1" fill="hold">
                                          <p:stCondLst>
                                            <p:cond delay="0"/>
                                          </p:stCondLst>
                                        </p:cTn>
                                        <p:tgtEl>
                                          <p:spTgt spid="61"/>
                                        </p:tgtEl>
                                        <p:attrNameLst>
                                          <p:attrName>style.visibility</p:attrName>
                                        </p:attrNameLst>
                                      </p:cBhvr>
                                      <p:to>
                                        <p:strVal val="visible"/>
                                      </p:to>
                                    </p:set>
                                    <p:animEffect transition="in" filter="wipe(up)">
                                      <p:cBhvr>
                                        <p:cTn id="284" dur="500"/>
                                        <p:tgtEl>
                                          <p:spTgt spid="61"/>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grpId="0" nodeType="clickEffect">
                                  <p:stCondLst>
                                    <p:cond delay="0"/>
                                  </p:stCondLst>
                                  <p:childTnLst>
                                    <p:set>
                                      <p:cBhvr>
                                        <p:cTn id="288" dur="1" fill="hold">
                                          <p:stCondLst>
                                            <p:cond delay="0"/>
                                          </p:stCondLst>
                                        </p:cTn>
                                        <p:tgtEl>
                                          <p:spTgt spid="66"/>
                                        </p:tgtEl>
                                        <p:attrNameLst>
                                          <p:attrName>style.visibility</p:attrName>
                                        </p:attrNameLst>
                                      </p:cBhvr>
                                      <p:to>
                                        <p:strVal val="visible"/>
                                      </p:to>
                                    </p:set>
                                    <p:animEffect transition="in" filter="wipe(left)">
                                      <p:cBhvr>
                                        <p:cTn id="289" dur="500"/>
                                        <p:tgtEl>
                                          <p:spTgt spid="66"/>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8" fill="hold" grpId="0" nodeType="clickEffect">
                                  <p:stCondLst>
                                    <p:cond delay="0"/>
                                  </p:stCondLst>
                                  <p:childTnLst>
                                    <p:set>
                                      <p:cBhvr>
                                        <p:cTn id="293" dur="1" fill="hold">
                                          <p:stCondLst>
                                            <p:cond delay="0"/>
                                          </p:stCondLst>
                                        </p:cTn>
                                        <p:tgtEl>
                                          <p:spTgt spid="67"/>
                                        </p:tgtEl>
                                        <p:attrNameLst>
                                          <p:attrName>style.visibility</p:attrName>
                                        </p:attrNameLst>
                                      </p:cBhvr>
                                      <p:to>
                                        <p:strVal val="visible"/>
                                      </p:to>
                                    </p:set>
                                    <p:animEffect transition="in" filter="wipe(left)">
                                      <p:cBhvr>
                                        <p:cTn id="294" dur="500"/>
                                        <p:tgtEl>
                                          <p:spTgt spid="67"/>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8" fill="hold" grpId="0" nodeType="clickEffect">
                                  <p:stCondLst>
                                    <p:cond delay="0"/>
                                  </p:stCondLst>
                                  <p:childTnLst>
                                    <p:set>
                                      <p:cBhvr>
                                        <p:cTn id="298" dur="1" fill="hold">
                                          <p:stCondLst>
                                            <p:cond delay="0"/>
                                          </p:stCondLst>
                                        </p:cTn>
                                        <p:tgtEl>
                                          <p:spTgt spid="68"/>
                                        </p:tgtEl>
                                        <p:attrNameLst>
                                          <p:attrName>style.visibility</p:attrName>
                                        </p:attrNameLst>
                                      </p:cBhvr>
                                      <p:to>
                                        <p:strVal val="visible"/>
                                      </p:to>
                                    </p:set>
                                    <p:animEffect transition="in" filter="wipe(left)">
                                      <p:cBhvr>
                                        <p:cTn id="299" dur="500"/>
                                        <p:tgtEl>
                                          <p:spTgt spid="68"/>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8" fill="hold" grpId="0" nodeType="clickEffect">
                                  <p:stCondLst>
                                    <p:cond delay="0"/>
                                  </p:stCondLst>
                                  <p:childTnLst>
                                    <p:set>
                                      <p:cBhvr>
                                        <p:cTn id="303" dur="1" fill="hold">
                                          <p:stCondLst>
                                            <p:cond delay="0"/>
                                          </p:stCondLst>
                                        </p:cTn>
                                        <p:tgtEl>
                                          <p:spTgt spid="69"/>
                                        </p:tgtEl>
                                        <p:attrNameLst>
                                          <p:attrName>style.visibility</p:attrName>
                                        </p:attrNameLst>
                                      </p:cBhvr>
                                      <p:to>
                                        <p:strVal val="visible"/>
                                      </p:to>
                                    </p:set>
                                    <p:animEffect transition="in" filter="wipe(left)">
                                      <p:cBhvr>
                                        <p:cTn id="304" dur="500"/>
                                        <p:tgtEl>
                                          <p:spTgt spid="69"/>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75"/>
                                        </p:tgtEl>
                                        <p:attrNameLst>
                                          <p:attrName>style.visibility</p:attrName>
                                        </p:attrNameLst>
                                      </p:cBhvr>
                                      <p:to>
                                        <p:strVal val="visible"/>
                                      </p:to>
                                    </p:set>
                                    <p:animEffect transition="in" filter="wipe(left)">
                                      <p:cBhvr>
                                        <p:cTn id="309" dur="500"/>
                                        <p:tgtEl>
                                          <p:spTgt spid="75"/>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ntr" presetSubtype="8" fill="hold" grpId="0" nodeType="clickEffect">
                                  <p:stCondLst>
                                    <p:cond delay="0"/>
                                  </p:stCondLst>
                                  <p:childTnLst>
                                    <p:set>
                                      <p:cBhvr>
                                        <p:cTn id="313" dur="1" fill="hold">
                                          <p:stCondLst>
                                            <p:cond delay="0"/>
                                          </p:stCondLst>
                                        </p:cTn>
                                        <p:tgtEl>
                                          <p:spTgt spid="76"/>
                                        </p:tgtEl>
                                        <p:attrNameLst>
                                          <p:attrName>style.visibility</p:attrName>
                                        </p:attrNameLst>
                                      </p:cBhvr>
                                      <p:to>
                                        <p:strVal val="visible"/>
                                      </p:to>
                                    </p:set>
                                    <p:animEffect transition="in" filter="wipe(left)">
                                      <p:cBhvr>
                                        <p:cTn id="314" dur="500"/>
                                        <p:tgtEl>
                                          <p:spTgt spid="76"/>
                                        </p:tgtEl>
                                      </p:cBhvr>
                                    </p:animEffect>
                                  </p:childTnLst>
                                </p:cTn>
                              </p:par>
                            </p:childTnLst>
                          </p:cTn>
                        </p:par>
                        <p:par>
                          <p:cTn id="315" fill="hold">
                            <p:stCondLst>
                              <p:cond delay="500"/>
                            </p:stCondLst>
                            <p:childTnLst>
                              <p:par>
                                <p:cTn id="316" presetID="22" presetClass="entr" presetSubtype="8" fill="hold" grpId="0" nodeType="afterEffect">
                                  <p:stCondLst>
                                    <p:cond delay="0"/>
                                  </p:stCondLst>
                                  <p:childTnLst>
                                    <p:set>
                                      <p:cBhvr>
                                        <p:cTn id="317" dur="1" fill="hold">
                                          <p:stCondLst>
                                            <p:cond delay="0"/>
                                          </p:stCondLst>
                                        </p:cTn>
                                        <p:tgtEl>
                                          <p:spTgt spid="77"/>
                                        </p:tgtEl>
                                        <p:attrNameLst>
                                          <p:attrName>style.visibility</p:attrName>
                                        </p:attrNameLst>
                                      </p:cBhvr>
                                      <p:to>
                                        <p:strVal val="visible"/>
                                      </p:to>
                                    </p:set>
                                    <p:animEffect transition="in" filter="wipe(left)">
                                      <p:cBhvr>
                                        <p:cTn id="318" dur="500"/>
                                        <p:tgtEl>
                                          <p:spTgt spid="77"/>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8" fill="hold" grpId="0" nodeType="clickEffect">
                                  <p:stCondLst>
                                    <p:cond delay="0"/>
                                  </p:stCondLst>
                                  <p:childTnLst>
                                    <p:set>
                                      <p:cBhvr>
                                        <p:cTn id="322" dur="1" fill="hold">
                                          <p:stCondLst>
                                            <p:cond delay="0"/>
                                          </p:stCondLst>
                                        </p:cTn>
                                        <p:tgtEl>
                                          <p:spTgt spid="78"/>
                                        </p:tgtEl>
                                        <p:attrNameLst>
                                          <p:attrName>style.visibility</p:attrName>
                                        </p:attrNameLst>
                                      </p:cBhvr>
                                      <p:to>
                                        <p:strVal val="visible"/>
                                      </p:to>
                                    </p:set>
                                    <p:animEffect transition="in" filter="wipe(left)">
                                      <p:cBhvr>
                                        <p:cTn id="323" dur="500"/>
                                        <p:tgtEl>
                                          <p:spTgt spid="78"/>
                                        </p:tgtEl>
                                      </p:cBhvr>
                                    </p:animEffect>
                                  </p:childTnLst>
                                </p:cTn>
                              </p:par>
                            </p:childTnLst>
                          </p:cTn>
                        </p:par>
                      </p:childTnLst>
                    </p:cTn>
                  </p:par>
                  <p:par>
                    <p:cTn id="324" fill="hold">
                      <p:stCondLst>
                        <p:cond delay="indefinite"/>
                      </p:stCondLst>
                      <p:childTnLst>
                        <p:par>
                          <p:cTn id="325" fill="hold">
                            <p:stCondLst>
                              <p:cond delay="0"/>
                            </p:stCondLst>
                            <p:childTnLst>
                              <p:par>
                                <p:cTn id="326" presetID="22" presetClass="entr" presetSubtype="8" fill="hold" grpId="0" nodeType="clickEffect">
                                  <p:stCondLst>
                                    <p:cond delay="0"/>
                                  </p:stCondLst>
                                  <p:childTnLst>
                                    <p:set>
                                      <p:cBhvr>
                                        <p:cTn id="327" dur="1" fill="hold">
                                          <p:stCondLst>
                                            <p:cond delay="0"/>
                                          </p:stCondLst>
                                        </p:cTn>
                                        <p:tgtEl>
                                          <p:spTgt spid="119"/>
                                        </p:tgtEl>
                                        <p:attrNameLst>
                                          <p:attrName>style.visibility</p:attrName>
                                        </p:attrNameLst>
                                      </p:cBhvr>
                                      <p:to>
                                        <p:strVal val="visible"/>
                                      </p:to>
                                    </p:set>
                                    <p:animEffect transition="in" filter="wipe(left)">
                                      <p:cBhvr>
                                        <p:cTn id="328" dur="500"/>
                                        <p:tgtEl>
                                          <p:spTgt spid="119"/>
                                        </p:tgtEl>
                                      </p:cBhvr>
                                    </p:animEffect>
                                  </p:childTnLst>
                                </p:cTn>
                              </p:par>
                            </p:childTnLst>
                          </p:cTn>
                        </p:par>
                      </p:childTnLst>
                    </p:cTn>
                  </p:par>
                  <p:par>
                    <p:cTn id="329" fill="hold">
                      <p:stCondLst>
                        <p:cond delay="indefinite"/>
                      </p:stCondLst>
                      <p:childTnLst>
                        <p:par>
                          <p:cTn id="330" fill="hold">
                            <p:stCondLst>
                              <p:cond delay="0"/>
                            </p:stCondLst>
                            <p:childTnLst>
                              <p:par>
                                <p:cTn id="331" presetID="22" presetClass="entr" presetSubtype="8" fill="hold" grpId="0" nodeType="clickEffect">
                                  <p:stCondLst>
                                    <p:cond delay="0"/>
                                  </p:stCondLst>
                                  <p:childTnLst>
                                    <p:set>
                                      <p:cBhvr>
                                        <p:cTn id="332" dur="1" fill="hold">
                                          <p:stCondLst>
                                            <p:cond delay="0"/>
                                          </p:stCondLst>
                                        </p:cTn>
                                        <p:tgtEl>
                                          <p:spTgt spid="79"/>
                                        </p:tgtEl>
                                        <p:attrNameLst>
                                          <p:attrName>style.visibility</p:attrName>
                                        </p:attrNameLst>
                                      </p:cBhvr>
                                      <p:to>
                                        <p:strVal val="visible"/>
                                      </p:to>
                                    </p:set>
                                    <p:animEffect transition="in" filter="wipe(left)">
                                      <p:cBhvr>
                                        <p:cTn id="333" dur="500"/>
                                        <p:tgtEl>
                                          <p:spTgt spid="79"/>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grpId="0" nodeType="clickEffect">
                                  <p:stCondLst>
                                    <p:cond delay="0"/>
                                  </p:stCondLst>
                                  <p:childTnLst>
                                    <p:set>
                                      <p:cBhvr>
                                        <p:cTn id="337" dur="1" fill="hold">
                                          <p:stCondLst>
                                            <p:cond delay="0"/>
                                          </p:stCondLst>
                                        </p:cTn>
                                        <p:tgtEl>
                                          <p:spTgt spid="80"/>
                                        </p:tgtEl>
                                        <p:attrNameLst>
                                          <p:attrName>style.visibility</p:attrName>
                                        </p:attrNameLst>
                                      </p:cBhvr>
                                      <p:to>
                                        <p:strVal val="visible"/>
                                      </p:to>
                                    </p:set>
                                    <p:animEffect transition="in" filter="wipe(left)">
                                      <p:cBhvr>
                                        <p:cTn id="338" dur="500"/>
                                        <p:tgtEl>
                                          <p:spTgt spid="80"/>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grpId="0" nodeType="clickEffect">
                                  <p:stCondLst>
                                    <p:cond delay="0"/>
                                  </p:stCondLst>
                                  <p:childTnLst>
                                    <p:set>
                                      <p:cBhvr>
                                        <p:cTn id="342" dur="1" fill="hold">
                                          <p:stCondLst>
                                            <p:cond delay="0"/>
                                          </p:stCondLst>
                                        </p:cTn>
                                        <p:tgtEl>
                                          <p:spTgt spid="81"/>
                                        </p:tgtEl>
                                        <p:attrNameLst>
                                          <p:attrName>style.visibility</p:attrName>
                                        </p:attrNameLst>
                                      </p:cBhvr>
                                      <p:to>
                                        <p:strVal val="visible"/>
                                      </p:to>
                                    </p:set>
                                    <p:animEffect transition="in" filter="wipe(left)">
                                      <p:cBhvr>
                                        <p:cTn id="343" dur="500"/>
                                        <p:tgtEl>
                                          <p:spTgt spid="81"/>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8" fill="hold" grpId="0" nodeType="clickEffect">
                                  <p:stCondLst>
                                    <p:cond delay="0"/>
                                  </p:stCondLst>
                                  <p:childTnLst>
                                    <p:set>
                                      <p:cBhvr>
                                        <p:cTn id="347" dur="1" fill="hold">
                                          <p:stCondLst>
                                            <p:cond delay="0"/>
                                          </p:stCondLst>
                                        </p:cTn>
                                        <p:tgtEl>
                                          <p:spTgt spid="120"/>
                                        </p:tgtEl>
                                        <p:attrNameLst>
                                          <p:attrName>style.visibility</p:attrName>
                                        </p:attrNameLst>
                                      </p:cBhvr>
                                      <p:to>
                                        <p:strVal val="visible"/>
                                      </p:to>
                                    </p:set>
                                    <p:animEffect transition="in" filter="wipe(left)">
                                      <p:cBhvr>
                                        <p:cTn id="348" dur="500"/>
                                        <p:tgtEl>
                                          <p:spTgt spid="120"/>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83"/>
                                        </p:tgtEl>
                                        <p:attrNameLst>
                                          <p:attrName>style.visibility</p:attrName>
                                        </p:attrNameLst>
                                      </p:cBhvr>
                                      <p:to>
                                        <p:strVal val="visible"/>
                                      </p:to>
                                    </p:set>
                                    <p:animEffect transition="in" filter="wipe(left)">
                                      <p:cBhvr>
                                        <p:cTn id="353" dur="500"/>
                                        <p:tgtEl>
                                          <p:spTgt spid="83"/>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8" fill="hold" grpId="0" nodeType="clickEffect">
                                  <p:stCondLst>
                                    <p:cond delay="0"/>
                                  </p:stCondLst>
                                  <p:childTnLst>
                                    <p:set>
                                      <p:cBhvr>
                                        <p:cTn id="357" dur="1" fill="hold">
                                          <p:stCondLst>
                                            <p:cond delay="0"/>
                                          </p:stCondLst>
                                        </p:cTn>
                                        <p:tgtEl>
                                          <p:spTgt spid="84"/>
                                        </p:tgtEl>
                                        <p:attrNameLst>
                                          <p:attrName>style.visibility</p:attrName>
                                        </p:attrNameLst>
                                      </p:cBhvr>
                                      <p:to>
                                        <p:strVal val="visible"/>
                                      </p:to>
                                    </p:set>
                                    <p:animEffect transition="in" filter="wipe(left)">
                                      <p:cBhvr>
                                        <p:cTn id="358" dur="500"/>
                                        <p:tgtEl>
                                          <p:spTgt spid="84"/>
                                        </p:tgtEl>
                                      </p:cBhvr>
                                    </p:animEffect>
                                  </p:childTnLst>
                                </p:cTn>
                              </p:par>
                            </p:childTnLst>
                          </p:cTn>
                        </p:par>
                      </p:childTnLst>
                    </p:cTn>
                  </p:par>
                  <p:par>
                    <p:cTn id="359" fill="hold">
                      <p:stCondLst>
                        <p:cond delay="indefinite"/>
                      </p:stCondLst>
                      <p:childTnLst>
                        <p:par>
                          <p:cTn id="360" fill="hold">
                            <p:stCondLst>
                              <p:cond delay="0"/>
                            </p:stCondLst>
                            <p:childTnLst>
                              <p:par>
                                <p:cTn id="361" presetID="22" presetClass="entr" presetSubtype="8" fill="hold" grpId="0" nodeType="clickEffect">
                                  <p:stCondLst>
                                    <p:cond delay="0"/>
                                  </p:stCondLst>
                                  <p:childTnLst>
                                    <p:set>
                                      <p:cBhvr>
                                        <p:cTn id="362" dur="1" fill="hold">
                                          <p:stCondLst>
                                            <p:cond delay="0"/>
                                          </p:stCondLst>
                                        </p:cTn>
                                        <p:tgtEl>
                                          <p:spTgt spid="85"/>
                                        </p:tgtEl>
                                        <p:attrNameLst>
                                          <p:attrName>style.visibility</p:attrName>
                                        </p:attrNameLst>
                                      </p:cBhvr>
                                      <p:to>
                                        <p:strVal val="visible"/>
                                      </p:to>
                                    </p:set>
                                    <p:animEffect transition="in" filter="wipe(left)">
                                      <p:cBhvr>
                                        <p:cTn id="363" dur="500"/>
                                        <p:tgtEl>
                                          <p:spTgt spid="85"/>
                                        </p:tgtEl>
                                      </p:cBhvr>
                                    </p:animEffect>
                                  </p:childTnLst>
                                </p:cTn>
                              </p:par>
                            </p:childTnLst>
                          </p:cTn>
                        </p:par>
                      </p:childTnLst>
                    </p:cTn>
                  </p:par>
                  <p:par>
                    <p:cTn id="364" fill="hold">
                      <p:stCondLst>
                        <p:cond delay="indefinite"/>
                      </p:stCondLst>
                      <p:childTnLst>
                        <p:par>
                          <p:cTn id="365" fill="hold">
                            <p:stCondLst>
                              <p:cond delay="0"/>
                            </p:stCondLst>
                            <p:childTnLst>
                              <p:par>
                                <p:cTn id="366" presetID="22" presetClass="entr" presetSubtype="8" fill="hold" grpId="0" nodeType="clickEffect">
                                  <p:stCondLst>
                                    <p:cond delay="0"/>
                                  </p:stCondLst>
                                  <p:childTnLst>
                                    <p:set>
                                      <p:cBhvr>
                                        <p:cTn id="367" dur="1" fill="hold">
                                          <p:stCondLst>
                                            <p:cond delay="0"/>
                                          </p:stCondLst>
                                        </p:cTn>
                                        <p:tgtEl>
                                          <p:spTgt spid="86"/>
                                        </p:tgtEl>
                                        <p:attrNameLst>
                                          <p:attrName>style.visibility</p:attrName>
                                        </p:attrNameLst>
                                      </p:cBhvr>
                                      <p:to>
                                        <p:strVal val="visible"/>
                                      </p:to>
                                    </p:set>
                                    <p:animEffect transition="in" filter="wipe(left)">
                                      <p:cBhvr>
                                        <p:cTn id="368" dur="500"/>
                                        <p:tgtEl>
                                          <p:spTgt spid="86"/>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grpId="0" nodeType="clickEffect">
                                  <p:stCondLst>
                                    <p:cond delay="0"/>
                                  </p:stCondLst>
                                  <p:childTnLst>
                                    <p:set>
                                      <p:cBhvr>
                                        <p:cTn id="372" dur="1" fill="hold">
                                          <p:stCondLst>
                                            <p:cond delay="0"/>
                                          </p:stCondLst>
                                        </p:cTn>
                                        <p:tgtEl>
                                          <p:spTgt spid="87"/>
                                        </p:tgtEl>
                                        <p:attrNameLst>
                                          <p:attrName>style.visibility</p:attrName>
                                        </p:attrNameLst>
                                      </p:cBhvr>
                                      <p:to>
                                        <p:strVal val="visible"/>
                                      </p:to>
                                    </p:set>
                                    <p:animEffect transition="in" filter="wipe(left)">
                                      <p:cBhvr>
                                        <p:cTn id="373" dur="500"/>
                                        <p:tgtEl>
                                          <p:spTgt spid="87"/>
                                        </p:tgtEl>
                                      </p:cBhvr>
                                    </p:animEffect>
                                  </p:childTnLst>
                                </p:cTn>
                              </p:par>
                            </p:childTnLst>
                          </p:cTn>
                        </p:par>
                      </p:childTnLst>
                    </p:cTn>
                  </p:par>
                  <p:par>
                    <p:cTn id="374" fill="hold">
                      <p:stCondLst>
                        <p:cond delay="indefinite"/>
                      </p:stCondLst>
                      <p:childTnLst>
                        <p:par>
                          <p:cTn id="375" fill="hold">
                            <p:stCondLst>
                              <p:cond delay="0"/>
                            </p:stCondLst>
                            <p:childTnLst>
                              <p:par>
                                <p:cTn id="376" presetID="22" presetClass="entr" presetSubtype="8" fill="hold" grpId="0" nodeType="clickEffect">
                                  <p:stCondLst>
                                    <p:cond delay="0"/>
                                  </p:stCondLst>
                                  <p:childTnLst>
                                    <p:set>
                                      <p:cBhvr>
                                        <p:cTn id="377" dur="1" fill="hold">
                                          <p:stCondLst>
                                            <p:cond delay="0"/>
                                          </p:stCondLst>
                                        </p:cTn>
                                        <p:tgtEl>
                                          <p:spTgt spid="88"/>
                                        </p:tgtEl>
                                        <p:attrNameLst>
                                          <p:attrName>style.visibility</p:attrName>
                                        </p:attrNameLst>
                                      </p:cBhvr>
                                      <p:to>
                                        <p:strVal val="visible"/>
                                      </p:to>
                                    </p:set>
                                    <p:animEffect transition="in" filter="wipe(left)">
                                      <p:cBhvr>
                                        <p:cTn id="378" dur="500"/>
                                        <p:tgtEl>
                                          <p:spTgt spid="88"/>
                                        </p:tgtEl>
                                      </p:cBhvr>
                                    </p:animEffect>
                                  </p:childTnLst>
                                </p:cTn>
                              </p:par>
                            </p:childTnLst>
                          </p:cTn>
                        </p:par>
                      </p:childTnLst>
                    </p:cTn>
                  </p:par>
                  <p:par>
                    <p:cTn id="379" fill="hold">
                      <p:stCondLst>
                        <p:cond delay="indefinite"/>
                      </p:stCondLst>
                      <p:childTnLst>
                        <p:par>
                          <p:cTn id="380" fill="hold">
                            <p:stCondLst>
                              <p:cond delay="0"/>
                            </p:stCondLst>
                            <p:childTnLst>
                              <p:par>
                                <p:cTn id="381" presetID="22" presetClass="entr" presetSubtype="8" fill="hold" grpId="0" nodeType="clickEffect">
                                  <p:stCondLst>
                                    <p:cond delay="0"/>
                                  </p:stCondLst>
                                  <p:childTnLst>
                                    <p:set>
                                      <p:cBhvr>
                                        <p:cTn id="382" dur="1" fill="hold">
                                          <p:stCondLst>
                                            <p:cond delay="0"/>
                                          </p:stCondLst>
                                        </p:cTn>
                                        <p:tgtEl>
                                          <p:spTgt spid="89"/>
                                        </p:tgtEl>
                                        <p:attrNameLst>
                                          <p:attrName>style.visibility</p:attrName>
                                        </p:attrNameLst>
                                      </p:cBhvr>
                                      <p:to>
                                        <p:strVal val="visible"/>
                                      </p:to>
                                    </p:set>
                                    <p:animEffect transition="in" filter="wipe(left)">
                                      <p:cBhvr>
                                        <p:cTn id="383" dur="500"/>
                                        <p:tgtEl>
                                          <p:spTgt spid="89"/>
                                        </p:tgtEl>
                                      </p:cBhvr>
                                    </p:animEffect>
                                  </p:childTnLst>
                                </p:cTn>
                              </p:par>
                            </p:childTnLst>
                          </p:cTn>
                        </p:par>
                      </p:childTnLst>
                    </p:cTn>
                  </p:par>
                  <p:par>
                    <p:cTn id="384" fill="hold">
                      <p:stCondLst>
                        <p:cond delay="indefinite"/>
                      </p:stCondLst>
                      <p:childTnLst>
                        <p:par>
                          <p:cTn id="385" fill="hold">
                            <p:stCondLst>
                              <p:cond delay="0"/>
                            </p:stCondLst>
                            <p:childTnLst>
                              <p:par>
                                <p:cTn id="386" presetID="22" presetClass="entr" presetSubtype="8" fill="hold" grpId="0" nodeType="clickEffect">
                                  <p:stCondLst>
                                    <p:cond delay="0"/>
                                  </p:stCondLst>
                                  <p:childTnLst>
                                    <p:set>
                                      <p:cBhvr>
                                        <p:cTn id="387" dur="1" fill="hold">
                                          <p:stCondLst>
                                            <p:cond delay="0"/>
                                          </p:stCondLst>
                                        </p:cTn>
                                        <p:tgtEl>
                                          <p:spTgt spid="90"/>
                                        </p:tgtEl>
                                        <p:attrNameLst>
                                          <p:attrName>style.visibility</p:attrName>
                                        </p:attrNameLst>
                                      </p:cBhvr>
                                      <p:to>
                                        <p:strVal val="visible"/>
                                      </p:to>
                                    </p:set>
                                    <p:animEffect transition="in" filter="wipe(left)">
                                      <p:cBhvr>
                                        <p:cTn id="388" dur="500"/>
                                        <p:tgtEl>
                                          <p:spTgt spid="90"/>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8" fill="hold" grpId="0" nodeType="clickEffect">
                                  <p:stCondLst>
                                    <p:cond delay="0"/>
                                  </p:stCondLst>
                                  <p:childTnLst>
                                    <p:set>
                                      <p:cBhvr>
                                        <p:cTn id="392" dur="1" fill="hold">
                                          <p:stCondLst>
                                            <p:cond delay="0"/>
                                          </p:stCondLst>
                                        </p:cTn>
                                        <p:tgtEl>
                                          <p:spTgt spid="91"/>
                                        </p:tgtEl>
                                        <p:attrNameLst>
                                          <p:attrName>style.visibility</p:attrName>
                                        </p:attrNameLst>
                                      </p:cBhvr>
                                      <p:to>
                                        <p:strVal val="visible"/>
                                      </p:to>
                                    </p:set>
                                    <p:animEffect transition="in" filter="wipe(left)">
                                      <p:cBhvr>
                                        <p:cTn id="393" dur="500"/>
                                        <p:tgtEl>
                                          <p:spTgt spid="91"/>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8" fill="hold" nodeType="clickEffect">
                                  <p:stCondLst>
                                    <p:cond delay="0"/>
                                  </p:stCondLst>
                                  <p:childTnLst>
                                    <p:set>
                                      <p:cBhvr>
                                        <p:cTn id="397" dur="1" fill="hold">
                                          <p:stCondLst>
                                            <p:cond delay="0"/>
                                          </p:stCondLst>
                                        </p:cTn>
                                        <p:tgtEl>
                                          <p:spTgt spid="92"/>
                                        </p:tgtEl>
                                        <p:attrNameLst>
                                          <p:attrName>style.visibility</p:attrName>
                                        </p:attrNameLst>
                                      </p:cBhvr>
                                      <p:to>
                                        <p:strVal val="visible"/>
                                      </p:to>
                                    </p:set>
                                    <p:animEffect transition="in" filter="wipe(left)">
                                      <p:cBhvr>
                                        <p:cTn id="398" dur="500"/>
                                        <p:tgtEl>
                                          <p:spTgt spid="92"/>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93"/>
                                        </p:tgtEl>
                                        <p:attrNameLst>
                                          <p:attrName>style.visibility</p:attrName>
                                        </p:attrNameLst>
                                      </p:cBhvr>
                                      <p:to>
                                        <p:strVal val="visible"/>
                                      </p:to>
                                    </p:set>
                                    <p:animEffect transition="in" filter="wipe(left)">
                                      <p:cBhvr>
                                        <p:cTn id="403" dur="500"/>
                                        <p:tgtEl>
                                          <p:spTgt spid="93"/>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8" fill="hold" grpId="0" nodeType="clickEffect">
                                  <p:stCondLst>
                                    <p:cond delay="0"/>
                                  </p:stCondLst>
                                  <p:childTnLst>
                                    <p:set>
                                      <p:cBhvr>
                                        <p:cTn id="407" dur="1" fill="hold">
                                          <p:stCondLst>
                                            <p:cond delay="0"/>
                                          </p:stCondLst>
                                        </p:cTn>
                                        <p:tgtEl>
                                          <p:spTgt spid="110"/>
                                        </p:tgtEl>
                                        <p:attrNameLst>
                                          <p:attrName>style.visibility</p:attrName>
                                        </p:attrNameLst>
                                      </p:cBhvr>
                                      <p:to>
                                        <p:strVal val="visible"/>
                                      </p:to>
                                    </p:set>
                                    <p:animEffect transition="in" filter="wipe(left)">
                                      <p:cBhvr>
                                        <p:cTn id="408" dur="500"/>
                                        <p:tgtEl>
                                          <p:spTgt spid="110"/>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8" fill="hold" grpId="0" nodeType="clickEffect">
                                  <p:stCondLst>
                                    <p:cond delay="0"/>
                                  </p:stCondLst>
                                  <p:childTnLst>
                                    <p:set>
                                      <p:cBhvr>
                                        <p:cTn id="412" dur="1" fill="hold">
                                          <p:stCondLst>
                                            <p:cond delay="0"/>
                                          </p:stCondLst>
                                        </p:cTn>
                                        <p:tgtEl>
                                          <p:spTgt spid="111"/>
                                        </p:tgtEl>
                                        <p:attrNameLst>
                                          <p:attrName>style.visibility</p:attrName>
                                        </p:attrNameLst>
                                      </p:cBhvr>
                                      <p:to>
                                        <p:strVal val="visible"/>
                                      </p:to>
                                    </p:set>
                                    <p:animEffect transition="in" filter="wipe(left)">
                                      <p:cBhvr>
                                        <p:cTn id="413" dur="500"/>
                                        <p:tgtEl>
                                          <p:spTgt spid="111"/>
                                        </p:tgtEl>
                                      </p:cBhvr>
                                    </p:animEffect>
                                  </p:childTnLst>
                                </p:cTn>
                              </p:par>
                            </p:childTnLst>
                          </p:cTn>
                        </p:par>
                        <p:par>
                          <p:cTn id="414" fill="hold">
                            <p:stCondLst>
                              <p:cond delay="500"/>
                            </p:stCondLst>
                            <p:childTnLst>
                              <p:par>
                                <p:cTn id="415" presetID="22" presetClass="entr" presetSubtype="8" fill="hold" grpId="0" nodeType="afterEffect">
                                  <p:stCondLst>
                                    <p:cond delay="0"/>
                                  </p:stCondLst>
                                  <p:childTnLst>
                                    <p:set>
                                      <p:cBhvr>
                                        <p:cTn id="416" dur="1" fill="hold">
                                          <p:stCondLst>
                                            <p:cond delay="0"/>
                                          </p:stCondLst>
                                        </p:cTn>
                                        <p:tgtEl>
                                          <p:spTgt spid="112"/>
                                        </p:tgtEl>
                                        <p:attrNameLst>
                                          <p:attrName>style.visibility</p:attrName>
                                        </p:attrNameLst>
                                      </p:cBhvr>
                                      <p:to>
                                        <p:strVal val="visible"/>
                                      </p:to>
                                    </p:set>
                                    <p:animEffect transition="in" filter="wipe(left)">
                                      <p:cBhvr>
                                        <p:cTn id="417" dur="500"/>
                                        <p:tgtEl>
                                          <p:spTgt spid="112"/>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ntr" presetSubtype="8" fill="hold" nodeType="clickEffect">
                                  <p:stCondLst>
                                    <p:cond delay="0"/>
                                  </p:stCondLst>
                                  <p:childTnLst>
                                    <p:set>
                                      <p:cBhvr>
                                        <p:cTn id="421" dur="1" fill="hold">
                                          <p:stCondLst>
                                            <p:cond delay="0"/>
                                          </p:stCondLst>
                                        </p:cTn>
                                        <p:tgtEl>
                                          <p:spTgt spid="113"/>
                                        </p:tgtEl>
                                        <p:attrNameLst>
                                          <p:attrName>style.visibility</p:attrName>
                                        </p:attrNameLst>
                                      </p:cBhvr>
                                      <p:to>
                                        <p:strVal val="visible"/>
                                      </p:to>
                                    </p:set>
                                    <p:animEffect transition="in" filter="wipe(left)">
                                      <p:cBhvr>
                                        <p:cTn id="422" dur="500"/>
                                        <p:tgtEl>
                                          <p:spTgt spid="113"/>
                                        </p:tgtEl>
                                      </p:cBhvr>
                                    </p:animEffect>
                                  </p:childTnLst>
                                </p:cTn>
                              </p:par>
                            </p:childTnLst>
                          </p:cTn>
                        </p:par>
                      </p:childTnLst>
                    </p:cTn>
                  </p:par>
                  <p:par>
                    <p:cTn id="423" fill="hold">
                      <p:stCondLst>
                        <p:cond delay="indefinite"/>
                      </p:stCondLst>
                      <p:childTnLst>
                        <p:par>
                          <p:cTn id="424" fill="hold">
                            <p:stCondLst>
                              <p:cond delay="0"/>
                            </p:stCondLst>
                            <p:childTnLst>
                              <p:par>
                                <p:cTn id="425" presetID="22" presetClass="entr" presetSubtype="8" fill="hold" grpId="0" nodeType="clickEffect">
                                  <p:stCondLst>
                                    <p:cond delay="0"/>
                                  </p:stCondLst>
                                  <p:childTnLst>
                                    <p:set>
                                      <p:cBhvr>
                                        <p:cTn id="426" dur="1" fill="hold">
                                          <p:stCondLst>
                                            <p:cond delay="0"/>
                                          </p:stCondLst>
                                        </p:cTn>
                                        <p:tgtEl>
                                          <p:spTgt spid="114"/>
                                        </p:tgtEl>
                                        <p:attrNameLst>
                                          <p:attrName>style.visibility</p:attrName>
                                        </p:attrNameLst>
                                      </p:cBhvr>
                                      <p:to>
                                        <p:strVal val="visible"/>
                                      </p:to>
                                    </p:set>
                                    <p:animEffect transition="in" filter="wipe(left)">
                                      <p:cBhvr>
                                        <p:cTn id="427" dur="500"/>
                                        <p:tgtEl>
                                          <p:spTgt spid="114"/>
                                        </p:tgtEl>
                                      </p:cBhvr>
                                    </p:animEffect>
                                  </p:childTnLst>
                                </p:cTn>
                              </p:par>
                            </p:childTnLst>
                          </p:cTn>
                        </p:par>
                      </p:childTnLst>
                    </p:cTn>
                  </p:par>
                  <p:par>
                    <p:cTn id="428" fill="hold">
                      <p:stCondLst>
                        <p:cond delay="indefinite"/>
                      </p:stCondLst>
                      <p:childTnLst>
                        <p:par>
                          <p:cTn id="429" fill="hold">
                            <p:stCondLst>
                              <p:cond delay="0"/>
                            </p:stCondLst>
                            <p:childTnLst>
                              <p:par>
                                <p:cTn id="430" presetID="22" presetClass="entr" presetSubtype="1" fill="hold" nodeType="clickEffect">
                                  <p:stCondLst>
                                    <p:cond delay="0"/>
                                  </p:stCondLst>
                                  <p:childTnLst>
                                    <p:set>
                                      <p:cBhvr>
                                        <p:cTn id="431" dur="1" fill="hold">
                                          <p:stCondLst>
                                            <p:cond delay="0"/>
                                          </p:stCondLst>
                                        </p:cTn>
                                        <p:tgtEl>
                                          <p:spTgt spid="116"/>
                                        </p:tgtEl>
                                        <p:attrNameLst>
                                          <p:attrName>style.visibility</p:attrName>
                                        </p:attrNameLst>
                                      </p:cBhvr>
                                      <p:to>
                                        <p:strVal val="visible"/>
                                      </p:to>
                                    </p:set>
                                    <p:animEffect transition="in" filter="wipe(up)">
                                      <p:cBhvr>
                                        <p:cTn id="432" dur="500"/>
                                        <p:tgtEl>
                                          <p:spTgt spid="116"/>
                                        </p:tgtEl>
                                      </p:cBhvr>
                                    </p:animEffect>
                                  </p:childTnLst>
                                </p:cTn>
                              </p:par>
                            </p:childTnLst>
                          </p:cTn>
                        </p:par>
                      </p:childTnLst>
                    </p:cTn>
                  </p:par>
                  <p:par>
                    <p:cTn id="433" fill="hold">
                      <p:stCondLst>
                        <p:cond delay="indefinite"/>
                      </p:stCondLst>
                      <p:childTnLst>
                        <p:par>
                          <p:cTn id="434" fill="hold">
                            <p:stCondLst>
                              <p:cond delay="0"/>
                            </p:stCondLst>
                            <p:childTnLst>
                              <p:par>
                                <p:cTn id="435" presetID="22" presetClass="entr" presetSubtype="1" fill="hold" nodeType="clickEffect">
                                  <p:stCondLst>
                                    <p:cond delay="0"/>
                                  </p:stCondLst>
                                  <p:childTnLst>
                                    <p:set>
                                      <p:cBhvr>
                                        <p:cTn id="436" dur="1" fill="hold">
                                          <p:stCondLst>
                                            <p:cond delay="0"/>
                                          </p:stCondLst>
                                        </p:cTn>
                                        <p:tgtEl>
                                          <p:spTgt spid="117"/>
                                        </p:tgtEl>
                                        <p:attrNameLst>
                                          <p:attrName>style.visibility</p:attrName>
                                        </p:attrNameLst>
                                      </p:cBhvr>
                                      <p:to>
                                        <p:strVal val="visible"/>
                                      </p:to>
                                    </p:set>
                                    <p:animEffect transition="in" filter="wipe(up)">
                                      <p:cBhvr>
                                        <p:cTn id="437" dur="500"/>
                                        <p:tgtEl>
                                          <p:spTgt spid="117"/>
                                        </p:tgtEl>
                                      </p:cBhvr>
                                    </p:animEffect>
                                  </p:childTnLst>
                                </p:cTn>
                              </p:par>
                            </p:childTnLst>
                          </p:cTn>
                        </p:par>
                        <p:par>
                          <p:cTn id="438" fill="hold">
                            <p:stCondLst>
                              <p:cond delay="500"/>
                            </p:stCondLst>
                            <p:childTnLst>
                              <p:par>
                                <p:cTn id="439" presetID="22" presetClass="entr" presetSubtype="8" fill="hold" grpId="0" nodeType="afterEffect">
                                  <p:stCondLst>
                                    <p:cond delay="0"/>
                                  </p:stCondLst>
                                  <p:childTnLst>
                                    <p:set>
                                      <p:cBhvr>
                                        <p:cTn id="440" dur="1" fill="hold">
                                          <p:stCondLst>
                                            <p:cond delay="0"/>
                                          </p:stCondLst>
                                        </p:cTn>
                                        <p:tgtEl>
                                          <p:spTgt spid="118"/>
                                        </p:tgtEl>
                                        <p:attrNameLst>
                                          <p:attrName>style.visibility</p:attrName>
                                        </p:attrNameLst>
                                      </p:cBhvr>
                                      <p:to>
                                        <p:strVal val="visible"/>
                                      </p:to>
                                    </p:set>
                                    <p:animEffect transition="in" filter="wipe(left)">
                                      <p:cBhvr>
                                        <p:cTn id="441" dur="500"/>
                                        <p:tgtEl>
                                          <p:spTgt spid="118"/>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8" fill="hold" grpId="0" nodeType="clickEffect">
                                  <p:stCondLst>
                                    <p:cond delay="0"/>
                                  </p:stCondLst>
                                  <p:childTnLst>
                                    <p:set>
                                      <p:cBhvr>
                                        <p:cTn id="445" dur="1" fill="hold">
                                          <p:stCondLst>
                                            <p:cond delay="0"/>
                                          </p:stCondLst>
                                        </p:cTn>
                                        <p:tgtEl>
                                          <p:spTgt spid="126"/>
                                        </p:tgtEl>
                                        <p:attrNameLst>
                                          <p:attrName>style.visibility</p:attrName>
                                        </p:attrNameLst>
                                      </p:cBhvr>
                                      <p:to>
                                        <p:strVal val="visible"/>
                                      </p:to>
                                    </p:set>
                                    <p:animEffect transition="in" filter="wipe(left)">
                                      <p:cBhvr>
                                        <p:cTn id="446" dur="500"/>
                                        <p:tgtEl>
                                          <p:spTgt spid="126"/>
                                        </p:tgtEl>
                                      </p:cBhvr>
                                    </p:animEffect>
                                  </p:childTnLst>
                                </p:cTn>
                              </p:par>
                            </p:childTnLst>
                          </p:cTn>
                        </p:par>
                      </p:childTnLst>
                    </p:cTn>
                  </p:par>
                  <p:par>
                    <p:cTn id="447" fill="hold">
                      <p:stCondLst>
                        <p:cond delay="indefinite"/>
                      </p:stCondLst>
                      <p:childTnLst>
                        <p:par>
                          <p:cTn id="448" fill="hold">
                            <p:stCondLst>
                              <p:cond delay="0"/>
                            </p:stCondLst>
                            <p:childTnLst>
                              <p:par>
                                <p:cTn id="449" presetID="22" presetClass="entr" presetSubtype="8" fill="hold" grpId="0" nodeType="clickEffect">
                                  <p:stCondLst>
                                    <p:cond delay="0"/>
                                  </p:stCondLst>
                                  <p:childTnLst>
                                    <p:set>
                                      <p:cBhvr>
                                        <p:cTn id="450" dur="1" fill="hold">
                                          <p:stCondLst>
                                            <p:cond delay="0"/>
                                          </p:stCondLst>
                                        </p:cTn>
                                        <p:tgtEl>
                                          <p:spTgt spid="127"/>
                                        </p:tgtEl>
                                        <p:attrNameLst>
                                          <p:attrName>style.visibility</p:attrName>
                                        </p:attrNameLst>
                                      </p:cBhvr>
                                      <p:to>
                                        <p:strVal val="visible"/>
                                      </p:to>
                                    </p:set>
                                    <p:animEffect transition="in" filter="wipe(left)">
                                      <p:cBhvr>
                                        <p:cTn id="451" dur="500"/>
                                        <p:tgtEl>
                                          <p:spTgt spid="127"/>
                                        </p:tgtEl>
                                      </p:cBhvr>
                                    </p:animEffect>
                                  </p:childTnLst>
                                </p:cTn>
                              </p:par>
                            </p:childTnLst>
                          </p:cTn>
                        </p:par>
                        <p:par>
                          <p:cTn id="452" fill="hold">
                            <p:stCondLst>
                              <p:cond delay="500"/>
                            </p:stCondLst>
                            <p:childTnLst>
                              <p:par>
                                <p:cTn id="453" presetID="22" presetClass="entr" presetSubtype="8" fill="hold" grpId="0" nodeType="afterEffect">
                                  <p:stCondLst>
                                    <p:cond delay="0"/>
                                  </p:stCondLst>
                                  <p:childTnLst>
                                    <p:set>
                                      <p:cBhvr>
                                        <p:cTn id="454" dur="1" fill="hold">
                                          <p:stCondLst>
                                            <p:cond delay="0"/>
                                          </p:stCondLst>
                                        </p:cTn>
                                        <p:tgtEl>
                                          <p:spTgt spid="128"/>
                                        </p:tgtEl>
                                        <p:attrNameLst>
                                          <p:attrName>style.visibility</p:attrName>
                                        </p:attrNameLst>
                                      </p:cBhvr>
                                      <p:to>
                                        <p:strVal val="visible"/>
                                      </p:to>
                                    </p:set>
                                    <p:animEffect transition="in" filter="wipe(left)">
                                      <p:cBhvr>
                                        <p:cTn id="455" dur="500"/>
                                        <p:tgtEl>
                                          <p:spTgt spid="128"/>
                                        </p:tgtEl>
                                      </p:cBhvr>
                                    </p:animEffect>
                                  </p:childTnLst>
                                </p:cTn>
                              </p:par>
                            </p:childTnLst>
                          </p:cTn>
                        </p:par>
                      </p:childTnLst>
                    </p:cTn>
                  </p:par>
                  <p:par>
                    <p:cTn id="456" fill="hold">
                      <p:stCondLst>
                        <p:cond delay="indefinite"/>
                      </p:stCondLst>
                      <p:childTnLst>
                        <p:par>
                          <p:cTn id="457" fill="hold">
                            <p:stCondLst>
                              <p:cond delay="0"/>
                            </p:stCondLst>
                            <p:childTnLst>
                              <p:par>
                                <p:cTn id="458" presetID="22" presetClass="entr" presetSubtype="8" fill="hold" grpId="0" nodeType="clickEffect">
                                  <p:stCondLst>
                                    <p:cond delay="0"/>
                                  </p:stCondLst>
                                  <p:childTnLst>
                                    <p:set>
                                      <p:cBhvr>
                                        <p:cTn id="459" dur="1" fill="hold">
                                          <p:stCondLst>
                                            <p:cond delay="0"/>
                                          </p:stCondLst>
                                        </p:cTn>
                                        <p:tgtEl>
                                          <p:spTgt spid="129"/>
                                        </p:tgtEl>
                                        <p:attrNameLst>
                                          <p:attrName>style.visibility</p:attrName>
                                        </p:attrNameLst>
                                      </p:cBhvr>
                                      <p:to>
                                        <p:strVal val="visible"/>
                                      </p:to>
                                    </p:set>
                                    <p:animEffect transition="in" filter="wipe(left)">
                                      <p:cBhvr>
                                        <p:cTn id="460" dur="500"/>
                                        <p:tgtEl>
                                          <p:spTgt spid="129"/>
                                        </p:tgtEl>
                                      </p:cBhvr>
                                    </p:animEffect>
                                  </p:childTnLst>
                                </p:cTn>
                              </p:par>
                            </p:childTnLst>
                          </p:cTn>
                        </p:par>
                        <p:par>
                          <p:cTn id="461" fill="hold">
                            <p:stCondLst>
                              <p:cond delay="500"/>
                            </p:stCondLst>
                            <p:childTnLst>
                              <p:par>
                                <p:cTn id="462" presetID="22" presetClass="entr" presetSubtype="1" fill="hold" grpId="0" nodeType="afterEffect">
                                  <p:stCondLst>
                                    <p:cond delay="0"/>
                                  </p:stCondLst>
                                  <p:childTnLst>
                                    <p:set>
                                      <p:cBhvr>
                                        <p:cTn id="463" dur="1" fill="hold">
                                          <p:stCondLst>
                                            <p:cond delay="0"/>
                                          </p:stCondLst>
                                        </p:cTn>
                                        <p:tgtEl>
                                          <p:spTgt spid="121"/>
                                        </p:tgtEl>
                                        <p:attrNameLst>
                                          <p:attrName>style.visibility</p:attrName>
                                        </p:attrNameLst>
                                      </p:cBhvr>
                                      <p:to>
                                        <p:strVal val="visible"/>
                                      </p:to>
                                    </p:set>
                                    <p:animEffect transition="in" filter="wipe(up)">
                                      <p:cBhvr>
                                        <p:cTn id="464" dur="500"/>
                                        <p:tgtEl>
                                          <p:spTgt spid="121"/>
                                        </p:tgtEl>
                                      </p:cBhvr>
                                    </p:animEffect>
                                  </p:childTnLst>
                                </p:cTn>
                              </p:par>
                            </p:childTnLst>
                          </p:cTn>
                        </p:par>
                      </p:childTnLst>
                    </p:cTn>
                  </p:par>
                  <p:par>
                    <p:cTn id="465" fill="hold">
                      <p:stCondLst>
                        <p:cond delay="indefinite"/>
                      </p:stCondLst>
                      <p:childTnLst>
                        <p:par>
                          <p:cTn id="466" fill="hold">
                            <p:stCondLst>
                              <p:cond delay="0"/>
                            </p:stCondLst>
                            <p:childTnLst>
                              <p:par>
                                <p:cTn id="467" presetID="10" presetClass="exit" presetSubtype="0" fill="hold" grpId="1" nodeType="clickEffect">
                                  <p:stCondLst>
                                    <p:cond delay="0"/>
                                  </p:stCondLst>
                                  <p:childTnLst>
                                    <p:animEffect transition="out" filter="fade">
                                      <p:cBhvr>
                                        <p:cTn id="468" dur="500"/>
                                        <p:tgtEl>
                                          <p:spTgt spid="121"/>
                                        </p:tgtEl>
                                      </p:cBhvr>
                                    </p:animEffect>
                                    <p:set>
                                      <p:cBhvr>
                                        <p:cTn id="469" dur="1" fill="hold">
                                          <p:stCondLst>
                                            <p:cond delay="499"/>
                                          </p:stCondLst>
                                        </p:cTn>
                                        <p:tgtEl>
                                          <p:spTgt spid="121"/>
                                        </p:tgtEl>
                                        <p:attrNameLst>
                                          <p:attrName>style.visibility</p:attrName>
                                        </p:attrNameLst>
                                      </p:cBhvr>
                                      <p:to>
                                        <p:strVal val="hidden"/>
                                      </p:to>
                                    </p:set>
                                  </p:childTnLst>
                                </p:cTn>
                              </p:par>
                            </p:childTnLst>
                          </p:cTn>
                        </p:par>
                      </p:childTnLst>
                    </p:cTn>
                  </p:par>
                  <p:par>
                    <p:cTn id="470" fill="hold">
                      <p:stCondLst>
                        <p:cond delay="indefinite"/>
                      </p:stCondLst>
                      <p:childTnLst>
                        <p:par>
                          <p:cTn id="471" fill="hold">
                            <p:stCondLst>
                              <p:cond delay="0"/>
                            </p:stCondLst>
                            <p:childTnLst>
                              <p:par>
                                <p:cTn id="472" presetID="22" presetClass="entr" presetSubtype="8" fill="hold" grpId="0" nodeType="clickEffect">
                                  <p:stCondLst>
                                    <p:cond delay="0"/>
                                  </p:stCondLst>
                                  <p:childTnLst>
                                    <p:set>
                                      <p:cBhvr>
                                        <p:cTn id="473" dur="1" fill="hold">
                                          <p:stCondLst>
                                            <p:cond delay="0"/>
                                          </p:stCondLst>
                                        </p:cTn>
                                        <p:tgtEl>
                                          <p:spTgt spid="130"/>
                                        </p:tgtEl>
                                        <p:attrNameLst>
                                          <p:attrName>style.visibility</p:attrName>
                                        </p:attrNameLst>
                                      </p:cBhvr>
                                      <p:to>
                                        <p:strVal val="visible"/>
                                      </p:to>
                                    </p:set>
                                    <p:animEffect transition="in" filter="wipe(left)">
                                      <p:cBhvr>
                                        <p:cTn id="474" dur="500"/>
                                        <p:tgtEl>
                                          <p:spTgt spid="130"/>
                                        </p:tgtEl>
                                      </p:cBhvr>
                                    </p:animEffect>
                                  </p:childTnLst>
                                </p:cTn>
                              </p:par>
                            </p:childTnLst>
                          </p:cTn>
                        </p:par>
                      </p:childTnLst>
                    </p:cTn>
                  </p:par>
                  <p:par>
                    <p:cTn id="475" fill="hold">
                      <p:stCondLst>
                        <p:cond delay="indefinite"/>
                      </p:stCondLst>
                      <p:childTnLst>
                        <p:par>
                          <p:cTn id="476" fill="hold">
                            <p:stCondLst>
                              <p:cond delay="0"/>
                            </p:stCondLst>
                            <p:childTnLst>
                              <p:par>
                                <p:cTn id="477" presetID="22" presetClass="entr" presetSubtype="8" fill="hold" grpId="0" nodeType="clickEffect">
                                  <p:stCondLst>
                                    <p:cond delay="0"/>
                                  </p:stCondLst>
                                  <p:childTnLst>
                                    <p:set>
                                      <p:cBhvr>
                                        <p:cTn id="478" dur="1" fill="hold">
                                          <p:stCondLst>
                                            <p:cond delay="0"/>
                                          </p:stCondLst>
                                        </p:cTn>
                                        <p:tgtEl>
                                          <p:spTgt spid="131"/>
                                        </p:tgtEl>
                                        <p:attrNameLst>
                                          <p:attrName>style.visibility</p:attrName>
                                        </p:attrNameLst>
                                      </p:cBhvr>
                                      <p:to>
                                        <p:strVal val="visible"/>
                                      </p:to>
                                    </p:set>
                                    <p:animEffect transition="in" filter="wipe(left)">
                                      <p:cBhvr>
                                        <p:cTn id="479" dur="500"/>
                                        <p:tgtEl>
                                          <p:spTgt spid="131"/>
                                        </p:tgtEl>
                                      </p:cBhvr>
                                    </p:animEffect>
                                  </p:childTnLst>
                                </p:cTn>
                              </p:par>
                            </p:childTnLst>
                          </p:cTn>
                        </p:par>
                      </p:childTnLst>
                    </p:cTn>
                  </p:par>
                  <p:par>
                    <p:cTn id="480" fill="hold">
                      <p:stCondLst>
                        <p:cond delay="indefinite"/>
                      </p:stCondLst>
                      <p:childTnLst>
                        <p:par>
                          <p:cTn id="481" fill="hold">
                            <p:stCondLst>
                              <p:cond delay="0"/>
                            </p:stCondLst>
                            <p:childTnLst>
                              <p:par>
                                <p:cTn id="482" presetID="22" presetClass="entr" presetSubtype="8" fill="hold" grpId="0" nodeType="clickEffect">
                                  <p:stCondLst>
                                    <p:cond delay="0"/>
                                  </p:stCondLst>
                                  <p:childTnLst>
                                    <p:set>
                                      <p:cBhvr>
                                        <p:cTn id="483" dur="1" fill="hold">
                                          <p:stCondLst>
                                            <p:cond delay="0"/>
                                          </p:stCondLst>
                                        </p:cTn>
                                        <p:tgtEl>
                                          <p:spTgt spid="132"/>
                                        </p:tgtEl>
                                        <p:attrNameLst>
                                          <p:attrName>style.visibility</p:attrName>
                                        </p:attrNameLst>
                                      </p:cBhvr>
                                      <p:to>
                                        <p:strVal val="visible"/>
                                      </p:to>
                                    </p:set>
                                    <p:animEffect transition="in" filter="wipe(left)">
                                      <p:cBhvr>
                                        <p:cTn id="484" dur="500"/>
                                        <p:tgtEl>
                                          <p:spTgt spid="132"/>
                                        </p:tgtEl>
                                      </p:cBhvr>
                                    </p:animEffect>
                                  </p:childTnLst>
                                </p:cTn>
                              </p:par>
                            </p:childTnLst>
                          </p:cTn>
                        </p:par>
                      </p:childTnLst>
                    </p:cTn>
                  </p:par>
                  <p:par>
                    <p:cTn id="485" fill="hold">
                      <p:stCondLst>
                        <p:cond delay="indefinite"/>
                      </p:stCondLst>
                      <p:childTnLst>
                        <p:par>
                          <p:cTn id="486" fill="hold">
                            <p:stCondLst>
                              <p:cond delay="0"/>
                            </p:stCondLst>
                            <p:childTnLst>
                              <p:par>
                                <p:cTn id="487" presetID="22" presetClass="entr" presetSubtype="8" fill="hold" grpId="0" nodeType="clickEffect">
                                  <p:stCondLst>
                                    <p:cond delay="0"/>
                                  </p:stCondLst>
                                  <p:childTnLst>
                                    <p:set>
                                      <p:cBhvr>
                                        <p:cTn id="488" dur="1" fill="hold">
                                          <p:stCondLst>
                                            <p:cond delay="0"/>
                                          </p:stCondLst>
                                        </p:cTn>
                                        <p:tgtEl>
                                          <p:spTgt spid="133"/>
                                        </p:tgtEl>
                                        <p:attrNameLst>
                                          <p:attrName>style.visibility</p:attrName>
                                        </p:attrNameLst>
                                      </p:cBhvr>
                                      <p:to>
                                        <p:strVal val="visible"/>
                                      </p:to>
                                    </p:set>
                                    <p:animEffect transition="in" filter="wipe(left)">
                                      <p:cBhvr>
                                        <p:cTn id="489" dur="500"/>
                                        <p:tgtEl>
                                          <p:spTgt spid="133"/>
                                        </p:tgtEl>
                                      </p:cBhvr>
                                    </p:animEffect>
                                  </p:childTnLst>
                                </p:cTn>
                              </p:par>
                            </p:childTnLst>
                          </p:cTn>
                        </p:par>
                      </p:childTnLst>
                    </p:cTn>
                  </p:par>
                  <p:par>
                    <p:cTn id="490" fill="hold">
                      <p:stCondLst>
                        <p:cond delay="indefinite"/>
                      </p:stCondLst>
                      <p:childTnLst>
                        <p:par>
                          <p:cTn id="491" fill="hold">
                            <p:stCondLst>
                              <p:cond delay="0"/>
                            </p:stCondLst>
                            <p:childTnLst>
                              <p:par>
                                <p:cTn id="492" presetID="22" presetClass="entr" presetSubtype="8" fill="hold" grpId="0" nodeType="clickEffect">
                                  <p:stCondLst>
                                    <p:cond delay="0"/>
                                  </p:stCondLst>
                                  <p:childTnLst>
                                    <p:set>
                                      <p:cBhvr>
                                        <p:cTn id="493" dur="1" fill="hold">
                                          <p:stCondLst>
                                            <p:cond delay="0"/>
                                          </p:stCondLst>
                                        </p:cTn>
                                        <p:tgtEl>
                                          <p:spTgt spid="134"/>
                                        </p:tgtEl>
                                        <p:attrNameLst>
                                          <p:attrName>style.visibility</p:attrName>
                                        </p:attrNameLst>
                                      </p:cBhvr>
                                      <p:to>
                                        <p:strVal val="visible"/>
                                      </p:to>
                                    </p:set>
                                    <p:animEffect transition="in" filter="wipe(left)">
                                      <p:cBhvr>
                                        <p:cTn id="494" dur="500"/>
                                        <p:tgtEl>
                                          <p:spTgt spid="134"/>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135"/>
                                        </p:tgtEl>
                                        <p:attrNameLst>
                                          <p:attrName>style.visibility</p:attrName>
                                        </p:attrNameLst>
                                      </p:cBhvr>
                                      <p:to>
                                        <p:strVal val="visible"/>
                                      </p:to>
                                    </p:set>
                                    <p:animEffect transition="in" filter="wipe(left)">
                                      <p:cBhvr>
                                        <p:cTn id="499" dur="500"/>
                                        <p:tgtEl>
                                          <p:spTgt spid="135"/>
                                        </p:tgtEl>
                                      </p:cBhvr>
                                    </p:animEffect>
                                  </p:childTnLst>
                                </p:cTn>
                              </p:par>
                            </p:childTnLst>
                          </p:cTn>
                        </p:par>
                      </p:childTnLst>
                    </p:cTn>
                  </p:par>
                  <p:par>
                    <p:cTn id="500" fill="hold">
                      <p:stCondLst>
                        <p:cond delay="indefinite"/>
                      </p:stCondLst>
                      <p:childTnLst>
                        <p:par>
                          <p:cTn id="501" fill="hold">
                            <p:stCondLst>
                              <p:cond delay="0"/>
                            </p:stCondLst>
                            <p:childTnLst>
                              <p:par>
                                <p:cTn id="502" presetID="22" presetClass="entr" presetSubtype="8" fill="hold" grpId="0" nodeType="clickEffect">
                                  <p:stCondLst>
                                    <p:cond delay="0"/>
                                  </p:stCondLst>
                                  <p:childTnLst>
                                    <p:set>
                                      <p:cBhvr>
                                        <p:cTn id="503" dur="1" fill="hold">
                                          <p:stCondLst>
                                            <p:cond delay="0"/>
                                          </p:stCondLst>
                                        </p:cTn>
                                        <p:tgtEl>
                                          <p:spTgt spid="136"/>
                                        </p:tgtEl>
                                        <p:attrNameLst>
                                          <p:attrName>style.visibility</p:attrName>
                                        </p:attrNameLst>
                                      </p:cBhvr>
                                      <p:to>
                                        <p:strVal val="visible"/>
                                      </p:to>
                                    </p:set>
                                    <p:animEffect transition="in" filter="wipe(left)">
                                      <p:cBhvr>
                                        <p:cTn id="504" dur="500"/>
                                        <p:tgtEl>
                                          <p:spTgt spid="136"/>
                                        </p:tgtEl>
                                      </p:cBhvr>
                                    </p:animEffect>
                                  </p:childTnLst>
                                </p:cTn>
                              </p:par>
                            </p:childTnLst>
                          </p:cTn>
                        </p:par>
                      </p:childTnLst>
                    </p:cTn>
                  </p:par>
                  <p:par>
                    <p:cTn id="505" fill="hold">
                      <p:stCondLst>
                        <p:cond delay="indefinite"/>
                      </p:stCondLst>
                      <p:childTnLst>
                        <p:par>
                          <p:cTn id="506" fill="hold">
                            <p:stCondLst>
                              <p:cond delay="0"/>
                            </p:stCondLst>
                            <p:childTnLst>
                              <p:par>
                                <p:cTn id="507" presetID="22" presetClass="entr" presetSubtype="8" fill="hold" grpId="0" nodeType="clickEffect">
                                  <p:stCondLst>
                                    <p:cond delay="0"/>
                                  </p:stCondLst>
                                  <p:childTnLst>
                                    <p:set>
                                      <p:cBhvr>
                                        <p:cTn id="508" dur="1" fill="hold">
                                          <p:stCondLst>
                                            <p:cond delay="0"/>
                                          </p:stCondLst>
                                        </p:cTn>
                                        <p:tgtEl>
                                          <p:spTgt spid="137"/>
                                        </p:tgtEl>
                                        <p:attrNameLst>
                                          <p:attrName>style.visibility</p:attrName>
                                        </p:attrNameLst>
                                      </p:cBhvr>
                                      <p:to>
                                        <p:strVal val="visible"/>
                                      </p:to>
                                    </p:set>
                                    <p:animEffect transition="in" filter="wipe(left)">
                                      <p:cBhvr>
                                        <p:cTn id="509" dur="500"/>
                                        <p:tgtEl>
                                          <p:spTgt spid="137"/>
                                        </p:tgtEl>
                                      </p:cBhvr>
                                    </p:animEffect>
                                  </p:childTnLst>
                                </p:cTn>
                              </p:par>
                            </p:childTnLst>
                          </p:cTn>
                        </p:par>
                      </p:childTnLst>
                    </p:cTn>
                  </p:par>
                  <p:par>
                    <p:cTn id="510" fill="hold">
                      <p:stCondLst>
                        <p:cond delay="indefinite"/>
                      </p:stCondLst>
                      <p:childTnLst>
                        <p:par>
                          <p:cTn id="511" fill="hold">
                            <p:stCondLst>
                              <p:cond delay="0"/>
                            </p:stCondLst>
                            <p:childTnLst>
                              <p:par>
                                <p:cTn id="512" presetID="22" presetClass="entr" presetSubtype="8" fill="hold" grpId="0" nodeType="clickEffect">
                                  <p:stCondLst>
                                    <p:cond delay="0"/>
                                  </p:stCondLst>
                                  <p:childTnLst>
                                    <p:set>
                                      <p:cBhvr>
                                        <p:cTn id="513" dur="1" fill="hold">
                                          <p:stCondLst>
                                            <p:cond delay="0"/>
                                          </p:stCondLst>
                                        </p:cTn>
                                        <p:tgtEl>
                                          <p:spTgt spid="138"/>
                                        </p:tgtEl>
                                        <p:attrNameLst>
                                          <p:attrName>style.visibility</p:attrName>
                                        </p:attrNameLst>
                                      </p:cBhvr>
                                      <p:to>
                                        <p:strVal val="visible"/>
                                      </p:to>
                                    </p:set>
                                    <p:animEffect transition="in" filter="wipe(left)">
                                      <p:cBhvr>
                                        <p:cTn id="514" dur="500"/>
                                        <p:tgtEl>
                                          <p:spTgt spid="138"/>
                                        </p:tgtEl>
                                      </p:cBhvr>
                                    </p:animEffect>
                                  </p:childTnLst>
                                </p:cTn>
                              </p:par>
                            </p:childTnLst>
                          </p:cTn>
                        </p:par>
                      </p:childTnLst>
                    </p:cTn>
                  </p:par>
                  <p:par>
                    <p:cTn id="515" fill="hold">
                      <p:stCondLst>
                        <p:cond delay="indefinite"/>
                      </p:stCondLst>
                      <p:childTnLst>
                        <p:par>
                          <p:cTn id="516" fill="hold">
                            <p:stCondLst>
                              <p:cond delay="0"/>
                            </p:stCondLst>
                            <p:childTnLst>
                              <p:par>
                                <p:cTn id="517" presetID="22" presetClass="entr" presetSubtype="8" fill="hold" grpId="0" nodeType="clickEffect">
                                  <p:stCondLst>
                                    <p:cond delay="0"/>
                                  </p:stCondLst>
                                  <p:childTnLst>
                                    <p:set>
                                      <p:cBhvr>
                                        <p:cTn id="518" dur="1" fill="hold">
                                          <p:stCondLst>
                                            <p:cond delay="0"/>
                                          </p:stCondLst>
                                        </p:cTn>
                                        <p:tgtEl>
                                          <p:spTgt spid="139"/>
                                        </p:tgtEl>
                                        <p:attrNameLst>
                                          <p:attrName>style.visibility</p:attrName>
                                        </p:attrNameLst>
                                      </p:cBhvr>
                                      <p:to>
                                        <p:strVal val="visible"/>
                                      </p:to>
                                    </p:set>
                                    <p:animEffect transition="in" filter="wipe(left)">
                                      <p:cBhvr>
                                        <p:cTn id="519" dur="500"/>
                                        <p:tgtEl>
                                          <p:spTgt spid="139"/>
                                        </p:tgtEl>
                                      </p:cBhvr>
                                    </p:animEffect>
                                  </p:childTnLst>
                                </p:cTn>
                              </p:par>
                            </p:childTnLst>
                          </p:cTn>
                        </p:par>
                      </p:childTnLst>
                    </p:cTn>
                  </p:par>
                  <p:par>
                    <p:cTn id="520" fill="hold">
                      <p:stCondLst>
                        <p:cond delay="indefinite"/>
                      </p:stCondLst>
                      <p:childTnLst>
                        <p:par>
                          <p:cTn id="521" fill="hold">
                            <p:stCondLst>
                              <p:cond delay="0"/>
                            </p:stCondLst>
                            <p:childTnLst>
                              <p:par>
                                <p:cTn id="522" presetID="22" presetClass="entr" presetSubtype="8" fill="hold" grpId="0" nodeType="clickEffect">
                                  <p:stCondLst>
                                    <p:cond delay="0"/>
                                  </p:stCondLst>
                                  <p:childTnLst>
                                    <p:set>
                                      <p:cBhvr>
                                        <p:cTn id="523" dur="1" fill="hold">
                                          <p:stCondLst>
                                            <p:cond delay="0"/>
                                          </p:stCondLst>
                                        </p:cTn>
                                        <p:tgtEl>
                                          <p:spTgt spid="140"/>
                                        </p:tgtEl>
                                        <p:attrNameLst>
                                          <p:attrName>style.visibility</p:attrName>
                                        </p:attrNameLst>
                                      </p:cBhvr>
                                      <p:to>
                                        <p:strVal val="visible"/>
                                      </p:to>
                                    </p:set>
                                    <p:animEffect transition="in" filter="wipe(left)">
                                      <p:cBhvr>
                                        <p:cTn id="524" dur="500"/>
                                        <p:tgtEl>
                                          <p:spTgt spid="140"/>
                                        </p:tgtEl>
                                      </p:cBhvr>
                                    </p:animEffect>
                                  </p:childTnLst>
                                </p:cTn>
                              </p:par>
                            </p:childTnLst>
                          </p:cTn>
                        </p:par>
                      </p:childTnLst>
                    </p:cTn>
                  </p:par>
                  <p:par>
                    <p:cTn id="525" fill="hold">
                      <p:stCondLst>
                        <p:cond delay="indefinite"/>
                      </p:stCondLst>
                      <p:childTnLst>
                        <p:par>
                          <p:cTn id="526" fill="hold">
                            <p:stCondLst>
                              <p:cond delay="0"/>
                            </p:stCondLst>
                            <p:childTnLst>
                              <p:par>
                                <p:cTn id="527" presetID="22" presetClass="entr" presetSubtype="8" fill="hold" grpId="0" nodeType="clickEffect">
                                  <p:stCondLst>
                                    <p:cond delay="0"/>
                                  </p:stCondLst>
                                  <p:childTnLst>
                                    <p:set>
                                      <p:cBhvr>
                                        <p:cTn id="528" dur="1" fill="hold">
                                          <p:stCondLst>
                                            <p:cond delay="0"/>
                                          </p:stCondLst>
                                        </p:cTn>
                                        <p:tgtEl>
                                          <p:spTgt spid="141"/>
                                        </p:tgtEl>
                                        <p:attrNameLst>
                                          <p:attrName>style.visibility</p:attrName>
                                        </p:attrNameLst>
                                      </p:cBhvr>
                                      <p:to>
                                        <p:strVal val="visible"/>
                                      </p:to>
                                    </p:set>
                                    <p:animEffect transition="in" filter="wipe(left)">
                                      <p:cBhvr>
                                        <p:cTn id="529" dur="500"/>
                                        <p:tgtEl>
                                          <p:spTgt spid="141"/>
                                        </p:tgtEl>
                                      </p:cBhvr>
                                    </p:animEffect>
                                  </p:childTnLst>
                                </p:cTn>
                              </p:par>
                            </p:childTnLst>
                          </p:cTn>
                        </p:par>
                      </p:childTnLst>
                    </p:cTn>
                  </p:par>
                  <p:par>
                    <p:cTn id="530" fill="hold">
                      <p:stCondLst>
                        <p:cond delay="indefinite"/>
                      </p:stCondLst>
                      <p:childTnLst>
                        <p:par>
                          <p:cTn id="531" fill="hold">
                            <p:stCondLst>
                              <p:cond delay="0"/>
                            </p:stCondLst>
                            <p:childTnLst>
                              <p:par>
                                <p:cTn id="532" presetID="22" presetClass="entr" presetSubtype="8" fill="hold" grpId="0" nodeType="clickEffect">
                                  <p:stCondLst>
                                    <p:cond delay="0"/>
                                  </p:stCondLst>
                                  <p:childTnLst>
                                    <p:set>
                                      <p:cBhvr>
                                        <p:cTn id="533" dur="1" fill="hold">
                                          <p:stCondLst>
                                            <p:cond delay="0"/>
                                          </p:stCondLst>
                                        </p:cTn>
                                        <p:tgtEl>
                                          <p:spTgt spid="142"/>
                                        </p:tgtEl>
                                        <p:attrNameLst>
                                          <p:attrName>style.visibility</p:attrName>
                                        </p:attrNameLst>
                                      </p:cBhvr>
                                      <p:to>
                                        <p:strVal val="visible"/>
                                      </p:to>
                                    </p:set>
                                    <p:animEffect transition="in" filter="wipe(left)">
                                      <p:cBhvr>
                                        <p:cTn id="534" dur="500"/>
                                        <p:tgtEl>
                                          <p:spTgt spid="142"/>
                                        </p:tgtEl>
                                      </p:cBhvr>
                                    </p:animEffect>
                                  </p:childTnLst>
                                </p:cTn>
                              </p:par>
                            </p:childTnLst>
                          </p:cTn>
                        </p:par>
                      </p:childTnLst>
                    </p:cTn>
                  </p:par>
                  <p:par>
                    <p:cTn id="535" fill="hold">
                      <p:stCondLst>
                        <p:cond delay="indefinite"/>
                      </p:stCondLst>
                      <p:childTnLst>
                        <p:par>
                          <p:cTn id="536" fill="hold">
                            <p:stCondLst>
                              <p:cond delay="0"/>
                            </p:stCondLst>
                            <p:childTnLst>
                              <p:par>
                                <p:cTn id="537" presetID="22" presetClass="entr" presetSubtype="8" fill="hold" grpId="0" nodeType="clickEffect">
                                  <p:stCondLst>
                                    <p:cond delay="0"/>
                                  </p:stCondLst>
                                  <p:childTnLst>
                                    <p:set>
                                      <p:cBhvr>
                                        <p:cTn id="538" dur="1" fill="hold">
                                          <p:stCondLst>
                                            <p:cond delay="0"/>
                                          </p:stCondLst>
                                        </p:cTn>
                                        <p:tgtEl>
                                          <p:spTgt spid="143"/>
                                        </p:tgtEl>
                                        <p:attrNameLst>
                                          <p:attrName>style.visibility</p:attrName>
                                        </p:attrNameLst>
                                      </p:cBhvr>
                                      <p:to>
                                        <p:strVal val="visible"/>
                                      </p:to>
                                    </p:set>
                                    <p:animEffect transition="in" filter="wipe(left)">
                                      <p:cBhvr>
                                        <p:cTn id="539" dur="500"/>
                                        <p:tgtEl>
                                          <p:spTgt spid="143"/>
                                        </p:tgtEl>
                                      </p:cBhvr>
                                    </p:animEffect>
                                  </p:childTnLst>
                                </p:cTn>
                              </p:par>
                            </p:childTnLst>
                          </p:cTn>
                        </p:par>
                      </p:childTnLst>
                    </p:cTn>
                  </p:par>
                  <p:par>
                    <p:cTn id="540" fill="hold">
                      <p:stCondLst>
                        <p:cond delay="indefinite"/>
                      </p:stCondLst>
                      <p:childTnLst>
                        <p:par>
                          <p:cTn id="541" fill="hold">
                            <p:stCondLst>
                              <p:cond delay="0"/>
                            </p:stCondLst>
                            <p:childTnLst>
                              <p:par>
                                <p:cTn id="542" presetID="22" presetClass="entr" presetSubtype="8" fill="hold" grpId="0" nodeType="clickEffect">
                                  <p:stCondLst>
                                    <p:cond delay="0"/>
                                  </p:stCondLst>
                                  <p:childTnLst>
                                    <p:set>
                                      <p:cBhvr>
                                        <p:cTn id="543" dur="1" fill="hold">
                                          <p:stCondLst>
                                            <p:cond delay="0"/>
                                          </p:stCondLst>
                                        </p:cTn>
                                        <p:tgtEl>
                                          <p:spTgt spid="144"/>
                                        </p:tgtEl>
                                        <p:attrNameLst>
                                          <p:attrName>style.visibility</p:attrName>
                                        </p:attrNameLst>
                                      </p:cBhvr>
                                      <p:to>
                                        <p:strVal val="visible"/>
                                      </p:to>
                                    </p:set>
                                    <p:animEffect transition="in" filter="wipe(left)">
                                      <p:cBhvr>
                                        <p:cTn id="544" dur="500"/>
                                        <p:tgtEl>
                                          <p:spTgt spid="144"/>
                                        </p:tgtEl>
                                      </p:cBhvr>
                                    </p:animEffect>
                                  </p:childTnLst>
                                </p:cTn>
                              </p:par>
                            </p:childTnLst>
                          </p:cTn>
                        </p:par>
                      </p:childTnLst>
                    </p:cTn>
                  </p:par>
                  <p:par>
                    <p:cTn id="545" fill="hold">
                      <p:stCondLst>
                        <p:cond delay="indefinite"/>
                      </p:stCondLst>
                      <p:childTnLst>
                        <p:par>
                          <p:cTn id="546" fill="hold">
                            <p:stCondLst>
                              <p:cond delay="0"/>
                            </p:stCondLst>
                            <p:childTnLst>
                              <p:par>
                                <p:cTn id="547" presetID="22" presetClass="entr" presetSubtype="8" fill="hold" grpId="0" nodeType="clickEffect">
                                  <p:stCondLst>
                                    <p:cond delay="0"/>
                                  </p:stCondLst>
                                  <p:childTnLst>
                                    <p:set>
                                      <p:cBhvr>
                                        <p:cTn id="548" dur="1" fill="hold">
                                          <p:stCondLst>
                                            <p:cond delay="0"/>
                                          </p:stCondLst>
                                        </p:cTn>
                                        <p:tgtEl>
                                          <p:spTgt spid="145"/>
                                        </p:tgtEl>
                                        <p:attrNameLst>
                                          <p:attrName>style.visibility</p:attrName>
                                        </p:attrNameLst>
                                      </p:cBhvr>
                                      <p:to>
                                        <p:strVal val="visible"/>
                                      </p:to>
                                    </p:set>
                                    <p:animEffect transition="in" filter="wipe(left)">
                                      <p:cBhvr>
                                        <p:cTn id="549" dur="500"/>
                                        <p:tgtEl>
                                          <p:spTgt spid="145"/>
                                        </p:tgtEl>
                                      </p:cBhvr>
                                    </p:animEffect>
                                  </p:childTnLst>
                                </p:cTn>
                              </p:par>
                            </p:childTnLst>
                          </p:cTn>
                        </p:par>
                      </p:childTnLst>
                    </p:cTn>
                  </p:par>
                  <p:par>
                    <p:cTn id="550" fill="hold">
                      <p:stCondLst>
                        <p:cond delay="indefinite"/>
                      </p:stCondLst>
                      <p:childTnLst>
                        <p:par>
                          <p:cTn id="551" fill="hold">
                            <p:stCondLst>
                              <p:cond delay="0"/>
                            </p:stCondLst>
                            <p:childTnLst>
                              <p:par>
                                <p:cTn id="552" presetID="22" presetClass="entr" presetSubtype="8" fill="hold" grpId="0" nodeType="clickEffect">
                                  <p:stCondLst>
                                    <p:cond delay="0"/>
                                  </p:stCondLst>
                                  <p:childTnLst>
                                    <p:set>
                                      <p:cBhvr>
                                        <p:cTn id="553" dur="1" fill="hold">
                                          <p:stCondLst>
                                            <p:cond delay="0"/>
                                          </p:stCondLst>
                                        </p:cTn>
                                        <p:tgtEl>
                                          <p:spTgt spid="146"/>
                                        </p:tgtEl>
                                        <p:attrNameLst>
                                          <p:attrName>style.visibility</p:attrName>
                                        </p:attrNameLst>
                                      </p:cBhvr>
                                      <p:to>
                                        <p:strVal val="visible"/>
                                      </p:to>
                                    </p:set>
                                    <p:animEffect transition="in" filter="wipe(left)">
                                      <p:cBhvr>
                                        <p:cTn id="554" dur="500"/>
                                        <p:tgtEl>
                                          <p:spTgt spid="146"/>
                                        </p:tgtEl>
                                      </p:cBhvr>
                                    </p:animEffect>
                                  </p:childTnLst>
                                </p:cTn>
                              </p:par>
                            </p:childTnLst>
                          </p:cTn>
                        </p:par>
                      </p:childTnLst>
                    </p:cTn>
                  </p:par>
                  <p:par>
                    <p:cTn id="555" fill="hold">
                      <p:stCondLst>
                        <p:cond delay="indefinite"/>
                      </p:stCondLst>
                      <p:childTnLst>
                        <p:par>
                          <p:cTn id="556" fill="hold">
                            <p:stCondLst>
                              <p:cond delay="0"/>
                            </p:stCondLst>
                            <p:childTnLst>
                              <p:par>
                                <p:cTn id="557" presetID="22" presetClass="entr" presetSubtype="8" fill="hold" grpId="0" nodeType="clickEffect">
                                  <p:stCondLst>
                                    <p:cond delay="0"/>
                                  </p:stCondLst>
                                  <p:childTnLst>
                                    <p:set>
                                      <p:cBhvr>
                                        <p:cTn id="558" dur="1" fill="hold">
                                          <p:stCondLst>
                                            <p:cond delay="0"/>
                                          </p:stCondLst>
                                        </p:cTn>
                                        <p:tgtEl>
                                          <p:spTgt spid="147"/>
                                        </p:tgtEl>
                                        <p:attrNameLst>
                                          <p:attrName>style.visibility</p:attrName>
                                        </p:attrNameLst>
                                      </p:cBhvr>
                                      <p:to>
                                        <p:strVal val="visible"/>
                                      </p:to>
                                    </p:set>
                                    <p:animEffect transition="in" filter="wipe(left)">
                                      <p:cBhvr>
                                        <p:cTn id="559" dur="500"/>
                                        <p:tgtEl>
                                          <p:spTgt spid="147"/>
                                        </p:tgtEl>
                                      </p:cBhvr>
                                    </p:animEffect>
                                  </p:childTnLst>
                                </p:cTn>
                              </p:par>
                            </p:childTnLst>
                          </p:cTn>
                        </p:par>
                      </p:childTnLst>
                    </p:cTn>
                  </p:par>
                  <p:par>
                    <p:cTn id="560" fill="hold">
                      <p:stCondLst>
                        <p:cond delay="indefinite"/>
                      </p:stCondLst>
                      <p:childTnLst>
                        <p:par>
                          <p:cTn id="561" fill="hold">
                            <p:stCondLst>
                              <p:cond delay="0"/>
                            </p:stCondLst>
                            <p:childTnLst>
                              <p:par>
                                <p:cTn id="562" presetID="22" presetClass="entr" presetSubtype="8" fill="hold" grpId="0" nodeType="clickEffect">
                                  <p:stCondLst>
                                    <p:cond delay="0"/>
                                  </p:stCondLst>
                                  <p:childTnLst>
                                    <p:set>
                                      <p:cBhvr>
                                        <p:cTn id="563" dur="1" fill="hold">
                                          <p:stCondLst>
                                            <p:cond delay="0"/>
                                          </p:stCondLst>
                                        </p:cTn>
                                        <p:tgtEl>
                                          <p:spTgt spid="148"/>
                                        </p:tgtEl>
                                        <p:attrNameLst>
                                          <p:attrName>style.visibility</p:attrName>
                                        </p:attrNameLst>
                                      </p:cBhvr>
                                      <p:to>
                                        <p:strVal val="visible"/>
                                      </p:to>
                                    </p:set>
                                    <p:animEffect transition="in" filter="wipe(left)">
                                      <p:cBhvr>
                                        <p:cTn id="564" dur="500"/>
                                        <p:tgtEl>
                                          <p:spTgt spid="148"/>
                                        </p:tgtEl>
                                      </p:cBhvr>
                                    </p:animEffect>
                                  </p:childTnLst>
                                </p:cTn>
                              </p:par>
                            </p:childTnLst>
                          </p:cTn>
                        </p:par>
                      </p:childTnLst>
                    </p:cTn>
                  </p:par>
                  <p:par>
                    <p:cTn id="565" fill="hold">
                      <p:stCondLst>
                        <p:cond delay="indefinite"/>
                      </p:stCondLst>
                      <p:childTnLst>
                        <p:par>
                          <p:cTn id="566" fill="hold">
                            <p:stCondLst>
                              <p:cond delay="0"/>
                            </p:stCondLst>
                            <p:childTnLst>
                              <p:par>
                                <p:cTn id="567" presetID="22" presetClass="entr" presetSubtype="8" fill="hold" grpId="0" nodeType="clickEffect">
                                  <p:stCondLst>
                                    <p:cond delay="0"/>
                                  </p:stCondLst>
                                  <p:childTnLst>
                                    <p:set>
                                      <p:cBhvr>
                                        <p:cTn id="568" dur="1" fill="hold">
                                          <p:stCondLst>
                                            <p:cond delay="0"/>
                                          </p:stCondLst>
                                        </p:cTn>
                                        <p:tgtEl>
                                          <p:spTgt spid="149"/>
                                        </p:tgtEl>
                                        <p:attrNameLst>
                                          <p:attrName>style.visibility</p:attrName>
                                        </p:attrNameLst>
                                      </p:cBhvr>
                                      <p:to>
                                        <p:strVal val="visible"/>
                                      </p:to>
                                    </p:set>
                                    <p:animEffect transition="in" filter="wipe(left)">
                                      <p:cBhvr>
                                        <p:cTn id="569" dur="500"/>
                                        <p:tgtEl>
                                          <p:spTgt spid="149"/>
                                        </p:tgtEl>
                                      </p:cBhvr>
                                    </p:animEffect>
                                  </p:childTnLst>
                                </p:cTn>
                              </p:par>
                            </p:childTnLst>
                          </p:cTn>
                        </p:par>
                      </p:childTnLst>
                    </p:cTn>
                  </p:par>
                  <p:par>
                    <p:cTn id="570" fill="hold">
                      <p:stCondLst>
                        <p:cond delay="indefinite"/>
                      </p:stCondLst>
                      <p:childTnLst>
                        <p:par>
                          <p:cTn id="571" fill="hold">
                            <p:stCondLst>
                              <p:cond delay="0"/>
                            </p:stCondLst>
                            <p:childTnLst>
                              <p:par>
                                <p:cTn id="572" presetID="22" presetClass="entr" presetSubtype="8" fill="hold" grpId="0" nodeType="clickEffect">
                                  <p:stCondLst>
                                    <p:cond delay="0"/>
                                  </p:stCondLst>
                                  <p:childTnLst>
                                    <p:set>
                                      <p:cBhvr>
                                        <p:cTn id="573" dur="1" fill="hold">
                                          <p:stCondLst>
                                            <p:cond delay="0"/>
                                          </p:stCondLst>
                                        </p:cTn>
                                        <p:tgtEl>
                                          <p:spTgt spid="150"/>
                                        </p:tgtEl>
                                        <p:attrNameLst>
                                          <p:attrName>style.visibility</p:attrName>
                                        </p:attrNameLst>
                                      </p:cBhvr>
                                      <p:to>
                                        <p:strVal val="visible"/>
                                      </p:to>
                                    </p:set>
                                    <p:animEffect transition="in" filter="wipe(left)">
                                      <p:cBhvr>
                                        <p:cTn id="574" dur="500"/>
                                        <p:tgtEl>
                                          <p:spTgt spid="150"/>
                                        </p:tgtEl>
                                      </p:cBhvr>
                                    </p:animEffect>
                                  </p:childTnLst>
                                </p:cTn>
                              </p:par>
                            </p:childTnLst>
                          </p:cTn>
                        </p:par>
                      </p:childTnLst>
                    </p:cTn>
                  </p:par>
                  <p:par>
                    <p:cTn id="575" fill="hold">
                      <p:stCondLst>
                        <p:cond delay="indefinite"/>
                      </p:stCondLst>
                      <p:childTnLst>
                        <p:par>
                          <p:cTn id="576" fill="hold">
                            <p:stCondLst>
                              <p:cond delay="0"/>
                            </p:stCondLst>
                            <p:childTnLst>
                              <p:par>
                                <p:cTn id="577" presetID="22" presetClass="entr" presetSubtype="8" fill="hold" grpId="0" nodeType="clickEffect">
                                  <p:stCondLst>
                                    <p:cond delay="0"/>
                                  </p:stCondLst>
                                  <p:childTnLst>
                                    <p:set>
                                      <p:cBhvr>
                                        <p:cTn id="578" dur="1" fill="hold">
                                          <p:stCondLst>
                                            <p:cond delay="0"/>
                                          </p:stCondLst>
                                        </p:cTn>
                                        <p:tgtEl>
                                          <p:spTgt spid="151"/>
                                        </p:tgtEl>
                                        <p:attrNameLst>
                                          <p:attrName>style.visibility</p:attrName>
                                        </p:attrNameLst>
                                      </p:cBhvr>
                                      <p:to>
                                        <p:strVal val="visible"/>
                                      </p:to>
                                    </p:set>
                                    <p:animEffect transition="in" filter="wipe(left)">
                                      <p:cBhvr>
                                        <p:cTn id="579" dur="500"/>
                                        <p:tgtEl>
                                          <p:spTgt spid="151"/>
                                        </p:tgtEl>
                                      </p:cBhvr>
                                    </p:animEffect>
                                  </p:childTnLst>
                                </p:cTn>
                              </p:par>
                            </p:childTnLst>
                          </p:cTn>
                        </p:par>
                      </p:childTnLst>
                    </p:cTn>
                  </p:par>
                  <p:par>
                    <p:cTn id="580" fill="hold">
                      <p:stCondLst>
                        <p:cond delay="indefinite"/>
                      </p:stCondLst>
                      <p:childTnLst>
                        <p:par>
                          <p:cTn id="581" fill="hold">
                            <p:stCondLst>
                              <p:cond delay="0"/>
                            </p:stCondLst>
                            <p:childTnLst>
                              <p:par>
                                <p:cTn id="582" presetID="22" presetClass="entr" presetSubtype="8" fill="hold" grpId="0" nodeType="clickEffect">
                                  <p:stCondLst>
                                    <p:cond delay="0"/>
                                  </p:stCondLst>
                                  <p:childTnLst>
                                    <p:set>
                                      <p:cBhvr>
                                        <p:cTn id="583" dur="1" fill="hold">
                                          <p:stCondLst>
                                            <p:cond delay="0"/>
                                          </p:stCondLst>
                                        </p:cTn>
                                        <p:tgtEl>
                                          <p:spTgt spid="152"/>
                                        </p:tgtEl>
                                        <p:attrNameLst>
                                          <p:attrName>style.visibility</p:attrName>
                                        </p:attrNameLst>
                                      </p:cBhvr>
                                      <p:to>
                                        <p:strVal val="visible"/>
                                      </p:to>
                                    </p:set>
                                    <p:animEffect transition="in" filter="wipe(left)">
                                      <p:cBhvr>
                                        <p:cTn id="584" dur="500"/>
                                        <p:tgtEl>
                                          <p:spTgt spid="152"/>
                                        </p:tgtEl>
                                      </p:cBhvr>
                                    </p:animEffect>
                                  </p:childTnLst>
                                </p:cTn>
                              </p:par>
                            </p:childTnLst>
                          </p:cTn>
                        </p:par>
                      </p:childTnLst>
                    </p:cTn>
                  </p:par>
                  <p:par>
                    <p:cTn id="585" fill="hold">
                      <p:stCondLst>
                        <p:cond delay="indefinite"/>
                      </p:stCondLst>
                      <p:childTnLst>
                        <p:par>
                          <p:cTn id="586" fill="hold">
                            <p:stCondLst>
                              <p:cond delay="0"/>
                            </p:stCondLst>
                            <p:childTnLst>
                              <p:par>
                                <p:cTn id="587" presetID="22" presetClass="entr" presetSubtype="8" fill="hold" nodeType="clickEffect">
                                  <p:stCondLst>
                                    <p:cond delay="0"/>
                                  </p:stCondLst>
                                  <p:childTnLst>
                                    <p:set>
                                      <p:cBhvr>
                                        <p:cTn id="588" dur="1" fill="hold">
                                          <p:stCondLst>
                                            <p:cond delay="0"/>
                                          </p:stCondLst>
                                        </p:cTn>
                                        <p:tgtEl>
                                          <p:spTgt spid="153"/>
                                        </p:tgtEl>
                                        <p:attrNameLst>
                                          <p:attrName>style.visibility</p:attrName>
                                        </p:attrNameLst>
                                      </p:cBhvr>
                                      <p:to>
                                        <p:strVal val="visible"/>
                                      </p:to>
                                    </p:set>
                                    <p:animEffect transition="in" filter="wipe(left)">
                                      <p:cBhvr>
                                        <p:cTn id="589" dur="500"/>
                                        <p:tgtEl>
                                          <p:spTgt spid="153"/>
                                        </p:tgtEl>
                                      </p:cBhvr>
                                    </p:animEffect>
                                  </p:childTnLst>
                                </p:cTn>
                              </p:par>
                            </p:childTnLst>
                          </p:cTn>
                        </p:par>
                      </p:childTnLst>
                    </p:cTn>
                  </p:par>
                  <p:par>
                    <p:cTn id="590" fill="hold">
                      <p:stCondLst>
                        <p:cond delay="indefinite"/>
                      </p:stCondLst>
                      <p:childTnLst>
                        <p:par>
                          <p:cTn id="591" fill="hold">
                            <p:stCondLst>
                              <p:cond delay="0"/>
                            </p:stCondLst>
                            <p:childTnLst>
                              <p:par>
                                <p:cTn id="592" presetID="22" presetClass="entr" presetSubtype="8" fill="hold" grpId="0" nodeType="clickEffect">
                                  <p:stCondLst>
                                    <p:cond delay="0"/>
                                  </p:stCondLst>
                                  <p:childTnLst>
                                    <p:set>
                                      <p:cBhvr>
                                        <p:cTn id="593" dur="1" fill="hold">
                                          <p:stCondLst>
                                            <p:cond delay="0"/>
                                          </p:stCondLst>
                                        </p:cTn>
                                        <p:tgtEl>
                                          <p:spTgt spid="154"/>
                                        </p:tgtEl>
                                        <p:attrNameLst>
                                          <p:attrName>style.visibility</p:attrName>
                                        </p:attrNameLst>
                                      </p:cBhvr>
                                      <p:to>
                                        <p:strVal val="visible"/>
                                      </p:to>
                                    </p:set>
                                    <p:animEffect transition="in" filter="wipe(left)">
                                      <p:cBhvr>
                                        <p:cTn id="594" dur="500"/>
                                        <p:tgtEl>
                                          <p:spTgt spid="154"/>
                                        </p:tgtEl>
                                      </p:cBhvr>
                                    </p:animEffect>
                                  </p:childTnLst>
                                </p:cTn>
                              </p:par>
                            </p:childTnLst>
                          </p:cTn>
                        </p:par>
                      </p:childTnLst>
                    </p:cTn>
                  </p:par>
                  <p:par>
                    <p:cTn id="595" fill="hold">
                      <p:stCondLst>
                        <p:cond delay="indefinite"/>
                      </p:stCondLst>
                      <p:childTnLst>
                        <p:par>
                          <p:cTn id="596" fill="hold">
                            <p:stCondLst>
                              <p:cond delay="0"/>
                            </p:stCondLst>
                            <p:childTnLst>
                              <p:par>
                                <p:cTn id="597" presetID="22" presetClass="entr" presetSubtype="8" fill="hold" grpId="0" nodeType="clickEffect">
                                  <p:stCondLst>
                                    <p:cond delay="0"/>
                                  </p:stCondLst>
                                  <p:childTnLst>
                                    <p:set>
                                      <p:cBhvr>
                                        <p:cTn id="598" dur="1" fill="hold">
                                          <p:stCondLst>
                                            <p:cond delay="0"/>
                                          </p:stCondLst>
                                        </p:cTn>
                                        <p:tgtEl>
                                          <p:spTgt spid="155"/>
                                        </p:tgtEl>
                                        <p:attrNameLst>
                                          <p:attrName>style.visibility</p:attrName>
                                        </p:attrNameLst>
                                      </p:cBhvr>
                                      <p:to>
                                        <p:strVal val="visible"/>
                                      </p:to>
                                    </p:set>
                                    <p:animEffect transition="in" filter="wipe(left)">
                                      <p:cBhvr>
                                        <p:cTn id="599" dur="500"/>
                                        <p:tgtEl>
                                          <p:spTgt spid="155"/>
                                        </p:tgtEl>
                                      </p:cBhvr>
                                    </p:animEffect>
                                  </p:childTnLst>
                                </p:cTn>
                              </p:par>
                            </p:childTnLst>
                          </p:cTn>
                        </p:par>
                      </p:childTnLst>
                    </p:cTn>
                  </p:par>
                  <p:par>
                    <p:cTn id="600" fill="hold">
                      <p:stCondLst>
                        <p:cond delay="indefinite"/>
                      </p:stCondLst>
                      <p:childTnLst>
                        <p:par>
                          <p:cTn id="601" fill="hold">
                            <p:stCondLst>
                              <p:cond delay="0"/>
                            </p:stCondLst>
                            <p:childTnLst>
                              <p:par>
                                <p:cTn id="602" presetID="22" presetClass="entr" presetSubtype="8" fill="hold" grpId="0" nodeType="clickEffect">
                                  <p:stCondLst>
                                    <p:cond delay="0"/>
                                  </p:stCondLst>
                                  <p:childTnLst>
                                    <p:set>
                                      <p:cBhvr>
                                        <p:cTn id="603" dur="1" fill="hold">
                                          <p:stCondLst>
                                            <p:cond delay="0"/>
                                          </p:stCondLst>
                                        </p:cTn>
                                        <p:tgtEl>
                                          <p:spTgt spid="156"/>
                                        </p:tgtEl>
                                        <p:attrNameLst>
                                          <p:attrName>style.visibility</p:attrName>
                                        </p:attrNameLst>
                                      </p:cBhvr>
                                      <p:to>
                                        <p:strVal val="visible"/>
                                      </p:to>
                                    </p:set>
                                    <p:animEffect transition="in" filter="wipe(left)">
                                      <p:cBhvr>
                                        <p:cTn id="604" dur="500"/>
                                        <p:tgtEl>
                                          <p:spTgt spid="156"/>
                                        </p:tgtEl>
                                      </p:cBhvr>
                                    </p:animEffect>
                                  </p:childTnLst>
                                </p:cTn>
                              </p:par>
                            </p:childTnLst>
                          </p:cTn>
                        </p:par>
                      </p:childTnLst>
                    </p:cTn>
                  </p:par>
                  <p:par>
                    <p:cTn id="605" fill="hold">
                      <p:stCondLst>
                        <p:cond delay="indefinite"/>
                      </p:stCondLst>
                      <p:childTnLst>
                        <p:par>
                          <p:cTn id="606" fill="hold">
                            <p:stCondLst>
                              <p:cond delay="0"/>
                            </p:stCondLst>
                            <p:childTnLst>
                              <p:par>
                                <p:cTn id="607" presetID="22" presetClass="entr" presetSubtype="8" fill="hold" grpId="0" nodeType="clickEffect">
                                  <p:stCondLst>
                                    <p:cond delay="0"/>
                                  </p:stCondLst>
                                  <p:childTnLst>
                                    <p:set>
                                      <p:cBhvr>
                                        <p:cTn id="608" dur="1" fill="hold">
                                          <p:stCondLst>
                                            <p:cond delay="0"/>
                                          </p:stCondLst>
                                        </p:cTn>
                                        <p:tgtEl>
                                          <p:spTgt spid="159"/>
                                        </p:tgtEl>
                                        <p:attrNameLst>
                                          <p:attrName>style.visibility</p:attrName>
                                        </p:attrNameLst>
                                      </p:cBhvr>
                                      <p:to>
                                        <p:strVal val="visible"/>
                                      </p:to>
                                    </p:set>
                                    <p:animEffect transition="in" filter="wipe(left)">
                                      <p:cBhvr>
                                        <p:cTn id="609" dur="500"/>
                                        <p:tgtEl>
                                          <p:spTgt spid="159"/>
                                        </p:tgtEl>
                                      </p:cBhvr>
                                    </p:animEffect>
                                  </p:childTnLst>
                                </p:cTn>
                              </p:par>
                            </p:childTnLst>
                          </p:cTn>
                        </p:par>
                        <p:par>
                          <p:cTn id="610" fill="hold">
                            <p:stCondLst>
                              <p:cond delay="500"/>
                            </p:stCondLst>
                            <p:childTnLst>
                              <p:par>
                                <p:cTn id="611" presetID="22" presetClass="entr" presetSubtype="8" fill="hold" grpId="0" nodeType="afterEffect">
                                  <p:stCondLst>
                                    <p:cond delay="0"/>
                                  </p:stCondLst>
                                  <p:childTnLst>
                                    <p:set>
                                      <p:cBhvr>
                                        <p:cTn id="612" dur="1" fill="hold">
                                          <p:stCondLst>
                                            <p:cond delay="0"/>
                                          </p:stCondLst>
                                        </p:cTn>
                                        <p:tgtEl>
                                          <p:spTgt spid="157"/>
                                        </p:tgtEl>
                                        <p:attrNameLst>
                                          <p:attrName>style.visibility</p:attrName>
                                        </p:attrNameLst>
                                      </p:cBhvr>
                                      <p:to>
                                        <p:strVal val="visible"/>
                                      </p:to>
                                    </p:set>
                                    <p:animEffect transition="in" filter="wipe(left)">
                                      <p:cBhvr>
                                        <p:cTn id="613" dur="500"/>
                                        <p:tgtEl>
                                          <p:spTgt spid="157"/>
                                        </p:tgtEl>
                                      </p:cBhvr>
                                    </p:animEffect>
                                  </p:childTnLst>
                                </p:cTn>
                              </p:par>
                            </p:childTnLst>
                          </p:cTn>
                        </p:par>
                      </p:childTnLst>
                    </p:cTn>
                  </p:par>
                  <p:par>
                    <p:cTn id="614" fill="hold">
                      <p:stCondLst>
                        <p:cond delay="indefinite"/>
                      </p:stCondLst>
                      <p:childTnLst>
                        <p:par>
                          <p:cTn id="615" fill="hold">
                            <p:stCondLst>
                              <p:cond delay="0"/>
                            </p:stCondLst>
                            <p:childTnLst>
                              <p:par>
                                <p:cTn id="616" presetID="22" presetClass="entr" presetSubtype="8" fill="hold" grpId="0" nodeType="clickEffect">
                                  <p:stCondLst>
                                    <p:cond delay="0"/>
                                  </p:stCondLst>
                                  <p:childTnLst>
                                    <p:set>
                                      <p:cBhvr>
                                        <p:cTn id="617" dur="1" fill="hold">
                                          <p:stCondLst>
                                            <p:cond delay="0"/>
                                          </p:stCondLst>
                                        </p:cTn>
                                        <p:tgtEl>
                                          <p:spTgt spid="158"/>
                                        </p:tgtEl>
                                        <p:attrNameLst>
                                          <p:attrName>style.visibility</p:attrName>
                                        </p:attrNameLst>
                                      </p:cBhvr>
                                      <p:to>
                                        <p:strVal val="visible"/>
                                      </p:to>
                                    </p:set>
                                    <p:animEffect transition="in" filter="wipe(left)">
                                      <p:cBhvr>
                                        <p:cTn id="618" dur="500"/>
                                        <p:tgtEl>
                                          <p:spTgt spid="158"/>
                                        </p:tgtEl>
                                      </p:cBhvr>
                                    </p:animEffect>
                                  </p:childTnLst>
                                </p:cTn>
                              </p:par>
                            </p:childTnLst>
                          </p:cTn>
                        </p:par>
                      </p:childTnLst>
                    </p:cTn>
                  </p:par>
                  <p:par>
                    <p:cTn id="619" fill="hold">
                      <p:stCondLst>
                        <p:cond delay="indefinite"/>
                      </p:stCondLst>
                      <p:childTnLst>
                        <p:par>
                          <p:cTn id="620" fill="hold">
                            <p:stCondLst>
                              <p:cond delay="0"/>
                            </p:stCondLst>
                            <p:childTnLst>
                              <p:par>
                                <p:cTn id="621" presetID="22" presetClass="entr" presetSubtype="1" fill="hold" nodeType="clickEffect">
                                  <p:stCondLst>
                                    <p:cond delay="0"/>
                                  </p:stCondLst>
                                  <p:childTnLst>
                                    <p:set>
                                      <p:cBhvr>
                                        <p:cTn id="622" dur="1" fill="hold">
                                          <p:stCondLst>
                                            <p:cond delay="0"/>
                                          </p:stCondLst>
                                        </p:cTn>
                                        <p:tgtEl>
                                          <p:spTgt spid="160"/>
                                        </p:tgtEl>
                                        <p:attrNameLst>
                                          <p:attrName>style.visibility</p:attrName>
                                        </p:attrNameLst>
                                      </p:cBhvr>
                                      <p:to>
                                        <p:strVal val="visible"/>
                                      </p:to>
                                    </p:set>
                                    <p:animEffect transition="in" filter="wipe(up)">
                                      <p:cBhvr>
                                        <p:cTn id="623" dur="500"/>
                                        <p:tgtEl>
                                          <p:spTgt spid="160"/>
                                        </p:tgtEl>
                                      </p:cBhvr>
                                    </p:animEffect>
                                  </p:childTnLst>
                                </p:cTn>
                              </p:par>
                            </p:childTnLst>
                          </p:cTn>
                        </p:par>
                      </p:childTnLst>
                    </p:cTn>
                  </p:par>
                  <p:par>
                    <p:cTn id="624" fill="hold">
                      <p:stCondLst>
                        <p:cond delay="indefinite"/>
                      </p:stCondLst>
                      <p:childTnLst>
                        <p:par>
                          <p:cTn id="625" fill="hold">
                            <p:stCondLst>
                              <p:cond delay="0"/>
                            </p:stCondLst>
                            <p:childTnLst>
                              <p:par>
                                <p:cTn id="626" presetID="22" presetClass="entr" presetSubtype="1" fill="hold" nodeType="clickEffect">
                                  <p:stCondLst>
                                    <p:cond delay="0"/>
                                  </p:stCondLst>
                                  <p:childTnLst>
                                    <p:set>
                                      <p:cBhvr>
                                        <p:cTn id="627" dur="1" fill="hold">
                                          <p:stCondLst>
                                            <p:cond delay="0"/>
                                          </p:stCondLst>
                                        </p:cTn>
                                        <p:tgtEl>
                                          <p:spTgt spid="161"/>
                                        </p:tgtEl>
                                        <p:attrNameLst>
                                          <p:attrName>style.visibility</p:attrName>
                                        </p:attrNameLst>
                                      </p:cBhvr>
                                      <p:to>
                                        <p:strVal val="visible"/>
                                      </p:to>
                                    </p:set>
                                    <p:animEffect transition="in" filter="wipe(up)">
                                      <p:cBhvr>
                                        <p:cTn id="628" dur="500"/>
                                        <p:tgtEl>
                                          <p:spTgt spid="161"/>
                                        </p:tgtEl>
                                      </p:cBhvr>
                                    </p:animEffect>
                                  </p:childTnLst>
                                </p:cTn>
                              </p:par>
                            </p:childTnLst>
                          </p:cTn>
                        </p:par>
                      </p:childTnLst>
                    </p:cTn>
                  </p:par>
                  <p:par>
                    <p:cTn id="629" fill="hold">
                      <p:stCondLst>
                        <p:cond delay="indefinite"/>
                      </p:stCondLst>
                      <p:childTnLst>
                        <p:par>
                          <p:cTn id="630" fill="hold">
                            <p:stCondLst>
                              <p:cond delay="0"/>
                            </p:stCondLst>
                            <p:childTnLst>
                              <p:par>
                                <p:cTn id="631" presetID="22" presetClass="entr" presetSubtype="8" fill="hold" grpId="0" nodeType="clickEffect">
                                  <p:stCondLst>
                                    <p:cond delay="0"/>
                                  </p:stCondLst>
                                  <p:childTnLst>
                                    <p:set>
                                      <p:cBhvr>
                                        <p:cTn id="632" dur="1" fill="hold">
                                          <p:stCondLst>
                                            <p:cond delay="0"/>
                                          </p:stCondLst>
                                        </p:cTn>
                                        <p:tgtEl>
                                          <p:spTgt spid="187"/>
                                        </p:tgtEl>
                                        <p:attrNameLst>
                                          <p:attrName>style.visibility</p:attrName>
                                        </p:attrNameLst>
                                      </p:cBhvr>
                                      <p:to>
                                        <p:strVal val="visible"/>
                                      </p:to>
                                    </p:set>
                                    <p:animEffect transition="in" filter="wipe(left)">
                                      <p:cBhvr>
                                        <p:cTn id="633" dur="500"/>
                                        <p:tgtEl>
                                          <p:spTgt spid="187"/>
                                        </p:tgtEl>
                                      </p:cBhvr>
                                    </p:animEffect>
                                  </p:childTnLst>
                                </p:cTn>
                              </p:par>
                            </p:childTnLst>
                          </p:cTn>
                        </p:par>
                      </p:childTnLst>
                    </p:cTn>
                  </p:par>
                  <p:par>
                    <p:cTn id="634" fill="hold">
                      <p:stCondLst>
                        <p:cond delay="indefinite"/>
                      </p:stCondLst>
                      <p:childTnLst>
                        <p:par>
                          <p:cTn id="635" fill="hold">
                            <p:stCondLst>
                              <p:cond delay="0"/>
                            </p:stCondLst>
                            <p:childTnLst>
                              <p:par>
                                <p:cTn id="636" presetID="22" presetClass="entr" presetSubtype="8" fill="hold" grpId="0" nodeType="clickEffect">
                                  <p:stCondLst>
                                    <p:cond delay="0"/>
                                  </p:stCondLst>
                                  <p:childTnLst>
                                    <p:set>
                                      <p:cBhvr>
                                        <p:cTn id="637" dur="1" fill="hold">
                                          <p:stCondLst>
                                            <p:cond delay="0"/>
                                          </p:stCondLst>
                                        </p:cTn>
                                        <p:tgtEl>
                                          <p:spTgt spid="188"/>
                                        </p:tgtEl>
                                        <p:attrNameLst>
                                          <p:attrName>style.visibility</p:attrName>
                                        </p:attrNameLst>
                                      </p:cBhvr>
                                      <p:to>
                                        <p:strVal val="visible"/>
                                      </p:to>
                                    </p:set>
                                    <p:animEffect transition="in" filter="wipe(left)">
                                      <p:cBhvr>
                                        <p:cTn id="638" dur="500"/>
                                        <p:tgtEl>
                                          <p:spTgt spid="188"/>
                                        </p:tgtEl>
                                      </p:cBhvr>
                                    </p:animEffect>
                                  </p:childTnLst>
                                </p:cTn>
                              </p:par>
                            </p:childTnLst>
                          </p:cTn>
                        </p:par>
                      </p:childTnLst>
                    </p:cTn>
                  </p:par>
                  <p:par>
                    <p:cTn id="639" fill="hold">
                      <p:stCondLst>
                        <p:cond delay="indefinite"/>
                      </p:stCondLst>
                      <p:childTnLst>
                        <p:par>
                          <p:cTn id="640" fill="hold">
                            <p:stCondLst>
                              <p:cond delay="0"/>
                            </p:stCondLst>
                            <p:childTnLst>
                              <p:par>
                                <p:cTn id="641" presetID="22" presetClass="entr" presetSubtype="8" fill="hold" nodeType="clickEffect">
                                  <p:stCondLst>
                                    <p:cond delay="0"/>
                                  </p:stCondLst>
                                  <p:childTnLst>
                                    <p:set>
                                      <p:cBhvr>
                                        <p:cTn id="642" dur="1" fill="hold">
                                          <p:stCondLst>
                                            <p:cond delay="0"/>
                                          </p:stCondLst>
                                        </p:cTn>
                                        <p:tgtEl>
                                          <p:spTgt spid="189"/>
                                        </p:tgtEl>
                                        <p:attrNameLst>
                                          <p:attrName>style.visibility</p:attrName>
                                        </p:attrNameLst>
                                      </p:cBhvr>
                                      <p:to>
                                        <p:strVal val="visible"/>
                                      </p:to>
                                    </p:set>
                                    <p:animEffect transition="in" filter="wipe(left)">
                                      <p:cBhvr>
                                        <p:cTn id="643" dur="500"/>
                                        <p:tgtEl>
                                          <p:spTgt spid="189"/>
                                        </p:tgtEl>
                                      </p:cBhvr>
                                    </p:animEffect>
                                  </p:childTnLst>
                                </p:cTn>
                              </p:par>
                            </p:childTnLst>
                          </p:cTn>
                        </p:par>
                        <p:par>
                          <p:cTn id="644" fill="hold">
                            <p:stCondLst>
                              <p:cond delay="500"/>
                            </p:stCondLst>
                            <p:childTnLst>
                              <p:par>
                                <p:cTn id="645" presetID="22" presetClass="entr" presetSubtype="8" fill="hold" grpId="0" nodeType="afterEffect">
                                  <p:stCondLst>
                                    <p:cond delay="0"/>
                                  </p:stCondLst>
                                  <p:childTnLst>
                                    <p:set>
                                      <p:cBhvr>
                                        <p:cTn id="646" dur="1" fill="hold">
                                          <p:stCondLst>
                                            <p:cond delay="0"/>
                                          </p:stCondLst>
                                        </p:cTn>
                                        <p:tgtEl>
                                          <p:spTgt spid="190"/>
                                        </p:tgtEl>
                                        <p:attrNameLst>
                                          <p:attrName>style.visibility</p:attrName>
                                        </p:attrNameLst>
                                      </p:cBhvr>
                                      <p:to>
                                        <p:strVal val="visible"/>
                                      </p:to>
                                    </p:set>
                                    <p:animEffect transition="in" filter="wipe(left)">
                                      <p:cBhvr>
                                        <p:cTn id="647" dur="500"/>
                                        <p:tgtEl>
                                          <p:spTgt spid="190"/>
                                        </p:tgtEl>
                                      </p:cBhvr>
                                    </p:animEffect>
                                  </p:childTnLst>
                                </p:cTn>
                              </p:par>
                            </p:childTnLst>
                          </p:cTn>
                        </p:par>
                      </p:childTnLst>
                    </p:cTn>
                  </p:par>
                  <p:par>
                    <p:cTn id="648" fill="hold">
                      <p:stCondLst>
                        <p:cond delay="indefinite"/>
                      </p:stCondLst>
                      <p:childTnLst>
                        <p:par>
                          <p:cTn id="649" fill="hold">
                            <p:stCondLst>
                              <p:cond delay="0"/>
                            </p:stCondLst>
                            <p:childTnLst>
                              <p:par>
                                <p:cTn id="650" presetID="22" presetClass="entr" presetSubtype="8" fill="hold" grpId="0" nodeType="clickEffect">
                                  <p:stCondLst>
                                    <p:cond delay="0"/>
                                  </p:stCondLst>
                                  <p:childTnLst>
                                    <p:set>
                                      <p:cBhvr>
                                        <p:cTn id="651" dur="1" fill="hold">
                                          <p:stCondLst>
                                            <p:cond delay="0"/>
                                          </p:stCondLst>
                                        </p:cTn>
                                        <p:tgtEl>
                                          <p:spTgt spid="191"/>
                                        </p:tgtEl>
                                        <p:attrNameLst>
                                          <p:attrName>style.visibility</p:attrName>
                                        </p:attrNameLst>
                                      </p:cBhvr>
                                      <p:to>
                                        <p:strVal val="visible"/>
                                      </p:to>
                                    </p:set>
                                    <p:animEffect transition="in" filter="wipe(left)">
                                      <p:cBhvr>
                                        <p:cTn id="652" dur="500"/>
                                        <p:tgtEl>
                                          <p:spTgt spid="191"/>
                                        </p:tgtEl>
                                      </p:cBhvr>
                                    </p:animEffect>
                                  </p:childTnLst>
                                </p:cTn>
                              </p:par>
                            </p:childTnLst>
                          </p:cTn>
                        </p:par>
                      </p:childTnLst>
                    </p:cTn>
                  </p:par>
                  <p:par>
                    <p:cTn id="653" fill="hold">
                      <p:stCondLst>
                        <p:cond delay="indefinite"/>
                      </p:stCondLst>
                      <p:childTnLst>
                        <p:par>
                          <p:cTn id="654" fill="hold">
                            <p:stCondLst>
                              <p:cond delay="0"/>
                            </p:stCondLst>
                            <p:childTnLst>
                              <p:par>
                                <p:cTn id="655" presetID="22" presetClass="entr" presetSubtype="8" fill="hold" grpId="0" nodeType="clickEffect">
                                  <p:stCondLst>
                                    <p:cond delay="0"/>
                                  </p:stCondLst>
                                  <p:childTnLst>
                                    <p:set>
                                      <p:cBhvr>
                                        <p:cTn id="656" dur="1" fill="hold">
                                          <p:stCondLst>
                                            <p:cond delay="0"/>
                                          </p:stCondLst>
                                        </p:cTn>
                                        <p:tgtEl>
                                          <p:spTgt spid="192"/>
                                        </p:tgtEl>
                                        <p:attrNameLst>
                                          <p:attrName>style.visibility</p:attrName>
                                        </p:attrNameLst>
                                      </p:cBhvr>
                                      <p:to>
                                        <p:strVal val="visible"/>
                                      </p:to>
                                    </p:set>
                                    <p:animEffect transition="in" filter="wipe(left)">
                                      <p:cBhvr>
                                        <p:cTn id="657" dur="500"/>
                                        <p:tgtEl>
                                          <p:spTgt spid="192"/>
                                        </p:tgtEl>
                                      </p:cBhvr>
                                    </p:animEffect>
                                  </p:childTnLst>
                                </p:cTn>
                              </p:par>
                            </p:childTnLst>
                          </p:cTn>
                        </p:par>
                      </p:childTnLst>
                    </p:cTn>
                  </p:par>
                  <p:par>
                    <p:cTn id="658" fill="hold">
                      <p:stCondLst>
                        <p:cond delay="indefinite"/>
                      </p:stCondLst>
                      <p:childTnLst>
                        <p:par>
                          <p:cTn id="659" fill="hold">
                            <p:stCondLst>
                              <p:cond delay="0"/>
                            </p:stCondLst>
                            <p:childTnLst>
                              <p:par>
                                <p:cTn id="660" presetID="22" presetClass="entr" presetSubtype="8" fill="hold" nodeType="clickEffect">
                                  <p:stCondLst>
                                    <p:cond delay="0"/>
                                  </p:stCondLst>
                                  <p:childTnLst>
                                    <p:set>
                                      <p:cBhvr>
                                        <p:cTn id="661" dur="1" fill="hold">
                                          <p:stCondLst>
                                            <p:cond delay="0"/>
                                          </p:stCondLst>
                                        </p:cTn>
                                        <p:tgtEl>
                                          <p:spTgt spid="2"/>
                                        </p:tgtEl>
                                        <p:attrNameLst>
                                          <p:attrName>style.visibility</p:attrName>
                                        </p:attrNameLst>
                                      </p:cBhvr>
                                      <p:to>
                                        <p:strVal val="visible"/>
                                      </p:to>
                                    </p:set>
                                    <p:animEffect transition="in" filter="wipe(left)">
                                      <p:cBhvr>
                                        <p:cTn id="662" dur="500"/>
                                        <p:tgtEl>
                                          <p:spTgt spid="2"/>
                                        </p:tgtEl>
                                      </p:cBhvr>
                                    </p:animEffect>
                                  </p:childTnLst>
                                </p:cTn>
                              </p:par>
                            </p:childTnLst>
                          </p:cTn>
                        </p:par>
                      </p:childTnLst>
                    </p:cTn>
                  </p:par>
                  <p:par>
                    <p:cTn id="663" fill="hold">
                      <p:stCondLst>
                        <p:cond delay="indefinite"/>
                      </p:stCondLst>
                      <p:childTnLst>
                        <p:par>
                          <p:cTn id="664" fill="hold">
                            <p:stCondLst>
                              <p:cond delay="0"/>
                            </p:stCondLst>
                            <p:childTnLst>
                              <p:par>
                                <p:cTn id="665" presetID="22" presetClass="entr" presetSubtype="8" fill="hold" grpId="0" nodeType="clickEffect">
                                  <p:stCondLst>
                                    <p:cond delay="0"/>
                                  </p:stCondLst>
                                  <p:childTnLst>
                                    <p:set>
                                      <p:cBhvr>
                                        <p:cTn id="666" dur="1" fill="hold">
                                          <p:stCondLst>
                                            <p:cond delay="0"/>
                                          </p:stCondLst>
                                        </p:cTn>
                                        <p:tgtEl>
                                          <p:spTgt spid="209"/>
                                        </p:tgtEl>
                                        <p:attrNameLst>
                                          <p:attrName>style.visibility</p:attrName>
                                        </p:attrNameLst>
                                      </p:cBhvr>
                                      <p:to>
                                        <p:strVal val="visible"/>
                                      </p:to>
                                    </p:set>
                                    <p:animEffect transition="in" filter="wipe(left)">
                                      <p:cBhvr>
                                        <p:cTn id="667" dur="500"/>
                                        <p:tgtEl>
                                          <p:spTgt spid="209"/>
                                        </p:tgtEl>
                                      </p:cBhvr>
                                    </p:animEffect>
                                  </p:childTnLst>
                                </p:cTn>
                              </p:par>
                            </p:childTnLst>
                          </p:cTn>
                        </p:par>
                      </p:childTnLst>
                    </p:cTn>
                  </p:par>
                  <p:par>
                    <p:cTn id="668" fill="hold">
                      <p:stCondLst>
                        <p:cond delay="indefinite"/>
                      </p:stCondLst>
                      <p:childTnLst>
                        <p:par>
                          <p:cTn id="669" fill="hold">
                            <p:stCondLst>
                              <p:cond delay="0"/>
                            </p:stCondLst>
                            <p:childTnLst>
                              <p:par>
                                <p:cTn id="670" presetID="22" presetClass="entr" presetSubtype="8" fill="hold" grpId="0" nodeType="clickEffect">
                                  <p:stCondLst>
                                    <p:cond delay="0"/>
                                  </p:stCondLst>
                                  <p:childTnLst>
                                    <p:set>
                                      <p:cBhvr>
                                        <p:cTn id="671" dur="1" fill="hold">
                                          <p:stCondLst>
                                            <p:cond delay="0"/>
                                          </p:stCondLst>
                                        </p:cTn>
                                        <p:tgtEl>
                                          <p:spTgt spid="210"/>
                                        </p:tgtEl>
                                        <p:attrNameLst>
                                          <p:attrName>style.visibility</p:attrName>
                                        </p:attrNameLst>
                                      </p:cBhvr>
                                      <p:to>
                                        <p:strVal val="visible"/>
                                      </p:to>
                                    </p:set>
                                    <p:animEffect transition="in" filter="wipe(left)">
                                      <p:cBhvr>
                                        <p:cTn id="672" dur="500"/>
                                        <p:tgtEl>
                                          <p:spTgt spid="210"/>
                                        </p:tgtEl>
                                      </p:cBhvr>
                                    </p:animEffect>
                                  </p:childTnLst>
                                </p:cTn>
                              </p:par>
                            </p:childTnLst>
                          </p:cTn>
                        </p:par>
                      </p:childTnLst>
                    </p:cTn>
                  </p:par>
                  <p:par>
                    <p:cTn id="673" fill="hold">
                      <p:stCondLst>
                        <p:cond delay="indefinite"/>
                      </p:stCondLst>
                      <p:childTnLst>
                        <p:par>
                          <p:cTn id="674" fill="hold">
                            <p:stCondLst>
                              <p:cond delay="0"/>
                            </p:stCondLst>
                            <p:childTnLst>
                              <p:par>
                                <p:cTn id="675" presetID="22" presetClass="entr" presetSubtype="8" fill="hold" grpId="0" nodeType="clickEffect">
                                  <p:stCondLst>
                                    <p:cond delay="0"/>
                                  </p:stCondLst>
                                  <p:childTnLst>
                                    <p:set>
                                      <p:cBhvr>
                                        <p:cTn id="676" dur="1" fill="hold">
                                          <p:stCondLst>
                                            <p:cond delay="0"/>
                                          </p:stCondLst>
                                        </p:cTn>
                                        <p:tgtEl>
                                          <p:spTgt spid="211"/>
                                        </p:tgtEl>
                                        <p:attrNameLst>
                                          <p:attrName>style.visibility</p:attrName>
                                        </p:attrNameLst>
                                      </p:cBhvr>
                                      <p:to>
                                        <p:strVal val="visible"/>
                                      </p:to>
                                    </p:set>
                                    <p:animEffect transition="in" filter="wipe(left)">
                                      <p:cBhvr>
                                        <p:cTn id="677" dur="500"/>
                                        <p:tgtEl>
                                          <p:spTgt spid="211"/>
                                        </p:tgtEl>
                                      </p:cBhvr>
                                    </p:animEffect>
                                  </p:childTnLst>
                                </p:cTn>
                              </p:par>
                            </p:childTnLst>
                          </p:cTn>
                        </p:par>
                        <p:par>
                          <p:cTn id="678" fill="hold">
                            <p:stCondLst>
                              <p:cond delay="500"/>
                            </p:stCondLst>
                            <p:childTnLst>
                              <p:par>
                                <p:cTn id="679" presetID="22" presetClass="entr" presetSubtype="8" fill="hold" grpId="0" nodeType="afterEffect">
                                  <p:stCondLst>
                                    <p:cond delay="0"/>
                                  </p:stCondLst>
                                  <p:childTnLst>
                                    <p:set>
                                      <p:cBhvr>
                                        <p:cTn id="680" dur="1" fill="hold">
                                          <p:stCondLst>
                                            <p:cond delay="0"/>
                                          </p:stCondLst>
                                        </p:cTn>
                                        <p:tgtEl>
                                          <p:spTgt spid="212"/>
                                        </p:tgtEl>
                                        <p:attrNameLst>
                                          <p:attrName>style.visibility</p:attrName>
                                        </p:attrNameLst>
                                      </p:cBhvr>
                                      <p:to>
                                        <p:strVal val="visible"/>
                                      </p:to>
                                    </p:set>
                                    <p:animEffect transition="in" filter="wipe(left)">
                                      <p:cBhvr>
                                        <p:cTn id="681" dur="500"/>
                                        <p:tgtEl>
                                          <p:spTgt spid="212"/>
                                        </p:tgtEl>
                                      </p:cBhvr>
                                    </p:animEffect>
                                  </p:childTnLst>
                                </p:cTn>
                              </p:par>
                            </p:childTnLst>
                          </p:cTn>
                        </p:par>
                      </p:childTnLst>
                    </p:cTn>
                  </p:par>
                  <p:par>
                    <p:cTn id="682" fill="hold">
                      <p:stCondLst>
                        <p:cond delay="indefinite"/>
                      </p:stCondLst>
                      <p:childTnLst>
                        <p:par>
                          <p:cTn id="683" fill="hold">
                            <p:stCondLst>
                              <p:cond delay="0"/>
                            </p:stCondLst>
                            <p:childTnLst>
                              <p:par>
                                <p:cTn id="684" presetID="22" presetClass="entr" presetSubtype="8" fill="hold" grpId="0" nodeType="clickEffect">
                                  <p:stCondLst>
                                    <p:cond delay="0"/>
                                  </p:stCondLst>
                                  <p:childTnLst>
                                    <p:set>
                                      <p:cBhvr>
                                        <p:cTn id="685" dur="1" fill="hold">
                                          <p:stCondLst>
                                            <p:cond delay="0"/>
                                          </p:stCondLst>
                                        </p:cTn>
                                        <p:tgtEl>
                                          <p:spTgt spid="213"/>
                                        </p:tgtEl>
                                        <p:attrNameLst>
                                          <p:attrName>style.visibility</p:attrName>
                                        </p:attrNameLst>
                                      </p:cBhvr>
                                      <p:to>
                                        <p:strVal val="visible"/>
                                      </p:to>
                                    </p:set>
                                    <p:animEffect transition="in" filter="wipe(left)">
                                      <p:cBhvr>
                                        <p:cTn id="686" dur="500"/>
                                        <p:tgtEl>
                                          <p:spTgt spid="213"/>
                                        </p:tgtEl>
                                      </p:cBhvr>
                                    </p:animEffect>
                                  </p:childTnLst>
                                </p:cTn>
                              </p:par>
                            </p:childTnLst>
                          </p:cTn>
                        </p:par>
                      </p:childTnLst>
                    </p:cTn>
                  </p:par>
                  <p:par>
                    <p:cTn id="687" fill="hold">
                      <p:stCondLst>
                        <p:cond delay="indefinite"/>
                      </p:stCondLst>
                      <p:childTnLst>
                        <p:par>
                          <p:cTn id="688" fill="hold">
                            <p:stCondLst>
                              <p:cond delay="0"/>
                            </p:stCondLst>
                            <p:childTnLst>
                              <p:par>
                                <p:cTn id="689" presetID="22" presetClass="entr" presetSubtype="8" fill="hold" grpId="0" nodeType="clickEffect">
                                  <p:stCondLst>
                                    <p:cond delay="0"/>
                                  </p:stCondLst>
                                  <p:childTnLst>
                                    <p:set>
                                      <p:cBhvr>
                                        <p:cTn id="690" dur="1" fill="hold">
                                          <p:stCondLst>
                                            <p:cond delay="0"/>
                                          </p:stCondLst>
                                        </p:cTn>
                                        <p:tgtEl>
                                          <p:spTgt spid="214"/>
                                        </p:tgtEl>
                                        <p:attrNameLst>
                                          <p:attrName>style.visibility</p:attrName>
                                        </p:attrNameLst>
                                      </p:cBhvr>
                                      <p:to>
                                        <p:strVal val="visible"/>
                                      </p:to>
                                    </p:set>
                                    <p:animEffect transition="in" filter="wipe(left)">
                                      <p:cBhvr>
                                        <p:cTn id="691" dur="500"/>
                                        <p:tgtEl>
                                          <p:spTgt spid="214"/>
                                        </p:tgtEl>
                                      </p:cBhvr>
                                    </p:animEffect>
                                  </p:childTnLst>
                                </p:cTn>
                              </p:par>
                            </p:childTnLst>
                          </p:cTn>
                        </p:par>
                      </p:childTnLst>
                    </p:cTn>
                  </p:par>
                  <p:par>
                    <p:cTn id="692" fill="hold">
                      <p:stCondLst>
                        <p:cond delay="indefinite"/>
                      </p:stCondLst>
                      <p:childTnLst>
                        <p:par>
                          <p:cTn id="693" fill="hold">
                            <p:stCondLst>
                              <p:cond delay="0"/>
                            </p:stCondLst>
                            <p:childTnLst>
                              <p:par>
                                <p:cTn id="694" presetID="22" presetClass="entr" presetSubtype="8" fill="hold" grpId="0" nodeType="clickEffect">
                                  <p:stCondLst>
                                    <p:cond delay="0"/>
                                  </p:stCondLst>
                                  <p:childTnLst>
                                    <p:set>
                                      <p:cBhvr>
                                        <p:cTn id="695" dur="1" fill="hold">
                                          <p:stCondLst>
                                            <p:cond delay="0"/>
                                          </p:stCondLst>
                                        </p:cTn>
                                        <p:tgtEl>
                                          <p:spTgt spid="215"/>
                                        </p:tgtEl>
                                        <p:attrNameLst>
                                          <p:attrName>style.visibility</p:attrName>
                                        </p:attrNameLst>
                                      </p:cBhvr>
                                      <p:to>
                                        <p:strVal val="visible"/>
                                      </p:to>
                                    </p:set>
                                    <p:animEffect transition="in" filter="wipe(left)">
                                      <p:cBhvr>
                                        <p:cTn id="696" dur="500"/>
                                        <p:tgtEl>
                                          <p:spTgt spid="215"/>
                                        </p:tgtEl>
                                      </p:cBhvr>
                                    </p:animEffect>
                                  </p:childTnLst>
                                </p:cTn>
                              </p:par>
                            </p:childTnLst>
                          </p:cTn>
                        </p:par>
                      </p:childTnLst>
                    </p:cTn>
                  </p:par>
                  <p:par>
                    <p:cTn id="697" fill="hold">
                      <p:stCondLst>
                        <p:cond delay="indefinite"/>
                      </p:stCondLst>
                      <p:childTnLst>
                        <p:par>
                          <p:cTn id="698" fill="hold">
                            <p:stCondLst>
                              <p:cond delay="0"/>
                            </p:stCondLst>
                            <p:childTnLst>
                              <p:par>
                                <p:cTn id="699" presetID="22" presetClass="entr" presetSubtype="8" fill="hold" grpId="0" nodeType="clickEffect">
                                  <p:stCondLst>
                                    <p:cond delay="0"/>
                                  </p:stCondLst>
                                  <p:childTnLst>
                                    <p:set>
                                      <p:cBhvr>
                                        <p:cTn id="700" dur="1" fill="hold">
                                          <p:stCondLst>
                                            <p:cond delay="0"/>
                                          </p:stCondLst>
                                        </p:cTn>
                                        <p:tgtEl>
                                          <p:spTgt spid="216"/>
                                        </p:tgtEl>
                                        <p:attrNameLst>
                                          <p:attrName>style.visibility</p:attrName>
                                        </p:attrNameLst>
                                      </p:cBhvr>
                                      <p:to>
                                        <p:strVal val="visible"/>
                                      </p:to>
                                    </p:set>
                                    <p:animEffect transition="in" filter="wipe(left)">
                                      <p:cBhvr>
                                        <p:cTn id="701" dur="500"/>
                                        <p:tgtEl>
                                          <p:spTgt spid="216"/>
                                        </p:tgtEl>
                                      </p:cBhvr>
                                    </p:animEffect>
                                  </p:childTnLst>
                                </p:cTn>
                              </p:par>
                            </p:childTnLst>
                          </p:cTn>
                        </p:par>
                      </p:childTnLst>
                    </p:cTn>
                  </p:par>
                  <p:par>
                    <p:cTn id="702" fill="hold">
                      <p:stCondLst>
                        <p:cond delay="indefinite"/>
                      </p:stCondLst>
                      <p:childTnLst>
                        <p:par>
                          <p:cTn id="703" fill="hold">
                            <p:stCondLst>
                              <p:cond delay="0"/>
                            </p:stCondLst>
                            <p:childTnLst>
                              <p:par>
                                <p:cTn id="704" presetID="22" presetClass="entr" presetSubtype="8" fill="hold" grpId="0" nodeType="clickEffect">
                                  <p:stCondLst>
                                    <p:cond delay="0"/>
                                  </p:stCondLst>
                                  <p:childTnLst>
                                    <p:set>
                                      <p:cBhvr>
                                        <p:cTn id="705" dur="1" fill="hold">
                                          <p:stCondLst>
                                            <p:cond delay="0"/>
                                          </p:stCondLst>
                                        </p:cTn>
                                        <p:tgtEl>
                                          <p:spTgt spid="218"/>
                                        </p:tgtEl>
                                        <p:attrNameLst>
                                          <p:attrName>style.visibility</p:attrName>
                                        </p:attrNameLst>
                                      </p:cBhvr>
                                      <p:to>
                                        <p:strVal val="visible"/>
                                      </p:to>
                                    </p:set>
                                    <p:animEffect transition="in" filter="wipe(left)">
                                      <p:cBhvr>
                                        <p:cTn id="706" dur="500"/>
                                        <p:tgtEl>
                                          <p:spTgt spid="218"/>
                                        </p:tgtEl>
                                      </p:cBhvr>
                                    </p:animEffect>
                                  </p:childTnLst>
                                </p:cTn>
                              </p:par>
                            </p:childTnLst>
                          </p:cTn>
                        </p:par>
                      </p:childTnLst>
                    </p:cTn>
                  </p:par>
                  <p:par>
                    <p:cTn id="707" fill="hold">
                      <p:stCondLst>
                        <p:cond delay="indefinite"/>
                      </p:stCondLst>
                      <p:childTnLst>
                        <p:par>
                          <p:cTn id="708" fill="hold">
                            <p:stCondLst>
                              <p:cond delay="0"/>
                            </p:stCondLst>
                            <p:childTnLst>
                              <p:par>
                                <p:cTn id="709" presetID="22" presetClass="entr" presetSubtype="8" fill="hold" grpId="0" nodeType="clickEffect">
                                  <p:stCondLst>
                                    <p:cond delay="0"/>
                                  </p:stCondLst>
                                  <p:childTnLst>
                                    <p:set>
                                      <p:cBhvr>
                                        <p:cTn id="710" dur="1" fill="hold">
                                          <p:stCondLst>
                                            <p:cond delay="0"/>
                                          </p:stCondLst>
                                        </p:cTn>
                                        <p:tgtEl>
                                          <p:spTgt spid="217"/>
                                        </p:tgtEl>
                                        <p:attrNameLst>
                                          <p:attrName>style.visibility</p:attrName>
                                        </p:attrNameLst>
                                      </p:cBhvr>
                                      <p:to>
                                        <p:strVal val="visible"/>
                                      </p:to>
                                    </p:set>
                                    <p:animEffect transition="in" filter="wipe(left)">
                                      <p:cBhvr>
                                        <p:cTn id="711" dur="500"/>
                                        <p:tgtEl>
                                          <p:spTgt spid="217"/>
                                        </p:tgtEl>
                                      </p:cBhvr>
                                    </p:animEffect>
                                  </p:childTnLst>
                                </p:cTn>
                              </p:par>
                            </p:childTnLst>
                          </p:cTn>
                        </p:par>
                      </p:childTnLst>
                    </p:cTn>
                  </p:par>
                  <p:par>
                    <p:cTn id="712" fill="hold">
                      <p:stCondLst>
                        <p:cond delay="indefinite"/>
                      </p:stCondLst>
                      <p:childTnLst>
                        <p:par>
                          <p:cTn id="713" fill="hold">
                            <p:stCondLst>
                              <p:cond delay="0"/>
                            </p:stCondLst>
                            <p:childTnLst>
                              <p:par>
                                <p:cTn id="714" presetID="22" presetClass="entr" presetSubtype="8" fill="hold" grpId="0" nodeType="clickEffect">
                                  <p:stCondLst>
                                    <p:cond delay="0"/>
                                  </p:stCondLst>
                                  <p:childTnLst>
                                    <p:set>
                                      <p:cBhvr>
                                        <p:cTn id="715" dur="1" fill="hold">
                                          <p:stCondLst>
                                            <p:cond delay="0"/>
                                          </p:stCondLst>
                                        </p:cTn>
                                        <p:tgtEl>
                                          <p:spTgt spid="221"/>
                                        </p:tgtEl>
                                        <p:attrNameLst>
                                          <p:attrName>style.visibility</p:attrName>
                                        </p:attrNameLst>
                                      </p:cBhvr>
                                      <p:to>
                                        <p:strVal val="visible"/>
                                      </p:to>
                                    </p:set>
                                    <p:animEffect transition="in" filter="wipe(left)">
                                      <p:cBhvr>
                                        <p:cTn id="716" dur="500"/>
                                        <p:tgtEl>
                                          <p:spTgt spid="221"/>
                                        </p:tgtEl>
                                      </p:cBhvr>
                                    </p:animEffect>
                                  </p:childTnLst>
                                </p:cTn>
                              </p:par>
                            </p:childTnLst>
                          </p:cTn>
                        </p:par>
                      </p:childTnLst>
                    </p:cTn>
                  </p:par>
                  <p:par>
                    <p:cTn id="717" fill="hold">
                      <p:stCondLst>
                        <p:cond delay="indefinite"/>
                      </p:stCondLst>
                      <p:childTnLst>
                        <p:par>
                          <p:cTn id="718" fill="hold">
                            <p:stCondLst>
                              <p:cond delay="0"/>
                            </p:stCondLst>
                            <p:childTnLst>
                              <p:par>
                                <p:cTn id="719" presetID="22" presetClass="entr" presetSubtype="8" fill="hold" grpId="0" nodeType="clickEffect">
                                  <p:stCondLst>
                                    <p:cond delay="0"/>
                                  </p:stCondLst>
                                  <p:childTnLst>
                                    <p:set>
                                      <p:cBhvr>
                                        <p:cTn id="720" dur="1" fill="hold">
                                          <p:stCondLst>
                                            <p:cond delay="0"/>
                                          </p:stCondLst>
                                        </p:cTn>
                                        <p:tgtEl>
                                          <p:spTgt spid="222"/>
                                        </p:tgtEl>
                                        <p:attrNameLst>
                                          <p:attrName>style.visibility</p:attrName>
                                        </p:attrNameLst>
                                      </p:cBhvr>
                                      <p:to>
                                        <p:strVal val="visible"/>
                                      </p:to>
                                    </p:set>
                                    <p:animEffect transition="in" filter="wipe(left)">
                                      <p:cBhvr>
                                        <p:cTn id="721" dur="500"/>
                                        <p:tgtEl>
                                          <p:spTgt spid="222"/>
                                        </p:tgtEl>
                                      </p:cBhvr>
                                    </p:animEffect>
                                  </p:childTnLst>
                                </p:cTn>
                              </p:par>
                            </p:childTnLst>
                          </p:cTn>
                        </p:par>
                      </p:childTnLst>
                    </p:cTn>
                  </p:par>
                  <p:par>
                    <p:cTn id="722" fill="hold">
                      <p:stCondLst>
                        <p:cond delay="indefinite"/>
                      </p:stCondLst>
                      <p:childTnLst>
                        <p:par>
                          <p:cTn id="723" fill="hold">
                            <p:stCondLst>
                              <p:cond delay="0"/>
                            </p:stCondLst>
                            <p:childTnLst>
                              <p:par>
                                <p:cTn id="724" presetID="22" presetClass="entr" presetSubtype="8" fill="hold" grpId="0" nodeType="clickEffect">
                                  <p:stCondLst>
                                    <p:cond delay="0"/>
                                  </p:stCondLst>
                                  <p:childTnLst>
                                    <p:set>
                                      <p:cBhvr>
                                        <p:cTn id="725" dur="1" fill="hold">
                                          <p:stCondLst>
                                            <p:cond delay="0"/>
                                          </p:stCondLst>
                                        </p:cTn>
                                        <p:tgtEl>
                                          <p:spTgt spid="223"/>
                                        </p:tgtEl>
                                        <p:attrNameLst>
                                          <p:attrName>style.visibility</p:attrName>
                                        </p:attrNameLst>
                                      </p:cBhvr>
                                      <p:to>
                                        <p:strVal val="visible"/>
                                      </p:to>
                                    </p:set>
                                    <p:animEffect transition="in" filter="wipe(left)">
                                      <p:cBhvr>
                                        <p:cTn id="726" dur="500"/>
                                        <p:tgtEl>
                                          <p:spTgt spid="223"/>
                                        </p:tgtEl>
                                      </p:cBhvr>
                                    </p:animEffect>
                                  </p:childTnLst>
                                </p:cTn>
                              </p:par>
                            </p:childTnLst>
                          </p:cTn>
                        </p:par>
                      </p:childTnLst>
                    </p:cTn>
                  </p:par>
                  <p:par>
                    <p:cTn id="727" fill="hold">
                      <p:stCondLst>
                        <p:cond delay="indefinite"/>
                      </p:stCondLst>
                      <p:childTnLst>
                        <p:par>
                          <p:cTn id="728" fill="hold">
                            <p:stCondLst>
                              <p:cond delay="0"/>
                            </p:stCondLst>
                            <p:childTnLst>
                              <p:par>
                                <p:cTn id="729" presetID="22" presetClass="entr" presetSubtype="1" fill="hold" grpId="0" nodeType="clickEffect">
                                  <p:stCondLst>
                                    <p:cond delay="0"/>
                                  </p:stCondLst>
                                  <p:childTnLst>
                                    <p:set>
                                      <p:cBhvr>
                                        <p:cTn id="730" dur="1" fill="hold">
                                          <p:stCondLst>
                                            <p:cond delay="0"/>
                                          </p:stCondLst>
                                        </p:cTn>
                                        <p:tgtEl>
                                          <p:spTgt spid="224"/>
                                        </p:tgtEl>
                                        <p:attrNameLst>
                                          <p:attrName>style.visibility</p:attrName>
                                        </p:attrNameLst>
                                      </p:cBhvr>
                                      <p:to>
                                        <p:strVal val="visible"/>
                                      </p:to>
                                    </p:set>
                                    <p:animEffect transition="in" filter="wipe(up)">
                                      <p:cBhvr>
                                        <p:cTn id="731" dur="500"/>
                                        <p:tgtEl>
                                          <p:spTgt spid="224"/>
                                        </p:tgtEl>
                                      </p:cBhvr>
                                    </p:animEffect>
                                  </p:childTnLst>
                                </p:cTn>
                              </p:par>
                            </p:childTnLst>
                          </p:cTn>
                        </p:par>
                      </p:childTnLst>
                    </p:cTn>
                  </p:par>
                  <p:par>
                    <p:cTn id="732" fill="hold">
                      <p:stCondLst>
                        <p:cond delay="indefinite"/>
                      </p:stCondLst>
                      <p:childTnLst>
                        <p:par>
                          <p:cTn id="733" fill="hold">
                            <p:stCondLst>
                              <p:cond delay="0"/>
                            </p:stCondLst>
                            <p:childTnLst>
                              <p:par>
                                <p:cTn id="734" presetID="10" presetClass="exit" presetSubtype="0" fill="hold" grpId="1" nodeType="clickEffect">
                                  <p:stCondLst>
                                    <p:cond delay="0"/>
                                  </p:stCondLst>
                                  <p:childTnLst>
                                    <p:animEffect transition="out" filter="fade">
                                      <p:cBhvr>
                                        <p:cTn id="735" dur="500"/>
                                        <p:tgtEl>
                                          <p:spTgt spid="224"/>
                                        </p:tgtEl>
                                      </p:cBhvr>
                                    </p:animEffect>
                                    <p:set>
                                      <p:cBhvr>
                                        <p:cTn id="736" dur="1" fill="hold">
                                          <p:stCondLst>
                                            <p:cond delay="499"/>
                                          </p:stCondLst>
                                        </p:cTn>
                                        <p:tgtEl>
                                          <p:spTgt spid="2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4" grpId="0"/>
      <p:bldP spid="28" grpId="0"/>
      <p:bldP spid="5" grpId="0"/>
      <p:bldP spid="6" grpId="0"/>
      <p:bldP spid="29" grpId="0"/>
      <p:bldP spid="7" grpId="0"/>
      <p:bldP spid="8" grpId="0"/>
      <p:bldP spid="9" grpId="0"/>
      <p:bldP spid="10" grpId="0"/>
      <p:bldP spid="30" grpId="0"/>
      <p:bldP spid="14" grpId="0"/>
      <p:bldP spid="17" grpId="0"/>
      <p:bldP spid="18" grpId="0"/>
      <p:bldP spid="32" grpId="0"/>
      <p:bldP spid="33" grpId="0"/>
      <p:bldP spid="34" grpId="0"/>
      <p:bldP spid="35" grpId="0"/>
      <p:bldP spid="36" grpId="0"/>
      <p:bldP spid="37" grpId="0"/>
      <p:bldP spid="38" grpId="0"/>
      <p:bldP spid="39" grpId="0"/>
      <p:bldP spid="40" grpId="0"/>
      <p:bldP spid="41" grpId="0" animBg="1"/>
      <p:bldP spid="51" grpId="0"/>
      <p:bldP spid="52" grpId="0"/>
      <p:bldP spid="53" grpId="0"/>
      <p:bldP spid="54" grpId="0"/>
      <p:bldP spid="55" grpId="0"/>
      <p:bldP spid="56" grpId="0"/>
      <p:bldP spid="57" grpId="0"/>
      <p:bldP spid="58" grpId="0"/>
      <p:bldP spid="59" grpId="0"/>
      <p:bldP spid="60" grpId="0"/>
      <p:bldP spid="64" grpId="0" animBg="1"/>
      <p:bldP spid="70" grpId="0"/>
      <p:bldP spid="71" grpId="0"/>
      <p:bldP spid="72" grpId="0"/>
      <p:bldP spid="73" grpId="0"/>
      <p:bldP spid="74" grpId="0"/>
      <p:bldP spid="124" grpId="0"/>
      <p:bldP spid="62" grpId="0" animBg="1"/>
      <p:bldP spid="62" grpId="1" animBg="1"/>
      <p:bldP spid="62" grpId="2" animBg="1"/>
      <p:bldP spid="63" grpId="0" animBg="1"/>
      <p:bldP spid="63" grpId="1" animBg="1"/>
      <p:bldP spid="63" grpId="2" animBg="1"/>
      <p:bldP spid="65" grpId="0" animBg="1"/>
      <p:bldP spid="65" grpId="1" animBg="1"/>
      <p:bldP spid="65" grpId="2" animBg="1"/>
      <p:bldP spid="66" grpId="0" animBg="1"/>
      <p:bldP spid="67" grpId="0"/>
      <p:bldP spid="68" grpId="0"/>
      <p:bldP spid="69" grpId="0"/>
      <p:bldP spid="75" grpId="0"/>
      <p:bldP spid="76" grpId="0"/>
      <p:bldP spid="77" grpId="0"/>
      <p:bldP spid="78" grpId="0"/>
      <p:bldP spid="79" grpId="0"/>
      <p:bldP spid="80" grpId="0"/>
      <p:bldP spid="81" grpId="0"/>
      <p:bldP spid="83" grpId="0"/>
      <p:bldP spid="84" grpId="0"/>
      <p:bldP spid="85" grpId="0"/>
      <p:bldP spid="86" grpId="0"/>
      <p:bldP spid="87" grpId="0"/>
      <p:bldP spid="88" grpId="0"/>
      <p:bldP spid="89" grpId="0"/>
      <p:bldP spid="90" grpId="0"/>
      <p:bldP spid="91" grpId="0"/>
      <p:bldP spid="93" grpId="0"/>
      <p:bldP spid="110" grpId="0"/>
      <p:bldP spid="111" grpId="0"/>
      <p:bldP spid="112" grpId="0"/>
      <p:bldP spid="114" grpId="0"/>
      <p:bldP spid="118" grpId="0"/>
      <p:bldP spid="119" grpId="0"/>
      <p:bldP spid="120" grpId="0"/>
      <p:bldP spid="121" grpId="0" animBg="1"/>
      <p:bldP spid="121" grpId="1" animBg="1"/>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4" grpId="0"/>
      <p:bldP spid="155" grpId="0"/>
      <p:bldP spid="156" grpId="0"/>
      <p:bldP spid="157" grpId="0"/>
      <p:bldP spid="158" grpId="0"/>
      <p:bldP spid="159" grpId="0"/>
      <p:bldP spid="187" grpId="0"/>
      <p:bldP spid="188" grpId="0"/>
      <p:bldP spid="190" grpId="0"/>
      <p:bldP spid="191" grpId="0"/>
      <p:bldP spid="192"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21" grpId="0"/>
      <p:bldP spid="222" grpId="0"/>
      <p:bldP spid="223" grpId="0"/>
      <p:bldP spid="224" grpId="0" animBg="1"/>
      <p:bldP spid="224"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B - Numerical</a:t>
            </a:r>
          </a:p>
        </p:txBody>
      </p:sp>
    </p:spTree>
    <p:extLst>
      <p:ext uri="{BB962C8B-B14F-4D97-AF65-F5344CB8AC3E}">
        <p14:creationId xmlns:p14="http://schemas.microsoft.com/office/powerpoint/2010/main" val="907539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 drive\MJ WORK\Pooja mam (physics)\State board\10th State\Gravitation\Raw\glare_light_light_background_36832_2560x1600.jp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0" y="-2286"/>
            <a:ext cx="9144000" cy="51435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5" name="Group 4"/>
          <p:cNvGrpSpPr/>
          <p:nvPr/>
        </p:nvGrpSpPr>
        <p:grpSpPr>
          <a:xfrm>
            <a:off x="0" y="2999009"/>
            <a:ext cx="18440398" cy="5706841"/>
            <a:chOff x="4533901" y="2970434"/>
            <a:chExt cx="18440398" cy="5706841"/>
          </a:xfrm>
        </p:grpSpPr>
        <p:grpSp>
          <p:nvGrpSpPr>
            <p:cNvPr id="2" name="Group 1"/>
            <p:cNvGrpSpPr/>
            <p:nvPr/>
          </p:nvGrpSpPr>
          <p:grpSpPr>
            <a:xfrm>
              <a:off x="4533901" y="2970434"/>
              <a:ext cx="9220199" cy="5702078"/>
              <a:chOff x="4533901" y="2970434"/>
              <a:chExt cx="9220199" cy="5702078"/>
            </a:xfrm>
          </p:grpSpPr>
          <p:pic>
            <p:nvPicPr>
              <p:cNvPr id="15"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a:off x="4533901" y="2970434"/>
                <a:ext cx="4610100" cy="569731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flipH="1">
                <a:off x="9144000" y="2975196"/>
                <a:ext cx="4610100" cy="5697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13754100" y="2975196"/>
              <a:ext cx="9220199" cy="5702079"/>
              <a:chOff x="4533901" y="2965671"/>
              <a:chExt cx="9220199" cy="5702079"/>
            </a:xfrm>
          </p:grpSpPr>
          <p:pic>
            <p:nvPicPr>
              <p:cNvPr id="24"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a:off x="4533901" y="2965671"/>
                <a:ext cx="4610100" cy="56973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D:\d drive\MJ WORK\Pooja mam (physics)\CBSE (IX)\GRAVITATION\GlitchSimplifiedWooden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r="15542"/>
              <a:stretch/>
            </p:blipFill>
            <p:spPr bwMode="auto">
              <a:xfrm flipH="1">
                <a:off x="9144000" y="2970434"/>
                <a:ext cx="4610100" cy="569731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 name="Rectangle 3"/>
          <p:cNvSpPr/>
          <p:nvPr/>
        </p:nvSpPr>
        <p:spPr>
          <a:xfrm>
            <a:off x="381000" y="266416"/>
            <a:ext cx="6381875" cy="646331"/>
          </a:xfrm>
          <a:prstGeom prst="rect">
            <a:avLst/>
          </a:prstGeom>
        </p:spPr>
        <p:txBody>
          <a:bodyPr wrap="none">
            <a:spAutoFit/>
          </a:bodyPr>
          <a:lstStyle/>
          <a:p>
            <a:r>
              <a:rPr lang="en-US" sz="3600" b="1" dirty="0">
                <a:solidFill>
                  <a:prstClr val="black"/>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Galileo's Analysis on Motion</a:t>
            </a:r>
            <a:endParaRPr lang="en-US" sz="3600" dirty="0">
              <a:solidFill>
                <a:prstClr val="black"/>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endParaRPr>
          </a:p>
        </p:txBody>
      </p:sp>
      <p:sp>
        <p:nvSpPr>
          <p:cNvPr id="7" name="Rectangle 6"/>
          <p:cNvSpPr/>
          <p:nvPr/>
        </p:nvSpPr>
        <p:spPr>
          <a:xfrm>
            <a:off x="350039" y="260575"/>
            <a:ext cx="6381875" cy="646331"/>
          </a:xfrm>
          <a:prstGeom prst="rect">
            <a:avLst/>
          </a:prstGeom>
        </p:spPr>
        <p:txBody>
          <a:bodyPr wrap="none">
            <a:spAutoFit/>
          </a:bodyPr>
          <a:lstStyle/>
          <a:p>
            <a:r>
              <a:rPr lang="en-US" sz="3600" b="1" dirty="0">
                <a:solidFill>
                  <a:prstClr val="white"/>
                </a:solidFill>
                <a:effectLst>
                  <a:outerShdw blurRad="50800" dist="38100" dir="5400000" algn="t" rotWithShape="0">
                    <a:prstClr val="black">
                      <a:alpha val="40000"/>
                    </a:prstClr>
                  </a:outerShdw>
                </a:effectLst>
                <a:latin typeface="Aharoni" panose="02010803020104030203" pitchFamily="2" charset="-79"/>
                <a:cs typeface="Aharoni" panose="02010803020104030203" pitchFamily="2" charset="-79"/>
              </a:rPr>
              <a:t>Galileo's Analysis on Motion</a:t>
            </a:r>
          </a:p>
        </p:txBody>
      </p:sp>
      <p:sp>
        <p:nvSpPr>
          <p:cNvPr id="9" name="Rectangle 8"/>
          <p:cNvSpPr/>
          <p:nvPr/>
        </p:nvSpPr>
        <p:spPr>
          <a:xfrm>
            <a:off x="396240" y="912747"/>
            <a:ext cx="6309360" cy="58803"/>
          </a:xfrm>
          <a:prstGeom prst="rect">
            <a:avLst/>
          </a:prstGeom>
          <a:gradFill flip="none" rotWithShape="1">
            <a:gsLst>
              <a:gs pos="0">
                <a:srgbClr val="FFFF00">
                  <a:alpha val="0"/>
                </a:srgbClr>
              </a:gs>
              <a:gs pos="54000">
                <a:srgbClr val="FFFF00"/>
              </a:gs>
              <a:gs pos="100000">
                <a:srgbClr val="FFFF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2321562" y="1344930"/>
            <a:ext cx="777240" cy="2651760"/>
          </a:xfrm>
          <a:prstGeom prst="rect">
            <a:avLst/>
          </a:prstGeom>
          <a:solidFill>
            <a:schemeClr val="accent6">
              <a:lumMod val="75000"/>
            </a:schemeClr>
          </a:solidFill>
          <a:ln>
            <a:solidFill>
              <a:schemeClr val="tx1"/>
            </a:solidFill>
          </a:ln>
          <a:scene3d>
            <a:camera prst="perspectiveContrastingRightFacing">
              <a:rot lat="142706" lon="18197604" rev="3127424"/>
            </a:camera>
            <a:lightRig rig="threePt" dir="t"/>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6" name="Straight Connector 25"/>
          <p:cNvCxnSpPr/>
          <p:nvPr/>
        </p:nvCxnSpPr>
        <p:spPr>
          <a:xfrm>
            <a:off x="762000" y="2022386"/>
            <a:ext cx="8001000" cy="0"/>
          </a:xfrm>
          <a:prstGeom prst="line">
            <a:avLst/>
          </a:prstGeom>
          <a:ln w="57150">
            <a:solidFill>
              <a:schemeClr val="bg1"/>
            </a:solidFill>
            <a:prstDash val="dash"/>
            <a:headEnd type="none" w="med" len="med"/>
            <a:tailEnd type="none" w="med" len="med"/>
          </a:ln>
          <a:effectLst>
            <a:glow rad="63500">
              <a:srgbClr val="FF0000">
                <a:alpha val="55000"/>
              </a:srgbClr>
            </a:glow>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886200" y="3406410"/>
            <a:ext cx="14605000" cy="616679"/>
            <a:chOff x="4597400" y="3406410"/>
            <a:chExt cx="14605000" cy="616679"/>
          </a:xfrm>
        </p:grpSpPr>
        <p:sp>
          <p:nvSpPr>
            <p:cNvPr id="23" name="Rectangle 22"/>
            <p:cNvSpPr/>
            <p:nvPr/>
          </p:nvSpPr>
          <p:spPr>
            <a:xfrm rot="16200000">
              <a:off x="6727461" y="1276350"/>
              <a:ext cx="616678" cy="4876800"/>
            </a:xfrm>
            <a:prstGeom prst="rect">
              <a:avLst/>
            </a:prstGeom>
            <a:solidFill>
              <a:schemeClr val="accent6">
                <a:lumMod val="75000"/>
              </a:schemeClr>
            </a:solidFill>
            <a:ln>
              <a:noFill/>
            </a:ln>
            <a:scene3d>
              <a:camera prst="perspectiveContrastingRightFacing" fov="0">
                <a:rot lat="21468032" lon="18525634" rev="0"/>
              </a:camera>
              <a:lightRig rig="threePt" dir="t">
                <a:rot lat="0" lon="0" rev="0"/>
              </a:lightRig>
            </a:scene3d>
            <a:sp3d z="311150" extrusionH="1270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p:cNvSpPr/>
            <p:nvPr/>
          </p:nvSpPr>
          <p:spPr>
            <a:xfrm rot="16200000">
              <a:off x="11604261" y="1276350"/>
              <a:ext cx="616678" cy="4876800"/>
            </a:xfrm>
            <a:prstGeom prst="rect">
              <a:avLst/>
            </a:prstGeom>
            <a:solidFill>
              <a:schemeClr val="accent6">
                <a:lumMod val="75000"/>
              </a:schemeClr>
            </a:solidFill>
            <a:ln>
              <a:noFill/>
            </a:ln>
            <a:scene3d>
              <a:camera prst="perspectiveContrastingRightFacing" fov="0">
                <a:rot lat="21468032" lon="18525634" rev="0"/>
              </a:camera>
              <a:lightRig rig="threePt" dir="t">
                <a:rot lat="0" lon="0" rev="0"/>
              </a:lightRig>
            </a:scene3d>
            <a:sp3d z="311150" extrusionH="1270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p:nvSpPr>
          <p:spPr>
            <a:xfrm rot="16200000">
              <a:off x="16455661" y="1276349"/>
              <a:ext cx="616678" cy="4876800"/>
            </a:xfrm>
            <a:prstGeom prst="rect">
              <a:avLst/>
            </a:prstGeom>
            <a:solidFill>
              <a:schemeClr val="accent6">
                <a:lumMod val="75000"/>
              </a:schemeClr>
            </a:solidFill>
            <a:ln>
              <a:noFill/>
            </a:ln>
            <a:scene3d>
              <a:camera prst="perspectiveContrastingRightFacing" fov="0">
                <a:rot lat="21468032" lon="18525634" rev="0"/>
              </a:camera>
              <a:lightRig rig="threePt" dir="t">
                <a:rot lat="0" lon="0" rev="0"/>
              </a:lightRig>
            </a:scene3d>
            <a:sp3d z="311150" extrusionH="127000">
              <a:extrusionClr>
                <a:schemeClr val="tx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123" name="Picture 3" descr="D:\d drive\MJ WORK\Pooja mam (physics)\State board\10\metal-ball-clipart-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1065" y="1836884"/>
            <a:ext cx="485895" cy="485304"/>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1316444" y="3754620"/>
            <a:ext cx="7446556" cy="1340540"/>
          </a:xfrm>
          <a:prstGeom prst="rect">
            <a:avLst/>
          </a:prstGeom>
          <a:noFill/>
          <a:ln w="38100">
            <a:gradFill flip="none" rotWithShape="1">
              <a:gsLst>
                <a:gs pos="0">
                  <a:schemeClr val="bg1"/>
                </a:gs>
                <a:gs pos="75000">
                  <a:schemeClr val="bg1">
                    <a:alpha val="0"/>
                  </a:schemeClr>
                </a:gs>
              </a:gsLst>
              <a:lin ang="0" scaled="1"/>
              <a:tileRect/>
            </a:gra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p:cNvSpPr/>
          <p:nvPr/>
        </p:nvSpPr>
        <p:spPr>
          <a:xfrm>
            <a:off x="1316444" y="3828871"/>
            <a:ext cx="7446556" cy="1200329"/>
          </a:xfrm>
          <a:prstGeom prst="rect">
            <a:avLst/>
          </a:prstGeom>
        </p:spPr>
        <p:txBody>
          <a:bodyPr wrap="square">
            <a:spAutoFit/>
          </a:bodyPr>
          <a:lstStyle/>
          <a:p>
            <a:pPr>
              <a:spcBef>
                <a:spcPct val="50000"/>
              </a:spcBef>
            </a:pPr>
            <a:r>
              <a:rPr lang="en-US" dirty="0">
                <a:solidFill>
                  <a:prstClr val="white"/>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If the right-side plane were ultimately made horizontal, the marble would continue to travel forever trying to reach the same height that it was released from. The unbalanced forces on the marble in this case are zero</a:t>
            </a:r>
          </a:p>
        </p:txBody>
      </p:sp>
      <p:sp>
        <p:nvSpPr>
          <p:cNvPr id="35" name="Rectangle 34"/>
          <p:cNvSpPr/>
          <p:nvPr/>
        </p:nvSpPr>
        <p:spPr>
          <a:xfrm>
            <a:off x="2880483" y="1091292"/>
            <a:ext cx="5882517" cy="762000"/>
          </a:xfrm>
          <a:prstGeom prst="rect">
            <a:avLst/>
          </a:prstGeom>
          <a:no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TextBox 35"/>
          <p:cNvSpPr txBox="1"/>
          <p:nvPr/>
        </p:nvSpPr>
        <p:spPr>
          <a:xfrm>
            <a:off x="2895600" y="1123926"/>
            <a:ext cx="5867400" cy="646331"/>
          </a:xfrm>
          <a:prstGeom prst="rect">
            <a:avLst/>
          </a:prstGeom>
          <a:noFill/>
        </p:spPr>
        <p:txBody>
          <a:bodyPr wrap="square" rtlCol="0">
            <a:spAutoFit/>
            <a:scene3d>
              <a:camera prst="orthographicFront"/>
              <a:lightRig rig="threePt" dir="t"/>
            </a:scene3d>
            <a:sp3d extrusionH="38100"/>
          </a:bodyPr>
          <a:lstStyle/>
          <a:p>
            <a:r>
              <a:rPr lang="en-US" b="1" dirty="0">
                <a:solidFill>
                  <a:srgbClr val="FFC000"/>
                </a:solidFill>
                <a:effectLst>
                  <a:outerShdw blurRad="38100" dist="38100" dir="2700000" algn="tl">
                    <a:srgbClr val="000000">
                      <a:alpha val="43137"/>
                    </a:srgbClr>
                  </a:outerShdw>
                </a:effectLst>
                <a:latin typeface="Arial Black" panose="020B0A04020102020204" pitchFamily="34" charset="0"/>
              </a:rPr>
              <a:t>Galileo deduced that objects move with a constant speed when no force acts on them.</a:t>
            </a:r>
          </a:p>
        </p:txBody>
      </p:sp>
    </p:spTree>
    <p:extLst>
      <p:ext uri="{BB962C8B-B14F-4D97-AF65-F5344CB8AC3E}">
        <p14:creationId xmlns:p14="http://schemas.microsoft.com/office/powerpoint/2010/main" val="1160944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fill="hold" nodeType="clickEffect">
                                      <p:stCondLst>
                                        <p:cond delay="0"/>
                                      </p:stCondLst>
                                      <p:childTnLst>
                                        <p:animMotion origin="layout" path="M 1.11111E-6 -2.22222E-6 L -0.80139 -2.22222E-6 " pathEditMode="relative" rAng="0" ptsTypes="AA">
                                          <p:cBhvr>
                                            <p:cTn id="11" dur="2750" fill="hold"/>
                                            <p:tgtEl>
                                              <p:spTgt spid="3"/>
                                            </p:tgtEl>
                                            <p:attrNameLst>
                                              <p:attrName>ppt_x</p:attrName>
                                              <p:attrName>ppt_y</p:attrName>
                                            </p:attrNameLst>
                                          </p:cBhvr>
                                          <p:rCtr x="-40069" y="0"/>
                                        </p:animMotion>
                                      </p:childTnLst>
                                    </p:cTn>
                                  </p:par>
                                  <p:par>
                                    <p:cTn id="12" presetID="35" presetClass="path" presetSubtype="0" fill="hold" grpId="0" nodeType="withEffect">
                                      <p:stCondLst>
                                        <p:cond delay="0"/>
                                      </p:stCondLst>
                                      <p:childTnLst>
                                        <p:animMotion origin="layout" path="M -4.16667E-6 4.19753E-6 L -0.57968 4.19753E-6 " pathEditMode="relative" rAng="0" ptsTypes="AA">
                                          <p:cBhvr>
                                            <p:cTn id="13" dur="2000" fill="hold"/>
                                            <p:tgtEl>
                                              <p:spTgt spid="6"/>
                                            </p:tgtEl>
                                            <p:attrNameLst>
                                              <p:attrName>ppt_x</p:attrName>
                                              <p:attrName>ppt_y</p:attrName>
                                            </p:attrNameLst>
                                          </p:cBhvr>
                                          <p:rCtr x="-28993" y="0"/>
                                        </p:animMotion>
                                      </p:childTnLst>
                                    </p:cTn>
                                  </p:par>
                                  <p:par>
                                    <p:cTn id="14" presetID="0" presetClass="path" presetSubtype="0" fill="hold" nodeType="withEffect">
                                      <p:stCondLst>
                                        <p:cond delay="0"/>
                                      </p:stCondLst>
                                      <p:childTnLst>
                                        <p:animMotion origin="layout" path="M -4.72222E-6 -9.87654E-7 L -0.00086 0.26235 L 0.26667 0.26512 " pathEditMode="relative" rAng="0" ptsTypes="AAA">
                                          <p:cBhvr>
                                            <p:cTn id="15" dur="1500" fill="hold"/>
                                            <p:tgtEl>
                                              <p:spTgt spid="5123"/>
                                            </p:tgtEl>
                                            <p:attrNameLst>
                                              <p:attrName>ppt_x</p:attrName>
                                              <p:attrName>ppt_y</p:attrName>
                                            </p:attrNameLst>
                                          </p:cBhvr>
                                          <p:rCtr x="13281" y="13241"/>
                                        </p:animMotion>
                                      </p:childTnLst>
                                    </p:cTn>
                                  </p:par>
                                  <p:par>
                                    <p:cTn id="16" presetID="35" presetClass="path" presetSubtype="0" repeatCount="indefinite" fill="hold" nodeType="withEffect">
                                      <p:stCondLst>
                                        <p:cond delay="0"/>
                                      </p:stCondLst>
                                      <p:childTnLst>
                                        <p:animMotion origin="layout" path="M -3.33333E-6 -4.32099E-6 L -1.00833 -4.32099E-6 " pathEditMode="relative" rAng="0" ptsTypes="AA">
                                          <p:cBhvr>
                                            <p:cTn id="17" dur="3500" fill="hold"/>
                                            <p:tgtEl>
                                              <p:spTgt spid="5"/>
                                            </p:tgtEl>
                                            <p:attrNameLst>
                                              <p:attrName>ppt_x</p:attrName>
                                              <p:attrName>ppt_y</p:attrName>
                                            </p:attrNameLst>
                                          </p:cBhvr>
                                          <p:rCtr x="-50417"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par>
                                    <p:cTn id="23" presetID="2" presetClass="entr" presetSubtype="2" fill="hold" grpId="0" nodeType="withEffect" p14:presetBounceEnd="58000">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14:bounceEnd="58000">
                                          <p:cBhvr additive="base">
                                            <p:cTn id="25" dur="500" fill="hold"/>
                                            <p:tgtEl>
                                              <p:spTgt spid="34"/>
                                            </p:tgtEl>
                                            <p:attrNameLst>
                                              <p:attrName>ppt_x</p:attrName>
                                            </p:attrNameLst>
                                          </p:cBhvr>
                                          <p:tavLst>
                                            <p:tav tm="0">
                                              <p:val>
                                                <p:strVal val="1+#ppt_w/2"/>
                                              </p:val>
                                            </p:tav>
                                            <p:tav tm="100000">
                                              <p:val>
                                                <p:strVal val="#ppt_x"/>
                                              </p:val>
                                            </p:tav>
                                          </p:tavLst>
                                        </p:anim>
                                        <p:anim calcmode="lin" valueType="num" p14:bounceEnd="58000">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23" presetClass="entr" presetSubtype="16"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250" fill="hold"/>
                                            <p:tgtEl>
                                              <p:spTgt spid="36"/>
                                            </p:tgtEl>
                                            <p:attrNameLst>
                                              <p:attrName>ppt_w</p:attrName>
                                            </p:attrNameLst>
                                          </p:cBhvr>
                                          <p:tavLst>
                                            <p:tav tm="0">
                                              <p:val>
                                                <p:fltVal val="0"/>
                                              </p:val>
                                            </p:tav>
                                            <p:tav tm="100000">
                                              <p:val>
                                                <p:strVal val="#ppt_w"/>
                                              </p:val>
                                            </p:tav>
                                          </p:tavLst>
                                        </p:anim>
                                        <p:anim calcmode="lin" valueType="num">
                                          <p:cBhvr>
                                            <p:cTn id="36" dur="250" fill="hold"/>
                                            <p:tgtEl>
                                              <p:spTgt spid="36"/>
                                            </p:tgtEl>
                                            <p:attrNameLst>
                                              <p:attrName>ppt_h</p:attrName>
                                            </p:attrNameLst>
                                          </p:cBhvr>
                                          <p:tavLst>
                                            <p:tav tm="0">
                                              <p:val>
                                                <p:fltVal val="0"/>
                                              </p:val>
                                            </p:tav>
                                            <p:tav tm="100000">
                                              <p:val>
                                                <p:strVal val="#ppt_h"/>
                                              </p:val>
                                            </p:tav>
                                          </p:tavLst>
                                        </p:anim>
                                      </p:childTnLst>
                                    </p:cTn>
                                  </p:par>
                                  <p:par>
                                    <p:cTn id="37" presetID="16" presetClass="entr" presetSubtype="21" fill="hold" grpId="0" nodeType="withEffect">
                                      <p:stCondLst>
                                        <p:cond delay="250"/>
                                      </p:stCondLst>
                                      <p:childTnLst>
                                        <p:set>
                                          <p:cBhvr>
                                            <p:cTn id="38" dur="1" fill="hold">
                                              <p:stCondLst>
                                                <p:cond delay="0"/>
                                              </p:stCondLst>
                                            </p:cTn>
                                            <p:tgtEl>
                                              <p:spTgt spid="35"/>
                                            </p:tgtEl>
                                            <p:attrNameLst>
                                              <p:attrName>style.visibility</p:attrName>
                                            </p:attrNameLst>
                                          </p:cBhvr>
                                          <p:to>
                                            <p:strVal val="visible"/>
                                          </p:to>
                                        </p:set>
                                        <p:animEffect transition="in" filter="barn(inVertical)">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animBg="1"/>
          <p:bldP spid="33" grpId="1" animBg="1"/>
          <p:bldP spid="34" grpId="0"/>
          <p:bldP spid="34" grpId="1"/>
          <p:bldP spid="35" grpId="0" animBg="1"/>
          <p:bldP spid="3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1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path" presetSubtype="0" fill="hold" nodeType="clickEffect">
                                      <p:stCondLst>
                                        <p:cond delay="0"/>
                                      </p:stCondLst>
                                      <p:childTnLst>
                                        <p:animMotion origin="layout" path="M 1.11111E-6 -2.22222E-6 L -0.80139 -2.22222E-6 " pathEditMode="relative" rAng="0" ptsTypes="AA">
                                          <p:cBhvr>
                                            <p:cTn id="11" dur="2750" fill="hold"/>
                                            <p:tgtEl>
                                              <p:spTgt spid="3"/>
                                            </p:tgtEl>
                                            <p:attrNameLst>
                                              <p:attrName>ppt_x</p:attrName>
                                              <p:attrName>ppt_y</p:attrName>
                                            </p:attrNameLst>
                                          </p:cBhvr>
                                          <p:rCtr x="-40069" y="0"/>
                                        </p:animMotion>
                                      </p:childTnLst>
                                    </p:cTn>
                                  </p:par>
                                  <p:par>
                                    <p:cTn id="12" presetID="35" presetClass="path" presetSubtype="0" fill="hold" grpId="0" nodeType="withEffect">
                                      <p:stCondLst>
                                        <p:cond delay="0"/>
                                      </p:stCondLst>
                                      <p:childTnLst>
                                        <p:animMotion origin="layout" path="M -4.16667E-6 4.19753E-6 L -0.57968 4.19753E-6 " pathEditMode="relative" rAng="0" ptsTypes="AA">
                                          <p:cBhvr>
                                            <p:cTn id="13" dur="2000" fill="hold"/>
                                            <p:tgtEl>
                                              <p:spTgt spid="6"/>
                                            </p:tgtEl>
                                            <p:attrNameLst>
                                              <p:attrName>ppt_x</p:attrName>
                                              <p:attrName>ppt_y</p:attrName>
                                            </p:attrNameLst>
                                          </p:cBhvr>
                                          <p:rCtr x="-28993" y="0"/>
                                        </p:animMotion>
                                      </p:childTnLst>
                                    </p:cTn>
                                  </p:par>
                                  <p:par>
                                    <p:cTn id="14" presetID="0" presetClass="path" presetSubtype="0" fill="hold" nodeType="withEffect">
                                      <p:stCondLst>
                                        <p:cond delay="0"/>
                                      </p:stCondLst>
                                      <p:childTnLst>
                                        <p:animMotion origin="layout" path="M -4.72222E-6 -9.87654E-7 L -0.00086 0.26235 L 0.26667 0.26512 " pathEditMode="relative" rAng="0" ptsTypes="AAA">
                                          <p:cBhvr>
                                            <p:cTn id="15" dur="1500" fill="hold"/>
                                            <p:tgtEl>
                                              <p:spTgt spid="5123"/>
                                            </p:tgtEl>
                                            <p:attrNameLst>
                                              <p:attrName>ppt_x</p:attrName>
                                              <p:attrName>ppt_y</p:attrName>
                                            </p:attrNameLst>
                                          </p:cBhvr>
                                          <p:rCtr x="13281" y="13241"/>
                                        </p:animMotion>
                                      </p:childTnLst>
                                    </p:cTn>
                                  </p:par>
                                  <p:par>
                                    <p:cTn id="16" presetID="35" presetClass="path" presetSubtype="0" repeatCount="indefinite" fill="hold" nodeType="withEffect">
                                      <p:stCondLst>
                                        <p:cond delay="0"/>
                                      </p:stCondLst>
                                      <p:childTnLst>
                                        <p:animMotion origin="layout" path="M -3.33333E-6 -4.32099E-6 L -1.00833 -4.32099E-6 " pathEditMode="relative" rAng="0" ptsTypes="AA">
                                          <p:cBhvr>
                                            <p:cTn id="17" dur="3500" fill="hold"/>
                                            <p:tgtEl>
                                              <p:spTgt spid="5"/>
                                            </p:tgtEl>
                                            <p:attrNameLst>
                                              <p:attrName>ppt_x</p:attrName>
                                              <p:attrName>ppt_y</p:attrName>
                                            </p:attrNameLst>
                                          </p:cBhvr>
                                          <p:rCtr x="-50417"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par>
                                    <p:cTn id="23" presetID="2" presetClass="entr" presetSubtype="2" fill="hold" grpId="0"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1+#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4"/>
                                            </p:tgtEl>
                                            <p:attrNameLst>
                                              <p:attrName>style.visibility</p:attrName>
                                            </p:attrNameLst>
                                          </p:cBhvr>
                                          <p:to>
                                            <p:strVal val="hidden"/>
                                          </p:to>
                                        </p:set>
                                      </p:childTnLst>
                                    </p:cTn>
                                  </p:par>
                                  <p:par>
                                    <p:cTn id="33" presetID="23" presetClass="entr" presetSubtype="16"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250" fill="hold"/>
                                            <p:tgtEl>
                                              <p:spTgt spid="36"/>
                                            </p:tgtEl>
                                            <p:attrNameLst>
                                              <p:attrName>ppt_w</p:attrName>
                                            </p:attrNameLst>
                                          </p:cBhvr>
                                          <p:tavLst>
                                            <p:tav tm="0">
                                              <p:val>
                                                <p:fltVal val="0"/>
                                              </p:val>
                                            </p:tav>
                                            <p:tav tm="100000">
                                              <p:val>
                                                <p:strVal val="#ppt_w"/>
                                              </p:val>
                                            </p:tav>
                                          </p:tavLst>
                                        </p:anim>
                                        <p:anim calcmode="lin" valueType="num">
                                          <p:cBhvr>
                                            <p:cTn id="36" dur="250" fill="hold"/>
                                            <p:tgtEl>
                                              <p:spTgt spid="36"/>
                                            </p:tgtEl>
                                            <p:attrNameLst>
                                              <p:attrName>ppt_h</p:attrName>
                                            </p:attrNameLst>
                                          </p:cBhvr>
                                          <p:tavLst>
                                            <p:tav tm="0">
                                              <p:val>
                                                <p:fltVal val="0"/>
                                              </p:val>
                                            </p:tav>
                                            <p:tav tm="100000">
                                              <p:val>
                                                <p:strVal val="#ppt_h"/>
                                              </p:val>
                                            </p:tav>
                                          </p:tavLst>
                                        </p:anim>
                                      </p:childTnLst>
                                    </p:cTn>
                                  </p:par>
                                  <p:par>
                                    <p:cTn id="37" presetID="16" presetClass="entr" presetSubtype="21" fill="hold" grpId="0" nodeType="withEffect">
                                      <p:stCondLst>
                                        <p:cond delay="250"/>
                                      </p:stCondLst>
                                      <p:childTnLst>
                                        <p:set>
                                          <p:cBhvr>
                                            <p:cTn id="38" dur="1" fill="hold">
                                              <p:stCondLst>
                                                <p:cond delay="0"/>
                                              </p:stCondLst>
                                            </p:cTn>
                                            <p:tgtEl>
                                              <p:spTgt spid="35"/>
                                            </p:tgtEl>
                                            <p:attrNameLst>
                                              <p:attrName>style.visibility</p:attrName>
                                            </p:attrNameLst>
                                          </p:cBhvr>
                                          <p:to>
                                            <p:strVal val="visible"/>
                                          </p:to>
                                        </p:set>
                                        <p:animEffect transition="in" filter="barn(inVertical)">
                                          <p:cBhvr>
                                            <p:cTn id="3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animBg="1"/>
          <p:bldP spid="33" grpId="1" animBg="1"/>
          <p:bldP spid="34" grpId="0"/>
          <p:bldP spid="34" grpId="1"/>
          <p:bldP spid="35" grpId="0" animBg="1"/>
          <p:bldP spid="36" grpId="0"/>
        </p:bldLst>
      </p:timing>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92.168.1.34\mt_school\2016_17\03_CBSE BOARD\TAT_2016-17\VIII_Std_TAT\Physics\Earthquake\Manish\Raw file\numerical b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5148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94710" y="2254250"/>
            <a:ext cx="3805850" cy="769441"/>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44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numerical</a:t>
            </a:r>
            <a:endParaRPr lang="en-US" sz="44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sp>
        <p:nvSpPr>
          <p:cNvPr id="4" name="Isosceles Triangle 8"/>
          <p:cNvSpPr/>
          <p:nvPr/>
        </p:nvSpPr>
        <p:spPr>
          <a:xfrm>
            <a:off x="-14968" y="12700"/>
            <a:ext cx="9158968" cy="5102623"/>
          </a:xfrm>
          <a:prstGeom prst="rect">
            <a:avLst/>
          </a:prstGeom>
          <a:solidFill>
            <a:schemeClr val="bg1">
              <a:alpha val="8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0200" y="971550"/>
            <a:ext cx="711984" cy="1114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67000" y="1301175"/>
            <a:ext cx="1884683" cy="584775"/>
          </a:xfrm>
          <a:prstGeom prst="rect">
            <a:avLst/>
          </a:prstGeom>
        </p:spPr>
        <p:txBody>
          <a:bodyPr wrap="none">
            <a:spAutoFit/>
          </a:bodyPr>
          <a:lstStyle/>
          <a:p>
            <a:r>
              <a:rPr lang="en-US" sz="3200" b="1" dirty="0">
                <a:solidFill>
                  <a:srgbClr val="C00000"/>
                </a:solidFill>
                <a:latin typeface="Copperplate Gothic Bold" pitchFamily="34" charset="0"/>
              </a:rPr>
              <a:t>Type - </a:t>
            </a:r>
            <a:r>
              <a:rPr lang="en-US" sz="3200" b="1" dirty="0" smtClean="0">
                <a:solidFill>
                  <a:srgbClr val="C00000"/>
                </a:solidFill>
                <a:latin typeface="Copperplate Gothic Bold" pitchFamily="34" charset="0"/>
              </a:rPr>
              <a:t>B</a:t>
            </a:r>
            <a:endParaRPr lang="en-US" sz="3200" b="1" dirty="0">
              <a:solidFill>
                <a:srgbClr val="C00000"/>
              </a:solidFill>
              <a:latin typeface="Copperplate Gothic Bold" pitchFamily="34" charset="0"/>
            </a:endParaRPr>
          </a:p>
        </p:txBody>
      </p:sp>
      <p:sp>
        <p:nvSpPr>
          <p:cNvPr id="7" name="Rectangle 6"/>
          <p:cNvSpPr/>
          <p:nvPr/>
        </p:nvSpPr>
        <p:spPr>
          <a:xfrm>
            <a:off x="2667000" y="1885950"/>
            <a:ext cx="2212191" cy="584775"/>
          </a:xfrm>
          <a:prstGeom prst="rect">
            <a:avLst/>
          </a:prstGeom>
        </p:spPr>
        <p:txBody>
          <a:bodyPr wrap="square">
            <a:spAutoFit/>
          </a:bodyPr>
          <a:lstStyle/>
          <a:p>
            <a:r>
              <a:rPr lang="en-US" sz="3200" b="1" dirty="0">
                <a:solidFill>
                  <a:srgbClr val="C00000"/>
                </a:solidFill>
                <a:latin typeface="Book Antiqua" pitchFamily="18" charset="0"/>
              </a:rPr>
              <a:t>p</a:t>
            </a:r>
            <a:r>
              <a:rPr lang="en-US" sz="3200" b="1" dirty="0" smtClean="0">
                <a:solidFill>
                  <a:srgbClr val="C00000"/>
                </a:solidFill>
                <a:latin typeface="Book Antiqua" pitchFamily="18" charset="0"/>
              </a:rPr>
              <a:t> = mv</a:t>
            </a:r>
            <a:endParaRPr lang="en-US" sz="3200" b="1" dirty="0">
              <a:solidFill>
                <a:srgbClr val="C00000"/>
              </a:solidFill>
              <a:latin typeface="Book Antiqua" pitchFamily="18" charset="0"/>
            </a:endParaRPr>
          </a:p>
        </p:txBody>
      </p:sp>
      <p:sp>
        <p:nvSpPr>
          <p:cNvPr id="8" name="Rectangle 7"/>
          <p:cNvSpPr>
            <a:spLocks noChangeArrowheads="1"/>
          </p:cNvSpPr>
          <p:nvPr/>
        </p:nvSpPr>
        <p:spPr bwMode="auto">
          <a:xfrm>
            <a:off x="2654300" y="2666674"/>
            <a:ext cx="2707211" cy="584775"/>
          </a:xfrm>
          <a:prstGeom prst="rect">
            <a:avLst/>
          </a:prstGeom>
          <a:noFill/>
          <a:ln w="9525">
            <a:noFill/>
            <a:miter lim="800000"/>
            <a:headEnd/>
            <a:tailEnd/>
          </a:ln>
        </p:spPr>
        <p:txBody>
          <a:bodyPr wrap="square">
            <a:spAutoFit/>
          </a:bodyPr>
          <a:lstStyle/>
          <a:p>
            <a:pPr lvl="1" indent="-457200" algn="just">
              <a:tabLst>
                <a:tab pos="2057400" algn="r"/>
                <a:tab pos="2228850" algn="l"/>
                <a:tab pos="2514600" algn="l"/>
              </a:tabLst>
            </a:pPr>
            <a:r>
              <a:rPr lang="en-US" sz="3200" b="1" dirty="0" smtClean="0">
                <a:solidFill>
                  <a:srgbClr val="C00000"/>
                </a:solidFill>
                <a:latin typeface="Book Antiqua" panose="02040602050305030304" pitchFamily="18" charset="0"/>
                <a:sym typeface="Symbol"/>
              </a:rPr>
              <a:t></a:t>
            </a:r>
            <a:r>
              <a:rPr lang="en-US" sz="3200" b="1" dirty="0" smtClean="0">
                <a:solidFill>
                  <a:srgbClr val="C00000"/>
                </a:solidFill>
                <a:latin typeface="Book Antiqua" panose="02040602050305030304" pitchFamily="18" charset="0"/>
              </a:rPr>
              <a:t>p = mv - mu</a:t>
            </a:r>
            <a:endParaRPr lang="en-US" sz="3200" b="1" dirty="0">
              <a:solidFill>
                <a:srgbClr val="C00000"/>
              </a:solidFill>
              <a:latin typeface="Book Antiqua" panose="02040602050305030304" pitchFamily="18" charset="0"/>
              <a:cs typeface="Times New Roman" pitchFamily="18" charset="0"/>
            </a:endParaRPr>
          </a:p>
        </p:txBody>
      </p:sp>
    </p:spTree>
    <p:extLst>
      <p:ext uri="{BB962C8B-B14F-4D97-AF65-F5344CB8AC3E}">
        <p14:creationId xmlns:p14="http://schemas.microsoft.com/office/powerpoint/2010/main" val="1931956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1" presetClass="entr" presetSubtype="0" fill="hold" grpId="2"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63" presetClass="path" presetSubtype="0" accel="10000" fill="hold" grpId="1" nodeType="withEffect" p14:presetBounceEnd="60000">
                                      <p:stCondLst>
                                        <p:cond delay="0"/>
                                      </p:stCondLst>
                                      <p:childTnLst>
                                        <p:animMotion origin="layout" path="M -0.525 -2.96296E-6 L 0 -2.96296E-6 " pathEditMode="relative" rAng="0" ptsTypes="AA" p14:bounceEnd="60000">
                                          <p:cBhvr>
                                            <p:cTn id="12" dur="500" fill="hold"/>
                                            <p:tgtEl>
                                              <p:spTgt spid="3"/>
                                            </p:tgtEl>
                                            <p:attrNameLst>
                                              <p:attrName>ppt_x</p:attrName>
                                              <p:attrName>ppt_y</p:attrName>
                                            </p:attrNameLst>
                                          </p:cBhvr>
                                          <p:rCtr x="26250" y="0"/>
                                        </p:animMotion>
                                      </p:childTnLst>
                                    </p:cTn>
                                  </p:par>
                                </p:childTnLst>
                              </p:cTn>
                            </p:par>
                            <p:par>
                              <p:cTn id="13" fill="hold">
                                <p:stCondLst>
                                  <p:cond delay="1000"/>
                                </p:stCondLst>
                                <p:childTnLst>
                                  <p:par>
                                    <p:cTn id="14" presetID="6" presetClass="emph" presetSubtype="0" repeatCount="indefinite" autoRev="1" fill="hold" grpId="0" nodeType="afterEffect">
                                      <p:stCondLst>
                                        <p:cond delay="0"/>
                                      </p:stCondLst>
                                      <p:endCondLst>
                                        <p:cond evt="onNext" delay="0">
                                          <p:tgtEl>
                                            <p:sldTgt/>
                                          </p:tgtEl>
                                        </p:cond>
                                      </p:endCondLst>
                                      <p:childTnLst>
                                        <p:animScale>
                                          <p:cBhvr>
                                            <p:cTn id="15" dur="500" fill="hold"/>
                                            <p:tgtEl>
                                              <p:spTgt spid="3"/>
                                            </p:tgtEl>
                                          </p:cBhvr>
                                          <p:by x="110000" y="110000"/>
                                        </p:animScale>
                                      </p:childTnLst>
                                    </p:cTn>
                                  </p:par>
                                </p:childTnLst>
                              </p:cTn>
                            </p:par>
                            <p:par>
                              <p:cTn id="16" fill="hold">
                                <p:stCondLst>
                                  <p:cond delay="2000"/>
                                </p:stCondLst>
                                <p:childTnLst>
                                  <p:par>
                                    <p:cTn id="17" presetID="64" presetClass="path" presetSubtype="0" accel="50000" decel="50000" fill="hold" grpId="3" nodeType="afterEffect">
                                      <p:stCondLst>
                                        <p:cond delay="0"/>
                                      </p:stCondLst>
                                      <p:childTnLst>
                                        <p:animMotion origin="layout" path="M 4.72222E-6 -2.96296E-6 L 4.72222E-6 -0.42777 " pathEditMode="relative" rAng="0" ptsTypes="AA">
                                          <p:cBhvr>
                                            <p:cTn id="18" dur="500" fill="hold"/>
                                            <p:tgtEl>
                                              <p:spTgt spid="3"/>
                                            </p:tgtEl>
                                            <p:attrNameLst>
                                              <p:attrName>ppt_x</p:attrName>
                                              <p:attrName>ppt_y</p:attrName>
                                            </p:attrNameLst>
                                          </p:cBhvr>
                                          <p:rCtr x="0" y="-21389"/>
                                        </p:animMotion>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0-#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16" presetClass="entr" presetSubtype="21"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 grpId="3"/>
          <p:bldP spid="4" grpId="0" animBg="1"/>
          <p:bldP spid="2" grpId="0"/>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1" presetClass="entr" presetSubtype="0" fill="hold" grpId="2"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63" presetClass="path" presetSubtype="0" accel="10000" fill="hold" grpId="1" nodeType="withEffect">
                                      <p:stCondLst>
                                        <p:cond delay="0"/>
                                      </p:stCondLst>
                                      <p:childTnLst>
                                        <p:animMotion origin="layout" path="M -0.525 -2.96296E-6 L 0 -2.96296E-6 " pathEditMode="relative" rAng="0" ptsTypes="AA">
                                          <p:cBhvr>
                                            <p:cTn id="12" dur="500" fill="hold"/>
                                            <p:tgtEl>
                                              <p:spTgt spid="3"/>
                                            </p:tgtEl>
                                            <p:attrNameLst>
                                              <p:attrName>ppt_x</p:attrName>
                                              <p:attrName>ppt_y</p:attrName>
                                            </p:attrNameLst>
                                          </p:cBhvr>
                                          <p:rCtr x="26250" y="0"/>
                                        </p:animMotion>
                                      </p:childTnLst>
                                    </p:cTn>
                                  </p:par>
                                </p:childTnLst>
                              </p:cTn>
                            </p:par>
                            <p:par>
                              <p:cTn id="13" fill="hold">
                                <p:stCondLst>
                                  <p:cond delay="1000"/>
                                </p:stCondLst>
                                <p:childTnLst>
                                  <p:par>
                                    <p:cTn id="14" presetID="6" presetClass="emph" presetSubtype="0" repeatCount="indefinite" autoRev="1" fill="hold" grpId="0" nodeType="afterEffect">
                                      <p:stCondLst>
                                        <p:cond delay="0"/>
                                      </p:stCondLst>
                                      <p:endCondLst>
                                        <p:cond evt="onNext" delay="0">
                                          <p:tgtEl>
                                            <p:sldTgt/>
                                          </p:tgtEl>
                                        </p:cond>
                                      </p:endCondLst>
                                      <p:childTnLst>
                                        <p:animScale>
                                          <p:cBhvr>
                                            <p:cTn id="15" dur="500" fill="hold"/>
                                            <p:tgtEl>
                                              <p:spTgt spid="3"/>
                                            </p:tgtEl>
                                          </p:cBhvr>
                                          <p:by x="110000" y="110000"/>
                                        </p:animScale>
                                      </p:childTnLst>
                                    </p:cTn>
                                  </p:par>
                                </p:childTnLst>
                              </p:cTn>
                            </p:par>
                            <p:par>
                              <p:cTn id="16" fill="hold">
                                <p:stCondLst>
                                  <p:cond delay="2000"/>
                                </p:stCondLst>
                                <p:childTnLst>
                                  <p:par>
                                    <p:cTn id="17" presetID="64" presetClass="path" presetSubtype="0" accel="50000" decel="50000" fill="hold" grpId="3" nodeType="afterEffect">
                                      <p:stCondLst>
                                        <p:cond delay="0"/>
                                      </p:stCondLst>
                                      <p:childTnLst>
                                        <p:animMotion origin="layout" path="M 4.72222E-6 -2.96296E-6 L 4.72222E-6 -0.42777 " pathEditMode="relative" rAng="0" ptsTypes="AA">
                                          <p:cBhvr>
                                            <p:cTn id="18" dur="500" fill="hold"/>
                                            <p:tgtEl>
                                              <p:spTgt spid="3"/>
                                            </p:tgtEl>
                                            <p:attrNameLst>
                                              <p:attrName>ppt_x</p:attrName>
                                              <p:attrName>ppt_y</p:attrName>
                                            </p:attrNameLst>
                                          </p:cBhvr>
                                          <p:rCtr x="0" y="-21389"/>
                                        </p:animMotion>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0-#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16" presetClass="entr" presetSubtype="21"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 grpId="3"/>
          <p:bldP spid="4" grpId="0" animBg="1"/>
          <p:bldP spid="2" grpId="0"/>
          <p:bldP spid="7" grpId="0"/>
          <p:bldP spid="8" grpId="0"/>
        </p:bldLst>
      </p:timing>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56"/>
            <a:ext cx="9144000" cy="5144812"/>
          </a:xfrm>
          <a:prstGeom prst="rect">
            <a:avLst/>
          </a:prstGeom>
        </p:spPr>
      </p:pic>
      <p:pic>
        <p:nvPicPr>
          <p:cNvPr id="2" name="Picture 1" descr="Image result for box clipar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094" y="3105149"/>
            <a:ext cx="1992477" cy="19924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201084\Desktop\household-boy-pushing-shopping-cart-831-classroom-clipart-cCo4bA-clipart.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7273" r="56364">
                        <a14:foregroundMark x1="18364" y1="95052" x2="11273" y2="92371"/>
                        <a14:foregroundMark x1="38727" y1="97113" x2="29818" y2="95258"/>
                      </a14:backgroundRemoval>
                    </a14:imgEffect>
                  </a14:imgLayer>
                </a14:imgProps>
              </a:ext>
              <a:ext uri="{28A0092B-C50C-407E-A947-70E740481C1C}">
                <a14:useLocalDpi xmlns:a14="http://schemas.microsoft.com/office/drawing/2010/main" val="0"/>
              </a:ext>
            </a:extLst>
          </a:blip>
          <a:srcRect/>
          <a:stretch>
            <a:fillRect/>
          </a:stretch>
        </p:blipFill>
        <p:spPr bwMode="auto">
          <a:xfrm rot="21008346">
            <a:off x="603292" y="2512561"/>
            <a:ext cx="2799148" cy="246834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21262" y="184117"/>
            <a:ext cx="7406738" cy="1164809"/>
            <a:chOff x="743485" y="513707"/>
            <a:chExt cx="7406738" cy="1164809"/>
          </a:xfrm>
        </p:grpSpPr>
        <p:sp>
          <p:nvSpPr>
            <p:cNvPr id="6" name="TextBox 5"/>
            <p:cNvSpPr txBox="1">
              <a:spLocks noChangeArrowheads="1"/>
            </p:cNvSpPr>
            <p:nvPr/>
          </p:nvSpPr>
          <p:spPr bwMode="auto">
            <a:xfrm>
              <a:off x="743485" y="674068"/>
              <a:ext cx="7406738" cy="93187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defRPr/>
              </a:pPr>
              <a:endParaRPr lang="en-US" kern="0" dirty="0">
                <a:solidFill>
                  <a:prstClr val="black"/>
                </a:solidFill>
                <a:latin typeface="Bell MT" pitchFamily="18" charset="0"/>
              </a:endParaRPr>
            </a:p>
          </p:txBody>
        </p:sp>
        <p:sp>
          <p:nvSpPr>
            <p:cNvPr id="7" name="TextBox 6"/>
            <p:cNvSpPr txBox="1">
              <a:spLocks noChangeArrowheads="1"/>
            </p:cNvSpPr>
            <p:nvPr/>
          </p:nvSpPr>
          <p:spPr bwMode="auto">
            <a:xfrm>
              <a:off x="1107615" y="513707"/>
              <a:ext cx="7042607"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An </a:t>
              </a:r>
              <a:r>
                <a:rPr lang="en-US" sz="1600" dirty="0">
                  <a:solidFill>
                    <a:srgbClr val="0000FF"/>
                  </a:solidFill>
                  <a:latin typeface="Book Antiqua" panose="02040602050305030304" pitchFamily="18" charset="0"/>
                </a:rPr>
                <a:t>object of mass 100 kg is accelerated uniformly </a:t>
              </a:r>
              <a:r>
                <a:rPr lang="en-US" sz="1600" dirty="0" smtClean="0">
                  <a:solidFill>
                    <a:srgbClr val="0000FF"/>
                  </a:solidFill>
                  <a:latin typeface="Book Antiqua" panose="02040602050305030304" pitchFamily="18" charset="0"/>
                </a:rPr>
                <a:t>from a velocity </a:t>
              </a:r>
              <a:r>
                <a:rPr lang="en-US" sz="1600" dirty="0">
                  <a:solidFill>
                    <a:srgbClr val="0000FF"/>
                  </a:solidFill>
                  <a:latin typeface="Book Antiqua" panose="02040602050305030304" pitchFamily="18" charset="0"/>
                </a:rPr>
                <a:t>of 5 ms</a:t>
              </a:r>
              <a:r>
                <a:rPr lang="en-US" sz="1600" baseline="30000" dirty="0">
                  <a:solidFill>
                    <a:srgbClr val="0000FF"/>
                  </a:solidFill>
                  <a:latin typeface="Book Antiqua" panose="02040602050305030304" pitchFamily="18" charset="0"/>
                </a:rPr>
                <a:t>-1</a:t>
              </a:r>
              <a:r>
                <a:rPr lang="en-US" sz="1600" dirty="0">
                  <a:solidFill>
                    <a:srgbClr val="0000FF"/>
                  </a:solidFill>
                  <a:latin typeface="Book Antiqua" panose="02040602050305030304" pitchFamily="18" charset="0"/>
                </a:rPr>
                <a:t> to 8 ms</a:t>
              </a:r>
              <a:r>
                <a:rPr lang="en-US" sz="1600" baseline="30000" dirty="0">
                  <a:solidFill>
                    <a:srgbClr val="0000FF"/>
                  </a:solidFill>
                  <a:latin typeface="Book Antiqua" panose="02040602050305030304" pitchFamily="18" charset="0"/>
                </a:rPr>
                <a:t>-1</a:t>
              </a:r>
              <a:r>
                <a:rPr lang="en-US" sz="1600" dirty="0">
                  <a:solidFill>
                    <a:srgbClr val="0000FF"/>
                  </a:solidFill>
                  <a:latin typeface="Book Antiqua" panose="02040602050305030304" pitchFamily="18" charset="0"/>
                </a:rPr>
                <a:t> in 6s. Calculate the initial </a:t>
              </a:r>
              <a:r>
                <a:rPr lang="en-US" sz="1600" dirty="0" smtClean="0">
                  <a:solidFill>
                    <a:srgbClr val="0000FF"/>
                  </a:solidFill>
                  <a:latin typeface="Book Antiqua" panose="02040602050305030304" pitchFamily="18" charset="0"/>
                </a:rPr>
                <a:t>and </a:t>
              </a:r>
              <a:r>
                <a:rPr lang="en-US" sz="1600" dirty="0">
                  <a:solidFill>
                    <a:srgbClr val="0000FF"/>
                  </a:solidFill>
                  <a:latin typeface="Book Antiqua" panose="02040602050305030304" pitchFamily="18" charset="0"/>
                </a:rPr>
                <a:t>final momentum of the object. Also find the magnitude of </a:t>
              </a:r>
              <a:r>
                <a:rPr lang="en-US" sz="1600" dirty="0" smtClean="0">
                  <a:solidFill>
                    <a:srgbClr val="0000FF"/>
                  </a:solidFill>
                  <a:latin typeface="Book Antiqua" panose="02040602050305030304" pitchFamily="18" charset="0"/>
                </a:rPr>
                <a:t>the force </a:t>
              </a:r>
              <a:r>
                <a:rPr lang="en-US" sz="1600" dirty="0">
                  <a:solidFill>
                    <a:srgbClr val="0000FF"/>
                  </a:solidFill>
                  <a:latin typeface="Book Antiqua" panose="02040602050305030304" pitchFamily="18" charset="0"/>
                </a:rPr>
                <a:t>exerted on the object.</a:t>
              </a:r>
            </a:p>
          </p:txBody>
        </p:sp>
      </p:grpSp>
      <p:grpSp>
        <p:nvGrpSpPr>
          <p:cNvPr id="8" name="Group 7"/>
          <p:cNvGrpSpPr/>
          <p:nvPr/>
        </p:nvGrpSpPr>
        <p:grpSpPr>
          <a:xfrm>
            <a:off x="325120" y="465720"/>
            <a:ext cx="640080" cy="640080"/>
            <a:chOff x="4953000" y="3718491"/>
            <a:chExt cx="640080" cy="640080"/>
          </a:xfrm>
        </p:grpSpPr>
        <p:sp>
          <p:nvSpPr>
            <p:cNvPr id="9" name="Oval 8"/>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rPr>
                <a:t>1</a:t>
              </a:r>
            </a:p>
          </p:txBody>
        </p:sp>
      </p:grpSp>
      <p:grpSp>
        <p:nvGrpSpPr>
          <p:cNvPr id="15" name="Group 14"/>
          <p:cNvGrpSpPr/>
          <p:nvPr/>
        </p:nvGrpSpPr>
        <p:grpSpPr>
          <a:xfrm>
            <a:off x="3724415" y="3911540"/>
            <a:ext cx="1764560" cy="358617"/>
            <a:chOff x="6403410" y="2213040"/>
            <a:chExt cx="1764560" cy="358617"/>
          </a:xfrm>
        </p:grpSpPr>
        <p:sp>
          <p:nvSpPr>
            <p:cNvPr id="16" name="Horizontal Scroll 11"/>
            <p:cNvSpPr/>
            <p:nvPr/>
          </p:nvSpPr>
          <p:spPr>
            <a:xfrm>
              <a:off x="6403410" y="2213040"/>
              <a:ext cx="1764560" cy="358617"/>
            </a:xfrm>
            <a:prstGeom prst="wedgeRoundRectCallout">
              <a:avLst>
                <a:gd name="adj1" fmla="val -60771"/>
                <a:gd name="adj2" fmla="val 50482"/>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17" name="Rectangle 16"/>
            <p:cNvSpPr/>
            <p:nvPr/>
          </p:nvSpPr>
          <p:spPr>
            <a:xfrm>
              <a:off x="6441256" y="2213040"/>
              <a:ext cx="1718740" cy="338554"/>
            </a:xfrm>
            <a:prstGeom prst="rect">
              <a:avLst/>
            </a:prstGeom>
          </p:spPr>
          <p:txBody>
            <a:bodyPr wrap="none">
              <a:spAutoFit/>
            </a:bodyPr>
            <a:lstStyle/>
            <a:p>
              <a:r>
                <a:rPr lang="en-US" sz="1600" b="1" dirty="0" smtClean="0">
                  <a:solidFill>
                    <a:prstClr val="black"/>
                  </a:solidFill>
                  <a:latin typeface="Book Antiqua" panose="02040602050305030304" pitchFamily="18" charset="0"/>
                </a:rPr>
                <a:t>Mass(m) =100kg</a:t>
              </a:r>
              <a:endParaRPr lang="en-US" sz="1600" b="1" dirty="0">
                <a:solidFill>
                  <a:prstClr val="black"/>
                </a:solidFill>
              </a:endParaRPr>
            </a:p>
          </p:txBody>
        </p:sp>
      </p:grpSp>
      <p:grpSp>
        <p:nvGrpSpPr>
          <p:cNvPr id="18" name="Group 17"/>
          <p:cNvGrpSpPr/>
          <p:nvPr/>
        </p:nvGrpSpPr>
        <p:grpSpPr>
          <a:xfrm>
            <a:off x="3810000" y="3388114"/>
            <a:ext cx="2667093" cy="358617"/>
            <a:chOff x="6403409" y="2213040"/>
            <a:chExt cx="2667093" cy="358617"/>
          </a:xfrm>
        </p:grpSpPr>
        <p:sp>
          <p:nvSpPr>
            <p:cNvPr id="19" name="Horizontal Scroll 11"/>
            <p:cNvSpPr/>
            <p:nvPr/>
          </p:nvSpPr>
          <p:spPr>
            <a:xfrm>
              <a:off x="6403409" y="2213040"/>
              <a:ext cx="2667093" cy="358617"/>
            </a:xfrm>
            <a:prstGeom prst="wedgeRoundRectCallout">
              <a:avLst>
                <a:gd name="adj1" fmla="val -63603"/>
                <a:gd name="adj2" fmla="val 36316"/>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20" name="Rectangle 19"/>
            <p:cNvSpPr/>
            <p:nvPr/>
          </p:nvSpPr>
          <p:spPr>
            <a:xfrm>
              <a:off x="6441256" y="2222565"/>
              <a:ext cx="2629246" cy="338554"/>
            </a:xfrm>
            <a:prstGeom prst="rect">
              <a:avLst/>
            </a:prstGeom>
          </p:spPr>
          <p:txBody>
            <a:bodyPr wrap="none">
              <a:spAutoFit/>
            </a:bodyPr>
            <a:lstStyle/>
            <a:p>
              <a:r>
                <a:rPr lang="en-US" sz="1600" b="1" dirty="0" smtClean="0">
                  <a:solidFill>
                    <a:prstClr val="black"/>
                  </a:solidFill>
                  <a:latin typeface="Book Antiqua" panose="02040602050305030304" pitchFamily="18" charset="0"/>
                </a:rPr>
                <a:t>Initial Velocity(u) =</a:t>
              </a:r>
              <a:r>
                <a:rPr lang="en-US" sz="1600" dirty="0">
                  <a:solidFill>
                    <a:srgbClr val="0000FF"/>
                  </a:solidFill>
                  <a:latin typeface="Book Antiqua" panose="02040602050305030304" pitchFamily="18" charset="0"/>
                </a:rPr>
                <a:t> </a:t>
              </a:r>
              <a:r>
                <a:rPr lang="en-US" sz="1600" b="1" dirty="0">
                  <a:solidFill>
                    <a:prstClr val="black"/>
                  </a:solidFill>
                  <a:latin typeface="Book Antiqua" panose="02040602050305030304" pitchFamily="18" charset="0"/>
                </a:rPr>
                <a:t>5 ms</a:t>
              </a:r>
              <a:r>
                <a:rPr lang="en-US" sz="1600" b="1" baseline="30000" dirty="0">
                  <a:solidFill>
                    <a:prstClr val="black"/>
                  </a:solidFill>
                  <a:latin typeface="Book Antiqua" panose="02040602050305030304" pitchFamily="18" charset="0"/>
                </a:rPr>
                <a:t>-1</a:t>
              </a:r>
              <a:endParaRPr lang="en-US" sz="1600" b="1" dirty="0">
                <a:solidFill>
                  <a:prstClr val="black"/>
                </a:solidFill>
              </a:endParaRPr>
            </a:p>
          </p:txBody>
        </p:sp>
      </p:grpSp>
      <p:grpSp>
        <p:nvGrpSpPr>
          <p:cNvPr id="21" name="Group 20"/>
          <p:cNvGrpSpPr/>
          <p:nvPr/>
        </p:nvGrpSpPr>
        <p:grpSpPr>
          <a:xfrm>
            <a:off x="4193654" y="2925840"/>
            <a:ext cx="2054746" cy="358617"/>
            <a:chOff x="6403409" y="2213040"/>
            <a:chExt cx="2054746" cy="358617"/>
          </a:xfrm>
        </p:grpSpPr>
        <p:sp>
          <p:nvSpPr>
            <p:cNvPr id="22" name="Horizontal Scroll 11"/>
            <p:cNvSpPr/>
            <p:nvPr/>
          </p:nvSpPr>
          <p:spPr>
            <a:xfrm>
              <a:off x="6403409" y="2213040"/>
              <a:ext cx="2054745" cy="358617"/>
            </a:xfrm>
            <a:prstGeom prst="wedgeRoundRectCallout">
              <a:avLst>
                <a:gd name="adj1" fmla="val 19838"/>
                <a:gd name="adj2" fmla="val 82354"/>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23" name="Rectangle 22"/>
            <p:cNvSpPr/>
            <p:nvPr/>
          </p:nvSpPr>
          <p:spPr>
            <a:xfrm>
              <a:off x="6441256" y="2222565"/>
              <a:ext cx="2016899" cy="338554"/>
            </a:xfrm>
            <a:prstGeom prst="rect">
              <a:avLst/>
            </a:prstGeom>
          </p:spPr>
          <p:txBody>
            <a:bodyPr wrap="none">
              <a:spAutoFit/>
            </a:bodyPr>
            <a:lstStyle/>
            <a:p>
              <a:r>
                <a:rPr lang="en-US" sz="1600" b="1" dirty="0" smtClean="0">
                  <a:solidFill>
                    <a:prstClr val="black"/>
                  </a:solidFill>
                  <a:latin typeface="Book Antiqua" panose="02040602050305030304" pitchFamily="18" charset="0"/>
                </a:rPr>
                <a:t>Velocity(v) =</a:t>
              </a:r>
              <a:r>
                <a:rPr lang="en-US" sz="1600" dirty="0">
                  <a:solidFill>
                    <a:srgbClr val="0000FF"/>
                  </a:solidFill>
                  <a:latin typeface="Book Antiqua" panose="02040602050305030304" pitchFamily="18" charset="0"/>
                </a:rPr>
                <a:t> </a:t>
              </a:r>
              <a:r>
                <a:rPr lang="en-US" sz="1600" b="1" dirty="0" smtClean="0">
                  <a:solidFill>
                    <a:prstClr val="black"/>
                  </a:solidFill>
                  <a:latin typeface="Book Antiqua" panose="02040602050305030304" pitchFamily="18" charset="0"/>
                </a:rPr>
                <a:t>8 </a:t>
              </a:r>
              <a:r>
                <a:rPr lang="en-US" sz="1600" b="1" dirty="0">
                  <a:solidFill>
                    <a:prstClr val="black"/>
                  </a:solidFill>
                  <a:latin typeface="Book Antiqua" panose="02040602050305030304" pitchFamily="18" charset="0"/>
                </a:rPr>
                <a:t>ms</a:t>
              </a:r>
              <a:r>
                <a:rPr lang="en-US" sz="1600" b="1" baseline="30000" dirty="0">
                  <a:solidFill>
                    <a:prstClr val="black"/>
                  </a:solidFill>
                  <a:latin typeface="Book Antiqua" panose="02040602050305030304" pitchFamily="18" charset="0"/>
                </a:rPr>
                <a:t>-1</a:t>
              </a:r>
              <a:endParaRPr lang="en-US" sz="1600" b="1" dirty="0">
                <a:solidFill>
                  <a:prstClr val="black"/>
                </a:solidFill>
              </a:endParaRPr>
            </a:p>
          </p:txBody>
        </p:sp>
      </p:grpSp>
      <p:grpSp>
        <p:nvGrpSpPr>
          <p:cNvPr id="24" name="Group 23"/>
          <p:cNvGrpSpPr/>
          <p:nvPr/>
        </p:nvGrpSpPr>
        <p:grpSpPr>
          <a:xfrm>
            <a:off x="1350495" y="3867150"/>
            <a:ext cx="1392705" cy="358617"/>
            <a:chOff x="6403409" y="2213040"/>
            <a:chExt cx="1392705" cy="358617"/>
          </a:xfrm>
        </p:grpSpPr>
        <p:sp>
          <p:nvSpPr>
            <p:cNvPr id="25" name="Horizontal Scroll 11"/>
            <p:cNvSpPr/>
            <p:nvPr/>
          </p:nvSpPr>
          <p:spPr>
            <a:xfrm>
              <a:off x="6403409" y="2213040"/>
              <a:ext cx="1392705" cy="358617"/>
            </a:xfrm>
            <a:prstGeom prst="roundRect">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26" name="Rectangle 25"/>
            <p:cNvSpPr/>
            <p:nvPr/>
          </p:nvSpPr>
          <p:spPr>
            <a:xfrm>
              <a:off x="6441256" y="2222565"/>
              <a:ext cx="1354858" cy="338554"/>
            </a:xfrm>
            <a:prstGeom prst="rect">
              <a:avLst/>
            </a:prstGeom>
          </p:spPr>
          <p:txBody>
            <a:bodyPr wrap="none">
              <a:spAutoFit/>
            </a:bodyPr>
            <a:lstStyle/>
            <a:p>
              <a:r>
                <a:rPr lang="en-US" sz="1600" b="1" dirty="0" smtClean="0">
                  <a:solidFill>
                    <a:prstClr val="black"/>
                  </a:solidFill>
                  <a:latin typeface="Book Antiqua" panose="02040602050305030304" pitchFamily="18" charset="0"/>
                </a:rPr>
                <a:t>Time(t) =</a:t>
              </a:r>
              <a:r>
                <a:rPr lang="en-US" sz="1600" dirty="0">
                  <a:solidFill>
                    <a:srgbClr val="0000FF"/>
                  </a:solidFill>
                  <a:latin typeface="Book Antiqua" panose="02040602050305030304" pitchFamily="18" charset="0"/>
                </a:rPr>
                <a:t> </a:t>
              </a:r>
              <a:r>
                <a:rPr lang="en-US" sz="1600" b="1" dirty="0" smtClean="0">
                  <a:solidFill>
                    <a:prstClr val="black"/>
                  </a:solidFill>
                  <a:latin typeface="Book Antiqua" panose="02040602050305030304" pitchFamily="18" charset="0"/>
                </a:rPr>
                <a:t>6s</a:t>
              </a:r>
              <a:endParaRPr lang="en-US" sz="1600" b="1" dirty="0">
                <a:solidFill>
                  <a:prstClr val="black"/>
                </a:solidFill>
              </a:endParaRPr>
            </a:p>
          </p:txBody>
        </p:sp>
      </p:grpSp>
    </p:spTree>
    <p:extLst>
      <p:ext uri="{BB962C8B-B14F-4D97-AF65-F5344CB8AC3E}">
        <p14:creationId xmlns:p14="http://schemas.microsoft.com/office/powerpoint/2010/main" val="116877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22" presetClass="entr" presetSubtype="4"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63" presetClass="path" presetSubtype="0" accel="50000" decel="50000" fill="hold" nodeType="clickEffect">
                                  <p:stCondLst>
                                    <p:cond delay="0"/>
                                  </p:stCondLst>
                                  <p:childTnLst>
                                    <p:animMotion origin="layout" path="M 0 0 L 0.25 0 E" pathEditMode="relative" ptsTypes="">
                                      <p:cBhvr>
                                        <p:cTn id="47" dur="2000" fill="hold"/>
                                        <p:tgtEl>
                                          <p:spTgt spid="2"/>
                                        </p:tgtEl>
                                        <p:attrNameLst>
                                          <p:attrName>ppt_x</p:attrName>
                                          <p:attrName>ppt_y</p:attrName>
                                        </p:attrNameLst>
                                      </p:cBhvr>
                                    </p:animMotion>
                                  </p:childTnLst>
                                </p:cTn>
                              </p:par>
                              <p:par>
                                <p:cTn id="48" presetID="63" presetClass="path" presetSubtype="0" accel="50000" decel="50000" fill="hold" nodeType="withEffect">
                                  <p:stCondLst>
                                    <p:cond delay="0"/>
                                  </p:stCondLst>
                                  <p:childTnLst>
                                    <p:animMotion origin="layout" path="M 0 0 L 0.25 0 E" pathEditMode="relative" ptsTypes="">
                                      <p:cBhvr>
                                        <p:cTn id="49" dur="2000" fill="hold"/>
                                        <p:tgtEl>
                                          <p:spTgt spid="3"/>
                                        </p:tgtEl>
                                        <p:attrNameLst>
                                          <p:attrName>ppt_x</p:attrName>
                                          <p:attrName>ppt_y</p:attrName>
                                        </p:attrNameLst>
                                      </p:cBhvr>
                                    </p:animMotion>
                                  </p:childTnLst>
                                </p:cTn>
                              </p:par>
                              <p:par>
                                <p:cTn id="50" presetID="22" presetClass="entr" presetSubtype="4"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par>
                                <p:cTn id="58" presetID="22" presetClass="entr" presetSubtype="4"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down)">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24"/>
                                        </p:tgtEl>
                                      </p:cBhvr>
                                    </p:animEffect>
                                    <p:set>
                                      <p:cBhvr>
                                        <p:cTn id="65"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291" y="1477671"/>
            <a:ext cx="914400" cy="338241"/>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a:t>
            </a:r>
          </a:p>
        </p:txBody>
      </p:sp>
      <p:sp>
        <p:nvSpPr>
          <p:cNvPr id="4" name="TextBox 3"/>
          <p:cNvSpPr txBox="1"/>
          <p:nvPr/>
        </p:nvSpPr>
        <p:spPr>
          <a:xfrm>
            <a:off x="1866900" y="1504950"/>
            <a:ext cx="1139536"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Mass (m)</a:t>
            </a:r>
          </a:p>
        </p:txBody>
      </p:sp>
      <p:sp>
        <p:nvSpPr>
          <p:cNvPr id="5" name="TextBox 4"/>
          <p:cNvSpPr txBox="1"/>
          <p:nvPr/>
        </p:nvSpPr>
        <p:spPr>
          <a:xfrm>
            <a:off x="990600" y="1826329"/>
            <a:ext cx="2015836" cy="33855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Initial velocity (u)</a:t>
            </a:r>
          </a:p>
        </p:txBody>
      </p:sp>
      <p:sp>
        <p:nvSpPr>
          <p:cNvPr id="6" name="TextBox 5"/>
          <p:cNvSpPr txBox="1"/>
          <p:nvPr/>
        </p:nvSpPr>
        <p:spPr>
          <a:xfrm>
            <a:off x="1177636" y="2136258"/>
            <a:ext cx="1828800" cy="33855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Final velocity (v)</a:t>
            </a:r>
          </a:p>
        </p:txBody>
      </p:sp>
      <p:sp>
        <p:nvSpPr>
          <p:cNvPr id="7" name="TextBox 6"/>
          <p:cNvSpPr txBox="1"/>
          <p:nvPr/>
        </p:nvSpPr>
        <p:spPr>
          <a:xfrm>
            <a:off x="2966604" y="150495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 name="TextBox 7"/>
          <p:cNvSpPr txBox="1"/>
          <p:nvPr/>
        </p:nvSpPr>
        <p:spPr>
          <a:xfrm>
            <a:off x="3196936" y="1504950"/>
            <a:ext cx="104948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100 kg</a:t>
            </a:r>
            <a:endParaRPr lang="en-US" sz="1600" b="1" dirty="0">
              <a:solidFill>
                <a:srgbClr val="0000FF"/>
              </a:solidFill>
              <a:latin typeface="Book Antiqua" panose="02040602050305030304" pitchFamily="18" charset="0"/>
            </a:endParaRPr>
          </a:p>
        </p:txBody>
      </p:sp>
      <p:sp>
        <p:nvSpPr>
          <p:cNvPr id="9" name="TextBox 8"/>
          <p:cNvSpPr txBox="1"/>
          <p:nvPr/>
        </p:nvSpPr>
        <p:spPr>
          <a:xfrm>
            <a:off x="2966604" y="1826329"/>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0" name="TextBox 9"/>
          <p:cNvSpPr txBox="1"/>
          <p:nvPr/>
        </p:nvSpPr>
        <p:spPr>
          <a:xfrm>
            <a:off x="3196936" y="1826329"/>
            <a:ext cx="8382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5</a:t>
            </a:r>
            <a:r>
              <a:rPr lang="en-US" sz="1600" b="1" dirty="0" smtClean="0">
                <a:solidFill>
                  <a:srgbClr val="0000FF"/>
                </a:solidFill>
                <a:latin typeface="Book Antiqua" panose="02040602050305030304" pitchFamily="18" charset="0"/>
              </a:rPr>
              <a:t> ms</a:t>
            </a:r>
            <a:r>
              <a:rPr lang="en-US" sz="1600" b="1" baseline="30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sp>
        <p:nvSpPr>
          <p:cNvPr id="11" name="TextBox 10"/>
          <p:cNvSpPr txBox="1"/>
          <p:nvPr/>
        </p:nvSpPr>
        <p:spPr>
          <a:xfrm>
            <a:off x="2966604" y="2136258"/>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2" name="TextBox 11"/>
          <p:cNvSpPr txBox="1"/>
          <p:nvPr/>
        </p:nvSpPr>
        <p:spPr>
          <a:xfrm>
            <a:off x="3196936" y="2136258"/>
            <a:ext cx="8382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8</a:t>
            </a:r>
            <a:r>
              <a:rPr lang="en-US" sz="1600" b="1" dirty="0" smtClean="0">
                <a:solidFill>
                  <a:srgbClr val="0000FF"/>
                </a:solidFill>
                <a:latin typeface="Book Antiqua" panose="02040602050305030304" pitchFamily="18" charset="0"/>
              </a:rPr>
              <a:t> ms</a:t>
            </a:r>
            <a:r>
              <a:rPr lang="en-US" sz="1600" b="1" baseline="30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sp>
        <p:nvSpPr>
          <p:cNvPr id="13" name="TextBox 12"/>
          <p:cNvSpPr txBox="1"/>
          <p:nvPr/>
        </p:nvSpPr>
        <p:spPr>
          <a:xfrm>
            <a:off x="1330036" y="2461760"/>
            <a:ext cx="1676400" cy="33855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Time taken (t)</a:t>
            </a:r>
          </a:p>
        </p:txBody>
      </p:sp>
      <p:sp>
        <p:nvSpPr>
          <p:cNvPr id="14" name="TextBox 13"/>
          <p:cNvSpPr txBox="1"/>
          <p:nvPr/>
        </p:nvSpPr>
        <p:spPr>
          <a:xfrm>
            <a:off x="2966604" y="246176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5" name="TextBox 14"/>
          <p:cNvSpPr txBox="1"/>
          <p:nvPr/>
        </p:nvSpPr>
        <p:spPr>
          <a:xfrm>
            <a:off x="3196936" y="2461760"/>
            <a:ext cx="5334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6 s</a:t>
            </a:r>
            <a:endParaRPr lang="en-US" sz="1600" b="1" dirty="0">
              <a:solidFill>
                <a:srgbClr val="0000FF"/>
              </a:solidFill>
              <a:latin typeface="Book Antiqua" panose="02040602050305030304" pitchFamily="18" charset="0"/>
            </a:endParaRPr>
          </a:p>
        </p:txBody>
      </p:sp>
      <p:sp>
        <p:nvSpPr>
          <p:cNvPr id="16" name="TextBox 15"/>
          <p:cNvSpPr txBox="1"/>
          <p:nvPr/>
        </p:nvSpPr>
        <p:spPr>
          <a:xfrm>
            <a:off x="111760" y="2810400"/>
            <a:ext cx="1143000" cy="338241"/>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a:t>
            </a:r>
          </a:p>
        </p:txBody>
      </p:sp>
      <p:sp>
        <p:nvSpPr>
          <p:cNvPr id="17" name="TextBox 16"/>
          <p:cNvSpPr txBox="1"/>
          <p:nvPr/>
        </p:nvSpPr>
        <p:spPr>
          <a:xfrm>
            <a:off x="1100282" y="2810400"/>
            <a:ext cx="2829791"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 Initial momentum  (p</a:t>
            </a:r>
            <a:r>
              <a:rPr lang="en-US" sz="1600" b="1" baseline="-25000" dirty="0" smtClean="0">
                <a:solidFill>
                  <a:srgbClr val="0000FF"/>
                </a:solidFill>
                <a:latin typeface="Book Antiqua" panose="02040602050305030304" pitchFamily="18" charset="0"/>
              </a:rPr>
              <a:t>1</a:t>
            </a:r>
            <a:r>
              <a:rPr lang="en-US" sz="1600" b="1" dirty="0" smtClean="0">
                <a:solidFill>
                  <a:srgbClr val="0000FF"/>
                </a:solidFill>
                <a:latin typeface="Book Antiqua" panose="02040602050305030304" pitchFamily="18" charset="0"/>
              </a:rPr>
              <a:t>)</a:t>
            </a:r>
          </a:p>
        </p:txBody>
      </p:sp>
      <p:sp>
        <p:nvSpPr>
          <p:cNvPr id="18" name="TextBox 17"/>
          <p:cNvSpPr txBox="1"/>
          <p:nvPr/>
        </p:nvSpPr>
        <p:spPr>
          <a:xfrm>
            <a:off x="1100282" y="3120329"/>
            <a:ext cx="2812472"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(b) Final momentum   (p</a:t>
            </a:r>
            <a:r>
              <a:rPr lang="en-US" sz="1600" b="1" baseline="-25000" dirty="0" smtClean="0">
                <a:solidFill>
                  <a:srgbClr val="0000FF"/>
                </a:solidFill>
                <a:latin typeface="Book Antiqua" panose="02040602050305030304" pitchFamily="18" charset="0"/>
              </a:rPr>
              <a:t>2</a:t>
            </a:r>
            <a:r>
              <a:rPr lang="en-US" sz="1600" b="1" dirty="0" smtClean="0">
                <a:solidFill>
                  <a:srgbClr val="0000FF"/>
                </a:solidFill>
                <a:latin typeface="Book Antiqua" panose="02040602050305030304" pitchFamily="18" charset="0"/>
              </a:rPr>
              <a:t>) </a:t>
            </a:r>
          </a:p>
        </p:txBody>
      </p:sp>
      <p:sp>
        <p:nvSpPr>
          <p:cNvPr id="19" name="TextBox 18"/>
          <p:cNvSpPr txBox="1"/>
          <p:nvPr/>
        </p:nvSpPr>
        <p:spPr>
          <a:xfrm>
            <a:off x="1100282" y="3402539"/>
            <a:ext cx="2434456"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(c) Force exerted         (F)</a:t>
            </a:r>
          </a:p>
        </p:txBody>
      </p:sp>
      <p:sp>
        <p:nvSpPr>
          <p:cNvPr id="20" name="TextBox 19"/>
          <p:cNvSpPr txBox="1"/>
          <p:nvPr/>
        </p:nvSpPr>
        <p:spPr>
          <a:xfrm>
            <a:off x="3644900" y="281040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1" name="TextBox 20"/>
          <p:cNvSpPr txBox="1"/>
          <p:nvPr/>
        </p:nvSpPr>
        <p:spPr>
          <a:xfrm>
            <a:off x="3644900" y="3120329"/>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2" name="TextBox 21"/>
          <p:cNvSpPr txBox="1"/>
          <p:nvPr/>
        </p:nvSpPr>
        <p:spPr>
          <a:xfrm>
            <a:off x="3644900" y="3402539"/>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3" name="TextBox 22"/>
          <p:cNvSpPr txBox="1"/>
          <p:nvPr/>
        </p:nvSpPr>
        <p:spPr>
          <a:xfrm>
            <a:off x="3975100" y="2810400"/>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p>
        </p:txBody>
      </p:sp>
      <p:sp>
        <p:nvSpPr>
          <p:cNvPr id="24" name="TextBox 23"/>
          <p:cNvSpPr txBox="1"/>
          <p:nvPr/>
        </p:nvSpPr>
        <p:spPr>
          <a:xfrm>
            <a:off x="3975100" y="3120329"/>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p>
        </p:txBody>
      </p:sp>
      <p:sp>
        <p:nvSpPr>
          <p:cNvPr id="25" name="TextBox 24"/>
          <p:cNvSpPr txBox="1"/>
          <p:nvPr/>
        </p:nvSpPr>
        <p:spPr>
          <a:xfrm>
            <a:off x="3975100" y="3402539"/>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p>
        </p:txBody>
      </p:sp>
      <p:cxnSp>
        <p:nvCxnSpPr>
          <p:cNvPr id="26" name="Straight Connector 25"/>
          <p:cNvCxnSpPr/>
          <p:nvPr/>
        </p:nvCxnSpPr>
        <p:spPr>
          <a:xfrm>
            <a:off x="4495800" y="1617318"/>
            <a:ext cx="0" cy="33801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3660" y="3828152"/>
            <a:ext cx="1293870" cy="33824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Formulae:</a:t>
            </a:r>
            <a:endParaRPr lang="en-US" dirty="0"/>
          </a:p>
        </p:txBody>
      </p:sp>
      <p:sp>
        <p:nvSpPr>
          <p:cNvPr id="28" name="TextBox 27"/>
          <p:cNvSpPr txBox="1"/>
          <p:nvPr/>
        </p:nvSpPr>
        <p:spPr>
          <a:xfrm>
            <a:off x="1325075" y="3828152"/>
            <a:ext cx="70403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  </a:t>
            </a:r>
            <a:r>
              <a:rPr lang="en-US" dirty="0" smtClean="0"/>
              <a:t>p </a:t>
            </a:r>
            <a:endParaRPr lang="en-US" dirty="0"/>
          </a:p>
        </p:txBody>
      </p:sp>
      <p:sp>
        <p:nvSpPr>
          <p:cNvPr id="29" name="TextBox 28"/>
          <p:cNvSpPr txBox="1"/>
          <p:nvPr/>
        </p:nvSpPr>
        <p:spPr>
          <a:xfrm>
            <a:off x="2909216" y="3855591"/>
            <a:ext cx="663963"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(b)  F</a:t>
            </a:r>
          </a:p>
        </p:txBody>
      </p:sp>
      <p:sp>
        <p:nvSpPr>
          <p:cNvPr id="30" name="TextBox 29"/>
          <p:cNvSpPr txBox="1"/>
          <p:nvPr/>
        </p:nvSpPr>
        <p:spPr>
          <a:xfrm>
            <a:off x="1295400" y="4188910"/>
            <a:ext cx="61907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(c)  a</a:t>
            </a:r>
          </a:p>
        </p:txBody>
      </p:sp>
      <p:sp>
        <p:nvSpPr>
          <p:cNvPr id="31" name="TextBox 30"/>
          <p:cNvSpPr txBox="1"/>
          <p:nvPr/>
        </p:nvSpPr>
        <p:spPr>
          <a:xfrm>
            <a:off x="1858475" y="3828152"/>
            <a:ext cx="3097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32" name="TextBox 31"/>
          <p:cNvSpPr txBox="1"/>
          <p:nvPr/>
        </p:nvSpPr>
        <p:spPr>
          <a:xfrm>
            <a:off x="3429000" y="3855591"/>
            <a:ext cx="3097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33" name="TextBox 32"/>
          <p:cNvSpPr txBox="1"/>
          <p:nvPr/>
        </p:nvSpPr>
        <p:spPr>
          <a:xfrm>
            <a:off x="1828800" y="4222633"/>
            <a:ext cx="3097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34" name="TextBox 33"/>
          <p:cNvSpPr txBox="1"/>
          <p:nvPr/>
        </p:nvSpPr>
        <p:spPr>
          <a:xfrm>
            <a:off x="2024293" y="3828152"/>
            <a:ext cx="481221"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mv</a:t>
            </a:r>
          </a:p>
        </p:txBody>
      </p:sp>
      <p:sp>
        <p:nvSpPr>
          <p:cNvPr id="35" name="TextBox 34"/>
          <p:cNvSpPr txBox="1"/>
          <p:nvPr/>
        </p:nvSpPr>
        <p:spPr>
          <a:xfrm>
            <a:off x="3581400" y="3816350"/>
            <a:ext cx="47000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ma</a:t>
            </a:r>
          </a:p>
        </p:txBody>
      </p:sp>
      <p:sp>
        <p:nvSpPr>
          <p:cNvPr id="36" name="TextBox 35"/>
          <p:cNvSpPr txBox="1"/>
          <p:nvPr/>
        </p:nvSpPr>
        <p:spPr>
          <a:xfrm>
            <a:off x="2076739" y="4095750"/>
            <a:ext cx="492443"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v-u</a:t>
            </a:r>
          </a:p>
        </p:txBody>
      </p:sp>
      <p:cxnSp>
        <p:nvCxnSpPr>
          <p:cNvPr id="37" name="Straight Connector 36"/>
          <p:cNvCxnSpPr/>
          <p:nvPr/>
        </p:nvCxnSpPr>
        <p:spPr>
          <a:xfrm>
            <a:off x="2062913" y="4395926"/>
            <a:ext cx="457200"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180793" y="4351517"/>
            <a:ext cx="253595"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t</a:t>
            </a:r>
          </a:p>
        </p:txBody>
      </p:sp>
      <p:grpSp>
        <p:nvGrpSpPr>
          <p:cNvPr id="52" name="Group 51"/>
          <p:cNvGrpSpPr/>
          <p:nvPr/>
        </p:nvGrpSpPr>
        <p:grpSpPr>
          <a:xfrm>
            <a:off x="721262" y="184117"/>
            <a:ext cx="7660738" cy="1164809"/>
            <a:chOff x="743485" y="513707"/>
            <a:chExt cx="7660738" cy="1164809"/>
          </a:xfrm>
        </p:grpSpPr>
        <p:sp>
          <p:nvSpPr>
            <p:cNvPr id="53" name="TextBox 52"/>
            <p:cNvSpPr txBox="1">
              <a:spLocks noChangeArrowheads="1"/>
            </p:cNvSpPr>
            <p:nvPr/>
          </p:nvSpPr>
          <p:spPr bwMode="auto">
            <a:xfrm>
              <a:off x="743485" y="674068"/>
              <a:ext cx="7660738" cy="93187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defRPr/>
              </a:pPr>
              <a:endParaRPr lang="en-US" kern="0" dirty="0">
                <a:solidFill>
                  <a:prstClr val="black"/>
                </a:solidFill>
                <a:latin typeface="Bell MT" pitchFamily="18" charset="0"/>
              </a:endParaRPr>
            </a:p>
          </p:txBody>
        </p:sp>
        <p:sp>
          <p:nvSpPr>
            <p:cNvPr id="54" name="TextBox 53"/>
            <p:cNvSpPr txBox="1">
              <a:spLocks noChangeArrowheads="1"/>
            </p:cNvSpPr>
            <p:nvPr/>
          </p:nvSpPr>
          <p:spPr bwMode="auto">
            <a:xfrm>
              <a:off x="1107616" y="513707"/>
              <a:ext cx="7220407"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An </a:t>
              </a:r>
              <a:r>
                <a:rPr lang="en-US" sz="1600" dirty="0">
                  <a:solidFill>
                    <a:srgbClr val="0000FF"/>
                  </a:solidFill>
                  <a:latin typeface="Book Antiqua" panose="02040602050305030304" pitchFamily="18" charset="0"/>
                </a:rPr>
                <a:t>object of mass 100 kg is accelerated uniformly </a:t>
              </a:r>
              <a:r>
                <a:rPr lang="en-US" sz="1600" dirty="0" smtClean="0">
                  <a:solidFill>
                    <a:srgbClr val="0000FF"/>
                  </a:solidFill>
                  <a:latin typeface="Book Antiqua" panose="02040602050305030304" pitchFamily="18" charset="0"/>
                </a:rPr>
                <a:t>from a velocity </a:t>
              </a:r>
              <a:r>
                <a:rPr lang="en-US" sz="1600" dirty="0">
                  <a:solidFill>
                    <a:srgbClr val="0000FF"/>
                  </a:solidFill>
                  <a:latin typeface="Book Antiqua" panose="02040602050305030304" pitchFamily="18" charset="0"/>
                </a:rPr>
                <a:t>of 5 ms</a:t>
              </a:r>
              <a:r>
                <a:rPr lang="en-US" sz="1600" baseline="30000" dirty="0">
                  <a:solidFill>
                    <a:srgbClr val="0000FF"/>
                  </a:solidFill>
                  <a:latin typeface="Book Antiqua" panose="02040602050305030304" pitchFamily="18" charset="0"/>
                </a:rPr>
                <a:t>-1</a:t>
              </a:r>
              <a:r>
                <a:rPr lang="en-US" sz="1600" dirty="0">
                  <a:solidFill>
                    <a:srgbClr val="0000FF"/>
                  </a:solidFill>
                  <a:latin typeface="Book Antiqua" panose="02040602050305030304" pitchFamily="18" charset="0"/>
                </a:rPr>
                <a:t> to 8 ms</a:t>
              </a:r>
              <a:r>
                <a:rPr lang="en-US" sz="1600" baseline="30000" dirty="0">
                  <a:solidFill>
                    <a:srgbClr val="0000FF"/>
                  </a:solidFill>
                  <a:latin typeface="Book Antiqua" panose="02040602050305030304" pitchFamily="18" charset="0"/>
                </a:rPr>
                <a:t>-1</a:t>
              </a:r>
              <a:r>
                <a:rPr lang="en-US" sz="1600" dirty="0">
                  <a:solidFill>
                    <a:srgbClr val="0000FF"/>
                  </a:solidFill>
                  <a:latin typeface="Book Antiqua" panose="02040602050305030304" pitchFamily="18" charset="0"/>
                </a:rPr>
                <a:t> in 6s. Calculate the initial </a:t>
              </a:r>
              <a:r>
                <a:rPr lang="en-US" sz="1600" dirty="0" smtClean="0">
                  <a:solidFill>
                    <a:srgbClr val="0000FF"/>
                  </a:solidFill>
                  <a:latin typeface="Book Antiqua" panose="02040602050305030304" pitchFamily="18" charset="0"/>
                </a:rPr>
                <a:t>and </a:t>
              </a:r>
              <a:r>
                <a:rPr lang="en-US" sz="1600" dirty="0">
                  <a:solidFill>
                    <a:srgbClr val="0000FF"/>
                  </a:solidFill>
                  <a:latin typeface="Book Antiqua" panose="02040602050305030304" pitchFamily="18" charset="0"/>
                </a:rPr>
                <a:t>final momentum of the object</a:t>
              </a:r>
              <a:r>
                <a:rPr lang="en-US" sz="1600" dirty="0" smtClean="0">
                  <a:solidFill>
                    <a:srgbClr val="0000FF"/>
                  </a:solidFill>
                  <a:latin typeface="Book Antiqua" panose="02040602050305030304" pitchFamily="18" charset="0"/>
                </a:rPr>
                <a:t>.</a:t>
              </a:r>
            </a:p>
            <a:p>
              <a:pPr algn="l"/>
              <a:r>
                <a:rPr lang="en-US" sz="1600" dirty="0" smtClean="0">
                  <a:solidFill>
                    <a:srgbClr val="0000FF"/>
                  </a:solidFill>
                  <a:latin typeface="Book Antiqua" panose="02040602050305030304" pitchFamily="18" charset="0"/>
                </a:rPr>
                <a:t>Also </a:t>
              </a:r>
              <a:r>
                <a:rPr lang="en-US" sz="1600" dirty="0">
                  <a:solidFill>
                    <a:srgbClr val="0000FF"/>
                  </a:solidFill>
                  <a:latin typeface="Book Antiqua" panose="02040602050305030304" pitchFamily="18" charset="0"/>
                </a:rPr>
                <a:t>find the magnitude of </a:t>
              </a:r>
              <a:r>
                <a:rPr lang="en-US" sz="1600" dirty="0" smtClean="0">
                  <a:solidFill>
                    <a:srgbClr val="0000FF"/>
                  </a:solidFill>
                  <a:latin typeface="Book Antiqua" panose="02040602050305030304" pitchFamily="18" charset="0"/>
                </a:rPr>
                <a:t>the force </a:t>
              </a:r>
              <a:r>
                <a:rPr lang="en-US" sz="1600" dirty="0">
                  <a:solidFill>
                    <a:srgbClr val="0000FF"/>
                  </a:solidFill>
                  <a:latin typeface="Book Antiqua" panose="02040602050305030304" pitchFamily="18" charset="0"/>
                </a:rPr>
                <a:t>exerted on the object.</a:t>
              </a:r>
            </a:p>
          </p:txBody>
        </p:sp>
      </p:grpSp>
      <p:grpSp>
        <p:nvGrpSpPr>
          <p:cNvPr id="55" name="Group 54"/>
          <p:cNvGrpSpPr/>
          <p:nvPr/>
        </p:nvGrpSpPr>
        <p:grpSpPr>
          <a:xfrm>
            <a:off x="325120" y="465720"/>
            <a:ext cx="640080" cy="640080"/>
            <a:chOff x="4953000" y="3718491"/>
            <a:chExt cx="640080" cy="640080"/>
          </a:xfrm>
        </p:grpSpPr>
        <p:sp>
          <p:nvSpPr>
            <p:cNvPr id="56" name="Oval 5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Rectangle 5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rPr>
                <a:t>1</a:t>
              </a:r>
            </a:p>
          </p:txBody>
        </p:sp>
      </p:grpSp>
      <p:sp>
        <p:nvSpPr>
          <p:cNvPr id="44" name="Rectangle 43"/>
          <p:cNvSpPr/>
          <p:nvPr/>
        </p:nvSpPr>
        <p:spPr>
          <a:xfrm>
            <a:off x="2837569" y="400585"/>
            <a:ext cx="697169"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p:cNvSpPr/>
          <p:nvPr/>
        </p:nvSpPr>
        <p:spPr>
          <a:xfrm>
            <a:off x="7543800" y="393564"/>
            <a:ext cx="570136"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p:cNvSpPr/>
          <p:nvPr/>
        </p:nvSpPr>
        <p:spPr>
          <a:xfrm>
            <a:off x="1367530" y="633908"/>
            <a:ext cx="599460" cy="2461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p:cNvSpPr/>
          <p:nvPr/>
        </p:nvSpPr>
        <p:spPr>
          <a:xfrm>
            <a:off x="2158170" y="642202"/>
            <a:ext cx="391023"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TextBox 57"/>
          <p:cNvSpPr txBox="1"/>
          <p:nvPr/>
        </p:nvSpPr>
        <p:spPr>
          <a:xfrm>
            <a:off x="4572000" y="1330839"/>
            <a:ext cx="1143000" cy="338241"/>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a:defRPr sz="1600" b="1" kern="0">
                <a:solidFill>
                  <a:srgbClr val="0000FF"/>
                </a:solidFill>
                <a:effectLst>
                  <a:innerShdw blurRad="114300">
                    <a:prstClr val="black"/>
                  </a:innerShdw>
                </a:effectLst>
                <a:latin typeface="Book Antiqua" panose="02040602050305030304" pitchFamily="18" charset="0"/>
              </a:defRPr>
            </a:lvl1pPr>
          </a:lstStyle>
          <a:p>
            <a:r>
              <a:rPr lang="en-US" dirty="0"/>
              <a:t>Solution:</a:t>
            </a:r>
          </a:p>
        </p:txBody>
      </p:sp>
      <p:sp>
        <p:nvSpPr>
          <p:cNvPr id="59" name="TextBox 58"/>
          <p:cNvSpPr txBox="1"/>
          <p:nvPr/>
        </p:nvSpPr>
        <p:spPr>
          <a:xfrm>
            <a:off x="4749801" y="1669080"/>
            <a:ext cx="2829791" cy="33855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 Initial momentum  (p</a:t>
            </a:r>
            <a:r>
              <a:rPr lang="en-US" sz="1600" b="1" baseline="-25000" dirty="0" smtClean="0">
                <a:solidFill>
                  <a:srgbClr val="0000FF"/>
                </a:solidFill>
                <a:latin typeface="Book Antiqua" panose="02040602050305030304" pitchFamily="18" charset="0"/>
              </a:rPr>
              <a:t>1</a:t>
            </a:r>
            <a:r>
              <a:rPr lang="en-US" sz="1600" b="1" dirty="0" smtClean="0">
                <a:solidFill>
                  <a:srgbClr val="0000FF"/>
                </a:solidFill>
                <a:latin typeface="Book Antiqua" panose="02040602050305030304" pitchFamily="18" charset="0"/>
              </a:rPr>
              <a:t>)</a:t>
            </a:r>
          </a:p>
        </p:txBody>
      </p:sp>
      <p:sp>
        <p:nvSpPr>
          <p:cNvPr id="60" name="TextBox 59"/>
          <p:cNvSpPr txBox="1"/>
          <p:nvPr/>
        </p:nvSpPr>
        <p:spPr>
          <a:xfrm>
            <a:off x="7503392" y="166908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1" name="TextBox 60"/>
          <p:cNvSpPr txBox="1"/>
          <p:nvPr/>
        </p:nvSpPr>
        <p:spPr>
          <a:xfrm>
            <a:off x="7764318" y="1669080"/>
            <a:ext cx="599208"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mu</a:t>
            </a:r>
            <a:endParaRPr lang="en-US" sz="1600" b="1" dirty="0">
              <a:solidFill>
                <a:srgbClr val="0000FF"/>
              </a:solidFill>
              <a:latin typeface="Book Antiqua" panose="02040602050305030304" pitchFamily="18" charset="0"/>
            </a:endParaRPr>
          </a:p>
        </p:txBody>
      </p:sp>
      <p:sp>
        <p:nvSpPr>
          <p:cNvPr id="64" name="TextBox 63"/>
          <p:cNvSpPr txBox="1"/>
          <p:nvPr/>
        </p:nvSpPr>
        <p:spPr>
          <a:xfrm>
            <a:off x="5953991" y="196215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5" name="TextBox 64"/>
          <p:cNvSpPr txBox="1"/>
          <p:nvPr/>
        </p:nvSpPr>
        <p:spPr>
          <a:xfrm>
            <a:off x="6706467" y="1962150"/>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68" name="TextBox 67"/>
          <p:cNvSpPr txBox="1"/>
          <p:nvPr/>
        </p:nvSpPr>
        <p:spPr>
          <a:xfrm>
            <a:off x="7020791" y="196215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9" name="TextBox 68"/>
          <p:cNvSpPr txBox="1"/>
          <p:nvPr/>
        </p:nvSpPr>
        <p:spPr>
          <a:xfrm>
            <a:off x="7281718" y="1962150"/>
            <a:ext cx="592282"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5</a:t>
            </a:r>
            <a:r>
              <a:rPr lang="en-US" sz="1600" b="1" dirty="0" smtClean="0">
                <a:solidFill>
                  <a:srgbClr val="0000FF"/>
                </a:solidFill>
                <a:latin typeface="Book Antiqua" panose="02040602050305030304" pitchFamily="18" charset="0"/>
              </a:rPr>
              <a:t>00</a:t>
            </a:r>
            <a:endParaRPr lang="en-US" sz="1600" b="1" dirty="0">
              <a:solidFill>
                <a:srgbClr val="0000FF"/>
              </a:solidFill>
              <a:latin typeface="Book Antiqua" panose="02040602050305030304" pitchFamily="18" charset="0"/>
            </a:endParaRPr>
          </a:p>
        </p:txBody>
      </p:sp>
      <p:sp>
        <p:nvSpPr>
          <p:cNvPr id="70" name="TextBox 69"/>
          <p:cNvSpPr txBox="1"/>
          <p:nvPr/>
        </p:nvSpPr>
        <p:spPr>
          <a:xfrm>
            <a:off x="7620000" y="1962150"/>
            <a:ext cx="10668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kg ms</a:t>
            </a:r>
            <a:r>
              <a:rPr lang="en-US" sz="1600" b="1" baseline="30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sp>
        <p:nvSpPr>
          <p:cNvPr id="71" name="TextBox 70"/>
          <p:cNvSpPr txBox="1"/>
          <p:nvPr/>
        </p:nvSpPr>
        <p:spPr>
          <a:xfrm>
            <a:off x="4749800" y="2300672"/>
            <a:ext cx="2812472" cy="33855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(b) Final momentum   (p</a:t>
            </a:r>
            <a:r>
              <a:rPr lang="en-US" sz="1600" b="1" baseline="-25000" dirty="0" smtClean="0">
                <a:solidFill>
                  <a:srgbClr val="0000FF"/>
                </a:solidFill>
                <a:latin typeface="Book Antiqua" panose="02040602050305030304" pitchFamily="18" charset="0"/>
              </a:rPr>
              <a:t>2</a:t>
            </a:r>
            <a:r>
              <a:rPr lang="en-US" sz="1600" b="1" dirty="0" smtClean="0">
                <a:solidFill>
                  <a:srgbClr val="0000FF"/>
                </a:solidFill>
                <a:latin typeface="Book Antiqua" panose="02040602050305030304" pitchFamily="18" charset="0"/>
              </a:rPr>
              <a:t>) </a:t>
            </a:r>
          </a:p>
        </p:txBody>
      </p:sp>
      <p:sp>
        <p:nvSpPr>
          <p:cNvPr id="72" name="TextBox 71"/>
          <p:cNvSpPr txBox="1"/>
          <p:nvPr/>
        </p:nvSpPr>
        <p:spPr>
          <a:xfrm>
            <a:off x="7496463" y="2300672"/>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73" name="TextBox 72"/>
          <p:cNvSpPr txBox="1"/>
          <p:nvPr/>
        </p:nvSpPr>
        <p:spPr>
          <a:xfrm>
            <a:off x="7769768" y="2266950"/>
            <a:ext cx="599208"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mv</a:t>
            </a:r>
            <a:endParaRPr lang="en-US" sz="1600" b="1" dirty="0">
              <a:solidFill>
                <a:srgbClr val="0000FF"/>
              </a:solidFill>
              <a:latin typeface="Book Antiqua" panose="02040602050305030304" pitchFamily="18" charset="0"/>
            </a:endParaRPr>
          </a:p>
        </p:txBody>
      </p:sp>
      <p:sp>
        <p:nvSpPr>
          <p:cNvPr id="76" name="TextBox 75"/>
          <p:cNvSpPr txBox="1"/>
          <p:nvPr/>
        </p:nvSpPr>
        <p:spPr>
          <a:xfrm>
            <a:off x="5943600" y="272415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77" name="TextBox 76"/>
          <p:cNvSpPr txBox="1"/>
          <p:nvPr/>
        </p:nvSpPr>
        <p:spPr>
          <a:xfrm>
            <a:off x="6695568" y="2724150"/>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80" name="TextBox 79"/>
          <p:cNvSpPr txBox="1"/>
          <p:nvPr/>
        </p:nvSpPr>
        <p:spPr>
          <a:xfrm>
            <a:off x="7010400" y="272415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1" name="TextBox 80"/>
          <p:cNvSpPr txBox="1"/>
          <p:nvPr/>
        </p:nvSpPr>
        <p:spPr>
          <a:xfrm>
            <a:off x="7276777" y="2724150"/>
            <a:ext cx="59228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800</a:t>
            </a:r>
            <a:endParaRPr lang="en-US" sz="1600" b="1" dirty="0">
              <a:solidFill>
                <a:srgbClr val="0000FF"/>
              </a:solidFill>
              <a:latin typeface="Book Antiqua" panose="02040602050305030304" pitchFamily="18" charset="0"/>
            </a:endParaRPr>
          </a:p>
        </p:txBody>
      </p:sp>
      <p:sp>
        <p:nvSpPr>
          <p:cNvPr id="82" name="TextBox 81"/>
          <p:cNvSpPr txBox="1"/>
          <p:nvPr/>
        </p:nvSpPr>
        <p:spPr>
          <a:xfrm>
            <a:off x="7609609" y="2724150"/>
            <a:ext cx="10668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kg ms</a:t>
            </a:r>
            <a:r>
              <a:rPr lang="en-US" sz="1600" b="1" baseline="30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sp>
        <p:nvSpPr>
          <p:cNvPr id="83" name="TextBox 82"/>
          <p:cNvSpPr txBox="1"/>
          <p:nvPr/>
        </p:nvSpPr>
        <p:spPr>
          <a:xfrm>
            <a:off x="6214918" y="1962150"/>
            <a:ext cx="59228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100</a:t>
            </a:r>
            <a:endParaRPr lang="en-US" sz="1600" b="1" dirty="0">
              <a:solidFill>
                <a:srgbClr val="0000FF"/>
              </a:solidFill>
              <a:latin typeface="Book Antiqua" panose="02040602050305030304" pitchFamily="18" charset="0"/>
            </a:endParaRPr>
          </a:p>
        </p:txBody>
      </p:sp>
      <p:sp>
        <p:nvSpPr>
          <p:cNvPr id="84" name="TextBox 83"/>
          <p:cNvSpPr txBox="1"/>
          <p:nvPr/>
        </p:nvSpPr>
        <p:spPr>
          <a:xfrm>
            <a:off x="6773249" y="1962150"/>
            <a:ext cx="394222" cy="309267"/>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5</a:t>
            </a:r>
            <a:endParaRPr lang="en-US" sz="1600" b="1" dirty="0">
              <a:solidFill>
                <a:srgbClr val="0000FF"/>
              </a:solidFill>
              <a:latin typeface="Book Antiqua" panose="02040602050305030304" pitchFamily="18" charset="0"/>
            </a:endParaRPr>
          </a:p>
        </p:txBody>
      </p:sp>
      <p:sp>
        <p:nvSpPr>
          <p:cNvPr id="85" name="TextBox 84"/>
          <p:cNvSpPr txBox="1"/>
          <p:nvPr/>
        </p:nvSpPr>
        <p:spPr>
          <a:xfrm>
            <a:off x="6209977" y="2724150"/>
            <a:ext cx="59228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100</a:t>
            </a:r>
            <a:endParaRPr lang="en-US" sz="1600" b="1" dirty="0">
              <a:solidFill>
                <a:srgbClr val="0000FF"/>
              </a:solidFill>
              <a:latin typeface="Book Antiqua" panose="02040602050305030304" pitchFamily="18" charset="0"/>
            </a:endParaRPr>
          </a:p>
        </p:txBody>
      </p:sp>
      <p:sp>
        <p:nvSpPr>
          <p:cNvPr id="86" name="TextBox 85"/>
          <p:cNvSpPr txBox="1"/>
          <p:nvPr/>
        </p:nvSpPr>
        <p:spPr>
          <a:xfrm>
            <a:off x="6801381" y="2724150"/>
            <a:ext cx="330777"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8</a:t>
            </a:r>
            <a:endParaRPr lang="en-US" sz="1600" b="1" dirty="0">
              <a:solidFill>
                <a:srgbClr val="0000FF"/>
              </a:solidFill>
              <a:latin typeface="Book Antiqua" panose="02040602050305030304" pitchFamily="18" charset="0"/>
            </a:endParaRPr>
          </a:p>
        </p:txBody>
      </p:sp>
      <p:sp>
        <p:nvSpPr>
          <p:cNvPr id="87" name="TextBox 86"/>
          <p:cNvSpPr txBox="1"/>
          <p:nvPr/>
        </p:nvSpPr>
        <p:spPr>
          <a:xfrm>
            <a:off x="4520940" y="3154991"/>
            <a:ext cx="675408" cy="33855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(c)  a</a:t>
            </a:r>
          </a:p>
        </p:txBody>
      </p:sp>
      <p:sp>
        <p:nvSpPr>
          <p:cNvPr id="88" name="TextBox 87"/>
          <p:cNvSpPr txBox="1"/>
          <p:nvPr/>
        </p:nvSpPr>
        <p:spPr>
          <a:xfrm>
            <a:off x="5161713" y="3188714"/>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9" name="TextBox 88"/>
          <p:cNvSpPr txBox="1"/>
          <p:nvPr/>
        </p:nvSpPr>
        <p:spPr>
          <a:xfrm>
            <a:off x="5555413" y="3061831"/>
            <a:ext cx="569768"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v</a:t>
            </a:r>
            <a:r>
              <a:rPr lang="en-US" sz="1600" b="1" dirty="0" smtClean="0">
                <a:solidFill>
                  <a:srgbClr val="0000FF"/>
                </a:solidFill>
                <a:latin typeface="Book Antiqua" panose="02040602050305030304" pitchFamily="18" charset="0"/>
              </a:rPr>
              <a:t>-u</a:t>
            </a:r>
          </a:p>
        </p:txBody>
      </p:sp>
      <p:cxnSp>
        <p:nvCxnSpPr>
          <p:cNvPr id="90" name="Straight Connector 89"/>
          <p:cNvCxnSpPr/>
          <p:nvPr/>
        </p:nvCxnSpPr>
        <p:spPr>
          <a:xfrm>
            <a:off x="5618913" y="3362007"/>
            <a:ext cx="457200" cy="0"/>
          </a:xfrm>
          <a:prstGeom prst="line">
            <a:avLst/>
          </a:prstGeom>
          <a:ln w="15875">
            <a:solidFill>
              <a:srgbClr val="0033CC"/>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685588" y="3317598"/>
            <a:ext cx="3048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t</a:t>
            </a:r>
          </a:p>
        </p:txBody>
      </p:sp>
      <p:sp>
        <p:nvSpPr>
          <p:cNvPr id="92" name="TextBox 91"/>
          <p:cNvSpPr txBox="1"/>
          <p:nvPr/>
        </p:nvSpPr>
        <p:spPr>
          <a:xfrm>
            <a:off x="4535372" y="3737729"/>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93" name="TextBox 92"/>
          <p:cNvSpPr txBox="1"/>
          <p:nvPr/>
        </p:nvSpPr>
        <p:spPr>
          <a:xfrm>
            <a:off x="4858644" y="3737729"/>
            <a:ext cx="337704"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a:t>
            </a:r>
          </a:p>
        </p:txBody>
      </p:sp>
      <p:sp>
        <p:nvSpPr>
          <p:cNvPr id="94" name="TextBox 93"/>
          <p:cNvSpPr txBox="1"/>
          <p:nvPr/>
        </p:nvSpPr>
        <p:spPr>
          <a:xfrm>
            <a:off x="5161713" y="3736648"/>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95" name="TextBox 94"/>
          <p:cNvSpPr txBox="1"/>
          <p:nvPr/>
        </p:nvSpPr>
        <p:spPr>
          <a:xfrm>
            <a:off x="5710123" y="3609766"/>
            <a:ext cx="199159"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cxnSp>
        <p:nvCxnSpPr>
          <p:cNvPr id="96" name="Straight Connector 95"/>
          <p:cNvCxnSpPr/>
          <p:nvPr/>
        </p:nvCxnSpPr>
        <p:spPr>
          <a:xfrm>
            <a:off x="5618913" y="3909942"/>
            <a:ext cx="457200" cy="0"/>
          </a:xfrm>
          <a:prstGeom prst="line">
            <a:avLst/>
          </a:prstGeom>
          <a:ln w="15875">
            <a:solidFill>
              <a:srgbClr val="0033CC"/>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5516506" y="3631894"/>
            <a:ext cx="330777"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8</a:t>
            </a:r>
            <a:endParaRPr lang="en-US" sz="1600" b="1" dirty="0">
              <a:solidFill>
                <a:srgbClr val="0000FF"/>
              </a:solidFill>
              <a:latin typeface="Book Antiqua" panose="02040602050305030304" pitchFamily="18" charset="0"/>
            </a:endParaRPr>
          </a:p>
        </p:txBody>
      </p:sp>
      <p:sp>
        <p:nvSpPr>
          <p:cNvPr id="98" name="TextBox 97"/>
          <p:cNvSpPr txBox="1"/>
          <p:nvPr/>
        </p:nvSpPr>
        <p:spPr>
          <a:xfrm>
            <a:off x="5786323" y="3637145"/>
            <a:ext cx="330777"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5</a:t>
            </a:r>
            <a:endParaRPr lang="en-US" sz="1600" b="1" dirty="0">
              <a:solidFill>
                <a:srgbClr val="0000FF"/>
              </a:solidFill>
              <a:latin typeface="Book Antiqua" panose="02040602050305030304" pitchFamily="18" charset="0"/>
            </a:endParaRPr>
          </a:p>
        </p:txBody>
      </p:sp>
      <p:sp>
        <p:nvSpPr>
          <p:cNvPr id="99" name="TextBox 98"/>
          <p:cNvSpPr txBox="1"/>
          <p:nvPr/>
        </p:nvSpPr>
        <p:spPr>
          <a:xfrm>
            <a:off x="4535372" y="4246181"/>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100" name="TextBox 99"/>
          <p:cNvSpPr txBox="1"/>
          <p:nvPr/>
        </p:nvSpPr>
        <p:spPr>
          <a:xfrm>
            <a:off x="4858644" y="4246181"/>
            <a:ext cx="337704"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a:t>
            </a:r>
          </a:p>
        </p:txBody>
      </p:sp>
      <p:sp>
        <p:nvSpPr>
          <p:cNvPr id="101" name="TextBox 100"/>
          <p:cNvSpPr txBox="1"/>
          <p:nvPr/>
        </p:nvSpPr>
        <p:spPr>
          <a:xfrm>
            <a:off x="5161713" y="4246181"/>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cxnSp>
        <p:nvCxnSpPr>
          <p:cNvPr id="102" name="Straight Connector 101"/>
          <p:cNvCxnSpPr/>
          <p:nvPr/>
        </p:nvCxnSpPr>
        <p:spPr>
          <a:xfrm>
            <a:off x="5618913" y="4427821"/>
            <a:ext cx="457200" cy="0"/>
          </a:xfrm>
          <a:prstGeom prst="line">
            <a:avLst/>
          </a:prstGeom>
          <a:ln w="15875">
            <a:solidFill>
              <a:srgbClr val="0033CC"/>
            </a:solidFill>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5662728" y="4375799"/>
            <a:ext cx="3048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6</a:t>
            </a:r>
            <a:endParaRPr lang="en-US" sz="1600" b="1" dirty="0" smtClean="0">
              <a:solidFill>
                <a:srgbClr val="0000FF"/>
              </a:solidFill>
              <a:latin typeface="Book Antiqua" panose="02040602050305030304" pitchFamily="18" charset="0"/>
            </a:endParaRPr>
          </a:p>
        </p:txBody>
      </p:sp>
      <p:sp>
        <p:nvSpPr>
          <p:cNvPr id="104" name="TextBox 103"/>
          <p:cNvSpPr txBox="1"/>
          <p:nvPr/>
        </p:nvSpPr>
        <p:spPr>
          <a:xfrm>
            <a:off x="5652396" y="4155023"/>
            <a:ext cx="330777"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3</a:t>
            </a:r>
          </a:p>
        </p:txBody>
      </p:sp>
      <p:cxnSp>
        <p:nvCxnSpPr>
          <p:cNvPr id="105" name="Straight Connector 104"/>
          <p:cNvCxnSpPr/>
          <p:nvPr/>
        </p:nvCxnSpPr>
        <p:spPr>
          <a:xfrm flipH="1">
            <a:off x="5731712" y="4220804"/>
            <a:ext cx="228600" cy="1549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876493" y="3972114"/>
            <a:ext cx="330777" cy="338241"/>
          </a:xfrm>
          <a:prstGeom prst="rect">
            <a:avLst/>
          </a:prstGeom>
          <a:noFill/>
        </p:spPr>
        <p:txBody>
          <a:bodyPr wrap="square" rtlCol="0">
            <a:spAutoFit/>
          </a:bodyPr>
          <a:lstStyle/>
          <a:p>
            <a:pPr algn="ctr"/>
            <a:r>
              <a:rPr lang="en-US" sz="1600" b="1" baseline="-25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cxnSp>
        <p:nvCxnSpPr>
          <p:cNvPr id="107" name="Straight Connector 106"/>
          <p:cNvCxnSpPr/>
          <p:nvPr/>
        </p:nvCxnSpPr>
        <p:spPr>
          <a:xfrm flipH="1">
            <a:off x="5708852" y="4482718"/>
            <a:ext cx="228600" cy="1549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5812416" y="4406053"/>
            <a:ext cx="330777" cy="338241"/>
          </a:xfrm>
          <a:prstGeom prst="rect">
            <a:avLst/>
          </a:prstGeom>
          <a:noFill/>
        </p:spPr>
        <p:txBody>
          <a:bodyPr wrap="square" rtlCol="0">
            <a:spAutoFit/>
          </a:bodyPr>
          <a:lstStyle/>
          <a:p>
            <a:pPr algn="ctr"/>
            <a:r>
              <a:rPr lang="en-US" sz="1600" b="1" baseline="-25000" dirty="0" smtClean="0">
                <a:solidFill>
                  <a:srgbClr val="0000FF"/>
                </a:solidFill>
                <a:latin typeface="Book Antiqua" panose="02040602050305030304" pitchFamily="18" charset="0"/>
              </a:rPr>
              <a:t>2</a:t>
            </a:r>
            <a:endParaRPr lang="en-US" sz="1600" b="1" dirty="0">
              <a:solidFill>
                <a:srgbClr val="0000FF"/>
              </a:solidFill>
              <a:latin typeface="Book Antiqua" panose="02040602050305030304" pitchFamily="18" charset="0"/>
            </a:endParaRPr>
          </a:p>
        </p:txBody>
      </p:sp>
      <p:sp>
        <p:nvSpPr>
          <p:cNvPr id="109" name="TextBox 108"/>
          <p:cNvSpPr txBox="1"/>
          <p:nvPr/>
        </p:nvSpPr>
        <p:spPr>
          <a:xfrm>
            <a:off x="4535372" y="4660133"/>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110" name="TextBox 109"/>
          <p:cNvSpPr txBox="1"/>
          <p:nvPr/>
        </p:nvSpPr>
        <p:spPr>
          <a:xfrm>
            <a:off x="4858644" y="4660133"/>
            <a:ext cx="337704"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a:t>
            </a:r>
          </a:p>
        </p:txBody>
      </p:sp>
      <p:sp>
        <p:nvSpPr>
          <p:cNvPr id="111" name="TextBox 110"/>
          <p:cNvSpPr txBox="1"/>
          <p:nvPr/>
        </p:nvSpPr>
        <p:spPr>
          <a:xfrm>
            <a:off x="5161713" y="4660133"/>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12" name="TextBox 111"/>
          <p:cNvSpPr txBox="1"/>
          <p:nvPr/>
        </p:nvSpPr>
        <p:spPr>
          <a:xfrm>
            <a:off x="5449772" y="4674409"/>
            <a:ext cx="592108"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0.5</a:t>
            </a:r>
            <a:endParaRPr lang="en-US" sz="1600" b="1" dirty="0">
              <a:solidFill>
                <a:srgbClr val="0000FF"/>
              </a:solidFill>
              <a:latin typeface="Book Antiqua" panose="02040602050305030304" pitchFamily="18" charset="0"/>
            </a:endParaRPr>
          </a:p>
        </p:txBody>
      </p:sp>
      <p:sp>
        <p:nvSpPr>
          <p:cNvPr id="113" name="TextBox 112"/>
          <p:cNvSpPr txBox="1"/>
          <p:nvPr/>
        </p:nvSpPr>
        <p:spPr>
          <a:xfrm>
            <a:off x="5830772" y="4674409"/>
            <a:ext cx="6858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ms</a:t>
            </a:r>
            <a:r>
              <a:rPr lang="en-US" sz="1600" b="1" baseline="30000" dirty="0" smtClean="0">
                <a:solidFill>
                  <a:srgbClr val="0000FF"/>
                </a:solidFill>
                <a:latin typeface="Book Antiqua" panose="02040602050305030304" pitchFamily="18" charset="0"/>
              </a:rPr>
              <a:t>-2</a:t>
            </a:r>
            <a:endParaRPr lang="en-US" sz="1600" b="1" dirty="0">
              <a:solidFill>
                <a:srgbClr val="0000FF"/>
              </a:solidFill>
              <a:latin typeface="Book Antiqua" panose="02040602050305030304" pitchFamily="18" charset="0"/>
            </a:endParaRPr>
          </a:p>
        </p:txBody>
      </p:sp>
      <p:sp>
        <p:nvSpPr>
          <p:cNvPr id="114" name="TextBox 113"/>
          <p:cNvSpPr txBox="1"/>
          <p:nvPr/>
        </p:nvSpPr>
        <p:spPr>
          <a:xfrm>
            <a:off x="5663132" y="3849913"/>
            <a:ext cx="3048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6</a:t>
            </a:r>
            <a:endParaRPr lang="en-US" sz="1600" b="1" dirty="0" smtClean="0">
              <a:solidFill>
                <a:srgbClr val="0000FF"/>
              </a:solidFill>
              <a:latin typeface="Book Antiqua" panose="02040602050305030304" pitchFamily="18" charset="0"/>
            </a:endParaRPr>
          </a:p>
        </p:txBody>
      </p:sp>
      <p:cxnSp>
        <p:nvCxnSpPr>
          <p:cNvPr id="115" name="Straight Connector 114"/>
          <p:cNvCxnSpPr/>
          <p:nvPr/>
        </p:nvCxnSpPr>
        <p:spPr>
          <a:xfrm>
            <a:off x="6516572" y="3144233"/>
            <a:ext cx="0" cy="190940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6824835" y="3346718"/>
            <a:ext cx="60267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F </a:t>
            </a:r>
          </a:p>
        </p:txBody>
      </p:sp>
      <p:sp>
        <p:nvSpPr>
          <p:cNvPr id="117" name="TextBox 116"/>
          <p:cNvSpPr txBox="1"/>
          <p:nvPr/>
        </p:nvSpPr>
        <p:spPr>
          <a:xfrm>
            <a:off x="7205835" y="3346718"/>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18" name="TextBox 117"/>
          <p:cNvSpPr txBox="1"/>
          <p:nvPr/>
        </p:nvSpPr>
        <p:spPr>
          <a:xfrm>
            <a:off x="7457434" y="3346718"/>
            <a:ext cx="599208"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ma</a:t>
            </a:r>
            <a:endParaRPr lang="en-US" sz="1600" b="1" dirty="0">
              <a:solidFill>
                <a:srgbClr val="0000FF"/>
              </a:solidFill>
              <a:latin typeface="Book Antiqua" panose="02040602050305030304" pitchFamily="18" charset="0"/>
            </a:endParaRPr>
          </a:p>
        </p:txBody>
      </p:sp>
      <p:sp>
        <p:nvSpPr>
          <p:cNvPr id="119" name="TextBox 118"/>
          <p:cNvSpPr txBox="1"/>
          <p:nvPr/>
        </p:nvSpPr>
        <p:spPr>
          <a:xfrm>
            <a:off x="6592772" y="3710504"/>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120" name="TextBox 119"/>
          <p:cNvSpPr txBox="1"/>
          <p:nvPr/>
        </p:nvSpPr>
        <p:spPr>
          <a:xfrm>
            <a:off x="6821372" y="3710504"/>
            <a:ext cx="60267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F </a:t>
            </a:r>
          </a:p>
        </p:txBody>
      </p:sp>
      <p:sp>
        <p:nvSpPr>
          <p:cNvPr id="121" name="TextBox 120"/>
          <p:cNvSpPr txBox="1"/>
          <p:nvPr/>
        </p:nvSpPr>
        <p:spPr>
          <a:xfrm>
            <a:off x="7202372" y="3710504"/>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22" name="TextBox 121"/>
          <p:cNvSpPr txBox="1"/>
          <p:nvPr/>
        </p:nvSpPr>
        <p:spPr>
          <a:xfrm>
            <a:off x="7457434" y="3710504"/>
            <a:ext cx="59228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100</a:t>
            </a:r>
            <a:endParaRPr lang="en-US" sz="1600" b="1" dirty="0">
              <a:solidFill>
                <a:srgbClr val="0000FF"/>
              </a:solidFill>
              <a:latin typeface="Book Antiqua" panose="02040602050305030304" pitchFamily="18" charset="0"/>
            </a:endParaRPr>
          </a:p>
        </p:txBody>
      </p:sp>
      <p:sp>
        <p:nvSpPr>
          <p:cNvPr id="123" name="TextBox 122"/>
          <p:cNvSpPr txBox="1"/>
          <p:nvPr/>
        </p:nvSpPr>
        <p:spPr>
          <a:xfrm>
            <a:off x="7965239" y="3710504"/>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124" name="TextBox 123"/>
          <p:cNvSpPr txBox="1"/>
          <p:nvPr/>
        </p:nvSpPr>
        <p:spPr>
          <a:xfrm>
            <a:off x="8040573" y="3710504"/>
            <a:ext cx="635577"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0.5</a:t>
            </a:r>
            <a:endParaRPr lang="en-US" sz="1600" b="1" dirty="0">
              <a:solidFill>
                <a:srgbClr val="0000FF"/>
              </a:solidFill>
              <a:latin typeface="Book Antiqua" panose="02040602050305030304" pitchFamily="18" charset="0"/>
            </a:endParaRPr>
          </a:p>
        </p:txBody>
      </p:sp>
      <p:sp>
        <p:nvSpPr>
          <p:cNvPr id="125" name="TextBox 124"/>
          <p:cNvSpPr txBox="1"/>
          <p:nvPr/>
        </p:nvSpPr>
        <p:spPr>
          <a:xfrm>
            <a:off x="6592772" y="4057429"/>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126" name="TextBox 125"/>
          <p:cNvSpPr txBox="1"/>
          <p:nvPr/>
        </p:nvSpPr>
        <p:spPr>
          <a:xfrm>
            <a:off x="6821372" y="4057429"/>
            <a:ext cx="60267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F </a:t>
            </a:r>
          </a:p>
        </p:txBody>
      </p:sp>
      <p:sp>
        <p:nvSpPr>
          <p:cNvPr id="127" name="TextBox 126"/>
          <p:cNvSpPr txBox="1"/>
          <p:nvPr/>
        </p:nvSpPr>
        <p:spPr>
          <a:xfrm>
            <a:off x="7202372" y="4057429"/>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28" name="TextBox 127"/>
          <p:cNvSpPr txBox="1"/>
          <p:nvPr/>
        </p:nvSpPr>
        <p:spPr>
          <a:xfrm>
            <a:off x="7457434" y="4057429"/>
            <a:ext cx="51608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50</a:t>
            </a:r>
            <a:endParaRPr lang="en-US" sz="1600" b="1" dirty="0">
              <a:solidFill>
                <a:srgbClr val="0000FF"/>
              </a:solidFill>
              <a:latin typeface="Book Antiqua" panose="02040602050305030304" pitchFamily="18" charset="0"/>
            </a:endParaRPr>
          </a:p>
        </p:txBody>
      </p:sp>
      <p:sp>
        <p:nvSpPr>
          <p:cNvPr id="129" name="TextBox 128"/>
          <p:cNvSpPr txBox="1"/>
          <p:nvPr/>
        </p:nvSpPr>
        <p:spPr>
          <a:xfrm>
            <a:off x="7811972" y="4057429"/>
            <a:ext cx="303934"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N</a:t>
            </a:r>
          </a:p>
        </p:txBody>
      </p:sp>
      <p:sp>
        <p:nvSpPr>
          <p:cNvPr id="130" name="TextBox 129"/>
          <p:cNvSpPr txBox="1"/>
          <p:nvPr/>
        </p:nvSpPr>
        <p:spPr>
          <a:xfrm>
            <a:off x="6592772" y="4432028"/>
            <a:ext cx="2362200" cy="33855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Force exerted is 50 N </a:t>
            </a:r>
          </a:p>
        </p:txBody>
      </p:sp>
    </p:spTree>
    <p:extLst>
      <p:ext uri="{BB962C8B-B14F-4D97-AF65-F5344CB8AC3E}">
        <p14:creationId xmlns:p14="http://schemas.microsoft.com/office/powerpoint/2010/main" val="78211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44"/>
                                        </p:tgtEl>
                                      </p:cBhvr>
                                    </p:animEffect>
                                    <p:animScale>
                                      <p:cBhvr>
                                        <p:cTn id="28" dur="250" autoRev="1" fill="hold"/>
                                        <p:tgtEl>
                                          <p:spTgt spid="44"/>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44"/>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26" presetClass="emph" presetSubtype="0" fill="hold" grpId="1" nodeType="withEffect">
                                  <p:stCondLst>
                                    <p:cond delay="0"/>
                                  </p:stCondLst>
                                  <p:childTnLst>
                                    <p:animEffect transition="out" filter="fade">
                                      <p:cBhvr>
                                        <p:cTn id="50" dur="500" tmFilter="0, 0; .2, .5; .8, .5; 1, 0"/>
                                        <p:tgtEl>
                                          <p:spTgt spid="45"/>
                                        </p:tgtEl>
                                      </p:cBhvr>
                                    </p:animEffect>
                                    <p:animScale>
                                      <p:cBhvr>
                                        <p:cTn id="51" dur="250" autoRev="1" fill="hold"/>
                                        <p:tgtEl>
                                          <p:spTgt spid="45"/>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45"/>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500"/>
                                        <p:tgtEl>
                                          <p:spTgt spid="46"/>
                                        </p:tgtEl>
                                      </p:cBhvr>
                                    </p:animEffect>
                                  </p:childTnLst>
                                </p:cTn>
                              </p:par>
                              <p:par>
                                <p:cTn id="72" presetID="26" presetClass="emph" presetSubtype="0" fill="hold" grpId="1" nodeType="withEffect">
                                  <p:stCondLst>
                                    <p:cond delay="0"/>
                                  </p:stCondLst>
                                  <p:childTnLst>
                                    <p:animEffect transition="out" filter="fade">
                                      <p:cBhvr>
                                        <p:cTn id="73" dur="500" tmFilter="0, 0; .2, .5; .8, .5; 1, 0"/>
                                        <p:tgtEl>
                                          <p:spTgt spid="46"/>
                                        </p:tgtEl>
                                      </p:cBhvr>
                                    </p:animEffect>
                                    <p:animScale>
                                      <p:cBhvr>
                                        <p:cTn id="74" dur="250" autoRev="1" fill="hold"/>
                                        <p:tgtEl>
                                          <p:spTgt spid="46"/>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46"/>
                                        </p:tgtEl>
                                        <p:attrNameLst>
                                          <p:attrName>style.visibility</p:attrName>
                                        </p:attrNameLst>
                                      </p:cBhvr>
                                      <p:to>
                                        <p:strVal val="hidden"/>
                                      </p:to>
                                    </p:set>
                                  </p:childTnLst>
                                </p:cTn>
                              </p:par>
                              <p:par>
                                <p:cTn id="79" presetID="22" presetClass="entr" presetSubtype="8"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left)">
                                      <p:cBhvr>
                                        <p:cTn id="81" dur="500"/>
                                        <p:tgtEl>
                                          <p:spTgt spid="1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par>
                                <p:cTn id="95" presetID="26" presetClass="emph" presetSubtype="0" fill="hold" grpId="1" nodeType="withEffect">
                                  <p:stCondLst>
                                    <p:cond delay="0"/>
                                  </p:stCondLst>
                                  <p:childTnLst>
                                    <p:animEffect transition="out" filter="fade">
                                      <p:cBhvr>
                                        <p:cTn id="96" dur="500" tmFilter="0, 0; .2, .5; .8, .5; 1, 0"/>
                                        <p:tgtEl>
                                          <p:spTgt spid="47"/>
                                        </p:tgtEl>
                                      </p:cBhvr>
                                    </p:animEffect>
                                    <p:animScale>
                                      <p:cBhvr>
                                        <p:cTn id="97" dur="250" autoRev="1" fill="hold"/>
                                        <p:tgtEl>
                                          <p:spTgt spid="47"/>
                                        </p:tgtEl>
                                      </p:cBhvr>
                                      <p:by x="105000" y="105000"/>
                                    </p:animScale>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2" nodeType="clickEffect">
                                  <p:stCondLst>
                                    <p:cond delay="0"/>
                                  </p:stCondLst>
                                  <p:childTnLst>
                                    <p:set>
                                      <p:cBhvr>
                                        <p:cTn id="101" dur="1" fill="hold">
                                          <p:stCondLst>
                                            <p:cond delay="0"/>
                                          </p:stCondLst>
                                        </p:cTn>
                                        <p:tgtEl>
                                          <p:spTgt spid="47"/>
                                        </p:tgtEl>
                                        <p:attrNameLst>
                                          <p:attrName>style.visibility</p:attrName>
                                        </p:attrNameLst>
                                      </p:cBhvr>
                                      <p:to>
                                        <p:strVal val="hidden"/>
                                      </p:to>
                                    </p:set>
                                  </p:childTnLst>
                                </p:cTn>
                              </p:par>
                              <p:par>
                                <p:cTn id="102" presetID="22" presetClass="entr" presetSubtype="8" fill="hold" grpId="0" nodeType="with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wipe(left)">
                                      <p:cBhvr>
                                        <p:cTn id="104" dur="500"/>
                                        <p:tgtEl>
                                          <p:spTgt spid="1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wipe(left)">
                                      <p:cBhvr>
                                        <p:cTn id="109" dur="500"/>
                                        <p:tgtEl>
                                          <p:spTgt spid="1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wipe(left)">
                                      <p:cBhvr>
                                        <p:cTn id="114" dur="500"/>
                                        <p:tgtEl>
                                          <p:spTgt spid="2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left)">
                                      <p:cBhvr>
                                        <p:cTn id="119" dur="500"/>
                                        <p:tgtEl>
                                          <p:spTgt spid="23"/>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21"/>
                                        </p:tgtEl>
                                        <p:attrNameLst>
                                          <p:attrName>style.visibility</p:attrName>
                                        </p:attrNameLst>
                                      </p:cBhvr>
                                      <p:to>
                                        <p:strVal val="visible"/>
                                      </p:to>
                                    </p:set>
                                    <p:animEffect transition="in" filter="wipe(left)">
                                      <p:cBhvr>
                                        <p:cTn id="129" dur="500"/>
                                        <p:tgtEl>
                                          <p:spTgt spid="2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wipe(left)">
                                      <p:cBhvr>
                                        <p:cTn id="134" dur="500"/>
                                        <p:tgtEl>
                                          <p:spTgt spid="2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9"/>
                                        </p:tgtEl>
                                        <p:attrNameLst>
                                          <p:attrName>style.visibility</p:attrName>
                                        </p:attrNameLst>
                                      </p:cBhvr>
                                      <p:to>
                                        <p:strVal val="visible"/>
                                      </p:to>
                                    </p:set>
                                    <p:animEffect transition="in" filter="wipe(left)">
                                      <p:cBhvr>
                                        <p:cTn id="139" dur="500"/>
                                        <p:tgtEl>
                                          <p:spTgt spid="19"/>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wipe(left)">
                                      <p:cBhvr>
                                        <p:cTn id="144" dur="500"/>
                                        <p:tgtEl>
                                          <p:spTgt spid="2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25"/>
                                        </p:tgtEl>
                                        <p:attrNameLst>
                                          <p:attrName>style.visibility</p:attrName>
                                        </p:attrNameLst>
                                      </p:cBhvr>
                                      <p:to>
                                        <p:strVal val="visible"/>
                                      </p:to>
                                    </p:set>
                                    <p:animEffect transition="in" filter="wipe(left)">
                                      <p:cBhvr>
                                        <p:cTn id="149" dur="500"/>
                                        <p:tgtEl>
                                          <p:spTgt spid="25"/>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7"/>
                                        </p:tgtEl>
                                        <p:attrNameLst>
                                          <p:attrName>style.visibility</p:attrName>
                                        </p:attrNameLst>
                                      </p:cBhvr>
                                      <p:to>
                                        <p:strVal val="visible"/>
                                      </p:to>
                                    </p:set>
                                    <p:animEffect transition="in" filter="wipe(left)">
                                      <p:cBhvr>
                                        <p:cTn id="154" dur="500"/>
                                        <p:tgtEl>
                                          <p:spTgt spid="27"/>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28"/>
                                        </p:tgtEl>
                                        <p:attrNameLst>
                                          <p:attrName>style.visibility</p:attrName>
                                        </p:attrNameLst>
                                      </p:cBhvr>
                                      <p:to>
                                        <p:strVal val="visible"/>
                                      </p:to>
                                    </p:set>
                                    <p:animEffect transition="in" filter="wipe(left)">
                                      <p:cBhvr>
                                        <p:cTn id="159" dur="500"/>
                                        <p:tgtEl>
                                          <p:spTgt spid="28"/>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31"/>
                                        </p:tgtEl>
                                        <p:attrNameLst>
                                          <p:attrName>style.visibility</p:attrName>
                                        </p:attrNameLst>
                                      </p:cBhvr>
                                      <p:to>
                                        <p:strVal val="visible"/>
                                      </p:to>
                                    </p:set>
                                    <p:animEffect transition="in" filter="wipe(left)">
                                      <p:cBhvr>
                                        <p:cTn id="164" dur="500"/>
                                        <p:tgtEl>
                                          <p:spTgt spid="3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34"/>
                                        </p:tgtEl>
                                        <p:attrNameLst>
                                          <p:attrName>style.visibility</p:attrName>
                                        </p:attrNameLst>
                                      </p:cBhvr>
                                      <p:to>
                                        <p:strVal val="visible"/>
                                      </p:to>
                                    </p:set>
                                    <p:animEffect transition="in" filter="wipe(left)">
                                      <p:cBhvr>
                                        <p:cTn id="169" dur="500"/>
                                        <p:tgtEl>
                                          <p:spTgt spid="34"/>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wipe(left)">
                                      <p:cBhvr>
                                        <p:cTn id="174" dur="500"/>
                                        <p:tgtEl>
                                          <p:spTgt spid="29"/>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32"/>
                                        </p:tgtEl>
                                        <p:attrNameLst>
                                          <p:attrName>style.visibility</p:attrName>
                                        </p:attrNameLst>
                                      </p:cBhvr>
                                      <p:to>
                                        <p:strVal val="visible"/>
                                      </p:to>
                                    </p:set>
                                    <p:animEffect transition="in" filter="wipe(left)">
                                      <p:cBhvr>
                                        <p:cTn id="179" dur="500"/>
                                        <p:tgtEl>
                                          <p:spTgt spid="32"/>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35"/>
                                        </p:tgtEl>
                                        <p:attrNameLst>
                                          <p:attrName>style.visibility</p:attrName>
                                        </p:attrNameLst>
                                      </p:cBhvr>
                                      <p:to>
                                        <p:strVal val="visible"/>
                                      </p:to>
                                    </p:set>
                                    <p:animEffect transition="in" filter="wipe(left)">
                                      <p:cBhvr>
                                        <p:cTn id="184" dur="500"/>
                                        <p:tgtEl>
                                          <p:spTgt spid="3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30"/>
                                        </p:tgtEl>
                                        <p:attrNameLst>
                                          <p:attrName>style.visibility</p:attrName>
                                        </p:attrNameLst>
                                      </p:cBhvr>
                                      <p:to>
                                        <p:strVal val="visible"/>
                                      </p:to>
                                    </p:set>
                                    <p:animEffect transition="in" filter="wipe(left)">
                                      <p:cBhvr>
                                        <p:cTn id="189" dur="500"/>
                                        <p:tgtEl>
                                          <p:spTgt spid="30"/>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33"/>
                                        </p:tgtEl>
                                        <p:attrNameLst>
                                          <p:attrName>style.visibility</p:attrName>
                                        </p:attrNameLst>
                                      </p:cBhvr>
                                      <p:to>
                                        <p:strVal val="visible"/>
                                      </p:to>
                                    </p:set>
                                    <p:animEffect transition="in" filter="wipe(left)">
                                      <p:cBhvr>
                                        <p:cTn id="194" dur="500"/>
                                        <p:tgtEl>
                                          <p:spTgt spid="33"/>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36"/>
                                        </p:tgtEl>
                                        <p:attrNameLst>
                                          <p:attrName>style.visibility</p:attrName>
                                        </p:attrNameLst>
                                      </p:cBhvr>
                                      <p:to>
                                        <p:strVal val="visible"/>
                                      </p:to>
                                    </p:set>
                                    <p:animEffect transition="in" filter="wipe(left)">
                                      <p:cBhvr>
                                        <p:cTn id="199" dur="500"/>
                                        <p:tgtEl>
                                          <p:spTgt spid="36"/>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nodeType="clickEffect">
                                  <p:stCondLst>
                                    <p:cond delay="0"/>
                                  </p:stCondLst>
                                  <p:childTnLst>
                                    <p:set>
                                      <p:cBhvr>
                                        <p:cTn id="203" dur="1" fill="hold">
                                          <p:stCondLst>
                                            <p:cond delay="0"/>
                                          </p:stCondLst>
                                        </p:cTn>
                                        <p:tgtEl>
                                          <p:spTgt spid="37"/>
                                        </p:tgtEl>
                                        <p:attrNameLst>
                                          <p:attrName>style.visibility</p:attrName>
                                        </p:attrNameLst>
                                      </p:cBhvr>
                                      <p:to>
                                        <p:strVal val="visible"/>
                                      </p:to>
                                    </p:set>
                                    <p:animEffect transition="in" filter="wipe(left)">
                                      <p:cBhvr>
                                        <p:cTn id="204" dur="500"/>
                                        <p:tgtEl>
                                          <p:spTgt spid="37"/>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38"/>
                                        </p:tgtEl>
                                        <p:attrNameLst>
                                          <p:attrName>style.visibility</p:attrName>
                                        </p:attrNameLst>
                                      </p:cBhvr>
                                      <p:to>
                                        <p:strVal val="visible"/>
                                      </p:to>
                                    </p:set>
                                    <p:animEffect transition="in" filter="wipe(left)">
                                      <p:cBhvr>
                                        <p:cTn id="209" dur="500"/>
                                        <p:tgtEl>
                                          <p:spTgt spid="38"/>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1" fill="hold" nodeType="clickEffect">
                                  <p:stCondLst>
                                    <p:cond delay="0"/>
                                  </p:stCondLst>
                                  <p:childTnLst>
                                    <p:set>
                                      <p:cBhvr>
                                        <p:cTn id="213" dur="1" fill="hold">
                                          <p:stCondLst>
                                            <p:cond delay="0"/>
                                          </p:stCondLst>
                                        </p:cTn>
                                        <p:tgtEl>
                                          <p:spTgt spid="26"/>
                                        </p:tgtEl>
                                        <p:attrNameLst>
                                          <p:attrName>style.visibility</p:attrName>
                                        </p:attrNameLst>
                                      </p:cBhvr>
                                      <p:to>
                                        <p:strVal val="visible"/>
                                      </p:to>
                                    </p:set>
                                    <p:animEffect transition="in" filter="wipe(up)">
                                      <p:cBhvr>
                                        <p:cTn id="214" dur="500"/>
                                        <p:tgtEl>
                                          <p:spTgt spid="26"/>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58"/>
                                        </p:tgtEl>
                                        <p:attrNameLst>
                                          <p:attrName>style.visibility</p:attrName>
                                        </p:attrNameLst>
                                      </p:cBhvr>
                                      <p:to>
                                        <p:strVal val="visible"/>
                                      </p:to>
                                    </p:set>
                                    <p:animEffect transition="in" filter="wipe(left)">
                                      <p:cBhvr>
                                        <p:cTn id="219" dur="500"/>
                                        <p:tgtEl>
                                          <p:spTgt spid="58"/>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59"/>
                                        </p:tgtEl>
                                        <p:attrNameLst>
                                          <p:attrName>style.visibility</p:attrName>
                                        </p:attrNameLst>
                                      </p:cBhvr>
                                      <p:to>
                                        <p:strVal val="visible"/>
                                      </p:to>
                                    </p:set>
                                    <p:animEffect transition="in" filter="wipe(left)">
                                      <p:cBhvr>
                                        <p:cTn id="224" dur="500"/>
                                        <p:tgtEl>
                                          <p:spTgt spid="59"/>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60"/>
                                        </p:tgtEl>
                                        <p:attrNameLst>
                                          <p:attrName>style.visibility</p:attrName>
                                        </p:attrNameLst>
                                      </p:cBhvr>
                                      <p:to>
                                        <p:strVal val="visible"/>
                                      </p:to>
                                    </p:set>
                                    <p:animEffect transition="in" filter="wipe(left)">
                                      <p:cBhvr>
                                        <p:cTn id="229" dur="500"/>
                                        <p:tgtEl>
                                          <p:spTgt spid="60"/>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61"/>
                                        </p:tgtEl>
                                        <p:attrNameLst>
                                          <p:attrName>style.visibility</p:attrName>
                                        </p:attrNameLst>
                                      </p:cBhvr>
                                      <p:to>
                                        <p:strVal val="visible"/>
                                      </p:to>
                                    </p:set>
                                    <p:animEffect transition="in" filter="wipe(left)">
                                      <p:cBhvr>
                                        <p:cTn id="234" dur="500"/>
                                        <p:tgtEl>
                                          <p:spTgt spid="61"/>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grpId="0" nodeType="clickEffect">
                                  <p:stCondLst>
                                    <p:cond delay="0"/>
                                  </p:stCondLst>
                                  <p:childTnLst>
                                    <p:set>
                                      <p:cBhvr>
                                        <p:cTn id="238" dur="1" fill="hold">
                                          <p:stCondLst>
                                            <p:cond delay="0"/>
                                          </p:stCondLst>
                                        </p:cTn>
                                        <p:tgtEl>
                                          <p:spTgt spid="64"/>
                                        </p:tgtEl>
                                        <p:attrNameLst>
                                          <p:attrName>style.visibility</p:attrName>
                                        </p:attrNameLst>
                                      </p:cBhvr>
                                      <p:to>
                                        <p:strVal val="visible"/>
                                      </p:to>
                                    </p:set>
                                    <p:animEffect transition="in" filter="wipe(left)">
                                      <p:cBhvr>
                                        <p:cTn id="239" dur="500"/>
                                        <p:tgtEl>
                                          <p:spTgt spid="64"/>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83"/>
                                        </p:tgtEl>
                                        <p:attrNameLst>
                                          <p:attrName>style.visibility</p:attrName>
                                        </p:attrNameLst>
                                      </p:cBhvr>
                                      <p:to>
                                        <p:strVal val="visible"/>
                                      </p:to>
                                    </p:set>
                                    <p:animEffect transition="in" filter="wipe(left)">
                                      <p:cBhvr>
                                        <p:cTn id="244" dur="500"/>
                                        <p:tgtEl>
                                          <p:spTgt spid="83"/>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65"/>
                                        </p:tgtEl>
                                        <p:attrNameLst>
                                          <p:attrName>style.visibility</p:attrName>
                                        </p:attrNameLst>
                                      </p:cBhvr>
                                      <p:to>
                                        <p:strVal val="visible"/>
                                      </p:to>
                                    </p:set>
                                    <p:animEffect transition="in" filter="wipe(left)">
                                      <p:cBhvr>
                                        <p:cTn id="249" dur="500"/>
                                        <p:tgtEl>
                                          <p:spTgt spid="65"/>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84"/>
                                        </p:tgtEl>
                                        <p:attrNameLst>
                                          <p:attrName>style.visibility</p:attrName>
                                        </p:attrNameLst>
                                      </p:cBhvr>
                                      <p:to>
                                        <p:strVal val="visible"/>
                                      </p:to>
                                    </p:set>
                                    <p:animEffect transition="in" filter="wipe(left)">
                                      <p:cBhvr>
                                        <p:cTn id="254" dur="500"/>
                                        <p:tgtEl>
                                          <p:spTgt spid="84"/>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68"/>
                                        </p:tgtEl>
                                        <p:attrNameLst>
                                          <p:attrName>style.visibility</p:attrName>
                                        </p:attrNameLst>
                                      </p:cBhvr>
                                      <p:to>
                                        <p:strVal val="visible"/>
                                      </p:to>
                                    </p:set>
                                    <p:animEffect transition="in" filter="wipe(left)">
                                      <p:cBhvr>
                                        <p:cTn id="259" dur="500"/>
                                        <p:tgtEl>
                                          <p:spTgt spid="68"/>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69"/>
                                        </p:tgtEl>
                                        <p:attrNameLst>
                                          <p:attrName>style.visibility</p:attrName>
                                        </p:attrNameLst>
                                      </p:cBhvr>
                                      <p:to>
                                        <p:strVal val="visible"/>
                                      </p:to>
                                    </p:set>
                                    <p:animEffect transition="in" filter="wipe(left)">
                                      <p:cBhvr>
                                        <p:cTn id="264" dur="500"/>
                                        <p:tgtEl>
                                          <p:spTgt spid="69"/>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70"/>
                                        </p:tgtEl>
                                        <p:attrNameLst>
                                          <p:attrName>style.visibility</p:attrName>
                                        </p:attrNameLst>
                                      </p:cBhvr>
                                      <p:to>
                                        <p:strVal val="visible"/>
                                      </p:to>
                                    </p:set>
                                    <p:animEffect transition="in" filter="wipe(left)">
                                      <p:cBhvr>
                                        <p:cTn id="269" dur="500"/>
                                        <p:tgtEl>
                                          <p:spTgt spid="70"/>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grpId="0" nodeType="clickEffect">
                                  <p:stCondLst>
                                    <p:cond delay="0"/>
                                  </p:stCondLst>
                                  <p:childTnLst>
                                    <p:set>
                                      <p:cBhvr>
                                        <p:cTn id="273" dur="1" fill="hold">
                                          <p:stCondLst>
                                            <p:cond delay="0"/>
                                          </p:stCondLst>
                                        </p:cTn>
                                        <p:tgtEl>
                                          <p:spTgt spid="71"/>
                                        </p:tgtEl>
                                        <p:attrNameLst>
                                          <p:attrName>style.visibility</p:attrName>
                                        </p:attrNameLst>
                                      </p:cBhvr>
                                      <p:to>
                                        <p:strVal val="visible"/>
                                      </p:to>
                                    </p:set>
                                    <p:animEffect transition="in" filter="wipe(left)">
                                      <p:cBhvr>
                                        <p:cTn id="274" dur="500"/>
                                        <p:tgtEl>
                                          <p:spTgt spid="71"/>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72"/>
                                        </p:tgtEl>
                                        <p:attrNameLst>
                                          <p:attrName>style.visibility</p:attrName>
                                        </p:attrNameLst>
                                      </p:cBhvr>
                                      <p:to>
                                        <p:strVal val="visible"/>
                                      </p:to>
                                    </p:set>
                                    <p:animEffect transition="in" filter="wipe(left)">
                                      <p:cBhvr>
                                        <p:cTn id="279" dur="500"/>
                                        <p:tgtEl>
                                          <p:spTgt spid="72"/>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8" fill="hold" grpId="0" nodeType="clickEffect">
                                  <p:stCondLst>
                                    <p:cond delay="0"/>
                                  </p:stCondLst>
                                  <p:childTnLst>
                                    <p:set>
                                      <p:cBhvr>
                                        <p:cTn id="283" dur="1" fill="hold">
                                          <p:stCondLst>
                                            <p:cond delay="0"/>
                                          </p:stCondLst>
                                        </p:cTn>
                                        <p:tgtEl>
                                          <p:spTgt spid="73"/>
                                        </p:tgtEl>
                                        <p:attrNameLst>
                                          <p:attrName>style.visibility</p:attrName>
                                        </p:attrNameLst>
                                      </p:cBhvr>
                                      <p:to>
                                        <p:strVal val="visible"/>
                                      </p:to>
                                    </p:set>
                                    <p:animEffect transition="in" filter="wipe(left)">
                                      <p:cBhvr>
                                        <p:cTn id="284" dur="500"/>
                                        <p:tgtEl>
                                          <p:spTgt spid="73"/>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grpId="0" nodeType="clickEffect">
                                  <p:stCondLst>
                                    <p:cond delay="0"/>
                                  </p:stCondLst>
                                  <p:childTnLst>
                                    <p:set>
                                      <p:cBhvr>
                                        <p:cTn id="288" dur="1" fill="hold">
                                          <p:stCondLst>
                                            <p:cond delay="0"/>
                                          </p:stCondLst>
                                        </p:cTn>
                                        <p:tgtEl>
                                          <p:spTgt spid="76"/>
                                        </p:tgtEl>
                                        <p:attrNameLst>
                                          <p:attrName>style.visibility</p:attrName>
                                        </p:attrNameLst>
                                      </p:cBhvr>
                                      <p:to>
                                        <p:strVal val="visible"/>
                                      </p:to>
                                    </p:set>
                                    <p:animEffect transition="in" filter="wipe(left)">
                                      <p:cBhvr>
                                        <p:cTn id="289" dur="500"/>
                                        <p:tgtEl>
                                          <p:spTgt spid="76"/>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8" fill="hold" grpId="0" nodeType="clickEffect">
                                  <p:stCondLst>
                                    <p:cond delay="0"/>
                                  </p:stCondLst>
                                  <p:childTnLst>
                                    <p:set>
                                      <p:cBhvr>
                                        <p:cTn id="293" dur="1" fill="hold">
                                          <p:stCondLst>
                                            <p:cond delay="0"/>
                                          </p:stCondLst>
                                        </p:cTn>
                                        <p:tgtEl>
                                          <p:spTgt spid="85"/>
                                        </p:tgtEl>
                                        <p:attrNameLst>
                                          <p:attrName>style.visibility</p:attrName>
                                        </p:attrNameLst>
                                      </p:cBhvr>
                                      <p:to>
                                        <p:strVal val="visible"/>
                                      </p:to>
                                    </p:set>
                                    <p:animEffect transition="in" filter="wipe(left)">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8" fill="hold" grpId="0" nodeType="clickEffect">
                                  <p:stCondLst>
                                    <p:cond delay="0"/>
                                  </p:stCondLst>
                                  <p:childTnLst>
                                    <p:set>
                                      <p:cBhvr>
                                        <p:cTn id="298" dur="1" fill="hold">
                                          <p:stCondLst>
                                            <p:cond delay="0"/>
                                          </p:stCondLst>
                                        </p:cTn>
                                        <p:tgtEl>
                                          <p:spTgt spid="77"/>
                                        </p:tgtEl>
                                        <p:attrNameLst>
                                          <p:attrName>style.visibility</p:attrName>
                                        </p:attrNameLst>
                                      </p:cBhvr>
                                      <p:to>
                                        <p:strVal val="visible"/>
                                      </p:to>
                                    </p:set>
                                    <p:animEffect transition="in" filter="wipe(left)">
                                      <p:cBhvr>
                                        <p:cTn id="299" dur="500"/>
                                        <p:tgtEl>
                                          <p:spTgt spid="77"/>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8" fill="hold" grpId="0" nodeType="clickEffect">
                                  <p:stCondLst>
                                    <p:cond delay="0"/>
                                  </p:stCondLst>
                                  <p:childTnLst>
                                    <p:set>
                                      <p:cBhvr>
                                        <p:cTn id="303" dur="1" fill="hold">
                                          <p:stCondLst>
                                            <p:cond delay="0"/>
                                          </p:stCondLst>
                                        </p:cTn>
                                        <p:tgtEl>
                                          <p:spTgt spid="86"/>
                                        </p:tgtEl>
                                        <p:attrNameLst>
                                          <p:attrName>style.visibility</p:attrName>
                                        </p:attrNameLst>
                                      </p:cBhvr>
                                      <p:to>
                                        <p:strVal val="visible"/>
                                      </p:to>
                                    </p:set>
                                    <p:animEffect transition="in" filter="wipe(left)">
                                      <p:cBhvr>
                                        <p:cTn id="304" dur="500"/>
                                        <p:tgtEl>
                                          <p:spTgt spid="86"/>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80"/>
                                        </p:tgtEl>
                                        <p:attrNameLst>
                                          <p:attrName>style.visibility</p:attrName>
                                        </p:attrNameLst>
                                      </p:cBhvr>
                                      <p:to>
                                        <p:strVal val="visible"/>
                                      </p:to>
                                    </p:set>
                                    <p:animEffect transition="in" filter="wipe(left)">
                                      <p:cBhvr>
                                        <p:cTn id="309" dur="500"/>
                                        <p:tgtEl>
                                          <p:spTgt spid="80"/>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ntr" presetSubtype="8" fill="hold" grpId="0" nodeType="clickEffect">
                                  <p:stCondLst>
                                    <p:cond delay="0"/>
                                  </p:stCondLst>
                                  <p:childTnLst>
                                    <p:set>
                                      <p:cBhvr>
                                        <p:cTn id="313" dur="1" fill="hold">
                                          <p:stCondLst>
                                            <p:cond delay="0"/>
                                          </p:stCondLst>
                                        </p:cTn>
                                        <p:tgtEl>
                                          <p:spTgt spid="81"/>
                                        </p:tgtEl>
                                        <p:attrNameLst>
                                          <p:attrName>style.visibility</p:attrName>
                                        </p:attrNameLst>
                                      </p:cBhvr>
                                      <p:to>
                                        <p:strVal val="visible"/>
                                      </p:to>
                                    </p:set>
                                    <p:animEffect transition="in" filter="wipe(left)">
                                      <p:cBhvr>
                                        <p:cTn id="314" dur="500"/>
                                        <p:tgtEl>
                                          <p:spTgt spid="81"/>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8" fill="hold" grpId="0" nodeType="clickEffect">
                                  <p:stCondLst>
                                    <p:cond delay="0"/>
                                  </p:stCondLst>
                                  <p:childTnLst>
                                    <p:set>
                                      <p:cBhvr>
                                        <p:cTn id="318" dur="1" fill="hold">
                                          <p:stCondLst>
                                            <p:cond delay="0"/>
                                          </p:stCondLst>
                                        </p:cTn>
                                        <p:tgtEl>
                                          <p:spTgt spid="82"/>
                                        </p:tgtEl>
                                        <p:attrNameLst>
                                          <p:attrName>style.visibility</p:attrName>
                                        </p:attrNameLst>
                                      </p:cBhvr>
                                      <p:to>
                                        <p:strVal val="visible"/>
                                      </p:to>
                                    </p:set>
                                    <p:animEffect transition="in" filter="wipe(left)">
                                      <p:cBhvr>
                                        <p:cTn id="319" dur="500"/>
                                        <p:tgtEl>
                                          <p:spTgt spid="82"/>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8" fill="hold" grpId="0" nodeType="clickEffect">
                                  <p:stCondLst>
                                    <p:cond delay="0"/>
                                  </p:stCondLst>
                                  <p:childTnLst>
                                    <p:set>
                                      <p:cBhvr>
                                        <p:cTn id="323" dur="1" fill="hold">
                                          <p:stCondLst>
                                            <p:cond delay="0"/>
                                          </p:stCondLst>
                                        </p:cTn>
                                        <p:tgtEl>
                                          <p:spTgt spid="87"/>
                                        </p:tgtEl>
                                        <p:attrNameLst>
                                          <p:attrName>style.visibility</p:attrName>
                                        </p:attrNameLst>
                                      </p:cBhvr>
                                      <p:to>
                                        <p:strVal val="visible"/>
                                      </p:to>
                                    </p:set>
                                    <p:animEffect transition="in" filter="wipe(left)">
                                      <p:cBhvr>
                                        <p:cTn id="324" dur="500"/>
                                        <p:tgtEl>
                                          <p:spTgt spid="87"/>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8" fill="hold" grpId="0" nodeType="clickEffect">
                                  <p:stCondLst>
                                    <p:cond delay="0"/>
                                  </p:stCondLst>
                                  <p:childTnLst>
                                    <p:set>
                                      <p:cBhvr>
                                        <p:cTn id="328" dur="1" fill="hold">
                                          <p:stCondLst>
                                            <p:cond delay="0"/>
                                          </p:stCondLst>
                                        </p:cTn>
                                        <p:tgtEl>
                                          <p:spTgt spid="88"/>
                                        </p:tgtEl>
                                        <p:attrNameLst>
                                          <p:attrName>style.visibility</p:attrName>
                                        </p:attrNameLst>
                                      </p:cBhvr>
                                      <p:to>
                                        <p:strVal val="visible"/>
                                      </p:to>
                                    </p:set>
                                    <p:animEffect transition="in" filter="wipe(left)">
                                      <p:cBhvr>
                                        <p:cTn id="329" dur="500"/>
                                        <p:tgtEl>
                                          <p:spTgt spid="88"/>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8" fill="hold" grpId="0" nodeType="clickEffect">
                                  <p:stCondLst>
                                    <p:cond delay="0"/>
                                  </p:stCondLst>
                                  <p:childTnLst>
                                    <p:set>
                                      <p:cBhvr>
                                        <p:cTn id="333" dur="1" fill="hold">
                                          <p:stCondLst>
                                            <p:cond delay="0"/>
                                          </p:stCondLst>
                                        </p:cTn>
                                        <p:tgtEl>
                                          <p:spTgt spid="89"/>
                                        </p:tgtEl>
                                        <p:attrNameLst>
                                          <p:attrName>style.visibility</p:attrName>
                                        </p:attrNameLst>
                                      </p:cBhvr>
                                      <p:to>
                                        <p:strVal val="visible"/>
                                      </p:to>
                                    </p:set>
                                    <p:animEffect transition="in" filter="wipe(left)">
                                      <p:cBhvr>
                                        <p:cTn id="334" dur="500"/>
                                        <p:tgtEl>
                                          <p:spTgt spid="89"/>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8" fill="hold" nodeType="clickEffect">
                                  <p:stCondLst>
                                    <p:cond delay="0"/>
                                  </p:stCondLst>
                                  <p:childTnLst>
                                    <p:set>
                                      <p:cBhvr>
                                        <p:cTn id="338" dur="1" fill="hold">
                                          <p:stCondLst>
                                            <p:cond delay="0"/>
                                          </p:stCondLst>
                                        </p:cTn>
                                        <p:tgtEl>
                                          <p:spTgt spid="90"/>
                                        </p:tgtEl>
                                        <p:attrNameLst>
                                          <p:attrName>style.visibility</p:attrName>
                                        </p:attrNameLst>
                                      </p:cBhvr>
                                      <p:to>
                                        <p:strVal val="visible"/>
                                      </p:to>
                                    </p:set>
                                    <p:animEffect transition="in" filter="wipe(left)">
                                      <p:cBhvr>
                                        <p:cTn id="339" dur="500"/>
                                        <p:tgtEl>
                                          <p:spTgt spid="90"/>
                                        </p:tgtEl>
                                      </p:cBhvr>
                                    </p:animEffect>
                                  </p:childTnLst>
                                </p:cTn>
                              </p:par>
                            </p:childTnLst>
                          </p:cTn>
                        </p:par>
                      </p:childTnLst>
                    </p:cTn>
                  </p:par>
                  <p:par>
                    <p:cTn id="340" fill="hold">
                      <p:stCondLst>
                        <p:cond delay="indefinite"/>
                      </p:stCondLst>
                      <p:childTnLst>
                        <p:par>
                          <p:cTn id="341" fill="hold">
                            <p:stCondLst>
                              <p:cond delay="0"/>
                            </p:stCondLst>
                            <p:childTnLst>
                              <p:par>
                                <p:cTn id="342" presetID="22" presetClass="entr" presetSubtype="8" fill="hold" grpId="0" nodeType="clickEffect">
                                  <p:stCondLst>
                                    <p:cond delay="0"/>
                                  </p:stCondLst>
                                  <p:childTnLst>
                                    <p:set>
                                      <p:cBhvr>
                                        <p:cTn id="343" dur="1" fill="hold">
                                          <p:stCondLst>
                                            <p:cond delay="0"/>
                                          </p:stCondLst>
                                        </p:cTn>
                                        <p:tgtEl>
                                          <p:spTgt spid="91"/>
                                        </p:tgtEl>
                                        <p:attrNameLst>
                                          <p:attrName>style.visibility</p:attrName>
                                        </p:attrNameLst>
                                      </p:cBhvr>
                                      <p:to>
                                        <p:strVal val="visible"/>
                                      </p:to>
                                    </p:set>
                                    <p:animEffect transition="in" filter="wipe(left)">
                                      <p:cBhvr>
                                        <p:cTn id="344" dur="500"/>
                                        <p:tgtEl>
                                          <p:spTgt spid="91"/>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8" fill="hold" grpId="0" nodeType="clickEffect">
                                  <p:stCondLst>
                                    <p:cond delay="0"/>
                                  </p:stCondLst>
                                  <p:childTnLst>
                                    <p:set>
                                      <p:cBhvr>
                                        <p:cTn id="348" dur="1" fill="hold">
                                          <p:stCondLst>
                                            <p:cond delay="0"/>
                                          </p:stCondLst>
                                        </p:cTn>
                                        <p:tgtEl>
                                          <p:spTgt spid="92"/>
                                        </p:tgtEl>
                                        <p:attrNameLst>
                                          <p:attrName>style.visibility</p:attrName>
                                        </p:attrNameLst>
                                      </p:cBhvr>
                                      <p:to>
                                        <p:strVal val="visible"/>
                                      </p:to>
                                    </p:set>
                                    <p:animEffect transition="in" filter="wipe(left)">
                                      <p:cBhvr>
                                        <p:cTn id="349" dur="500"/>
                                        <p:tgtEl>
                                          <p:spTgt spid="92"/>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8" fill="hold" grpId="0" nodeType="clickEffect">
                                  <p:stCondLst>
                                    <p:cond delay="0"/>
                                  </p:stCondLst>
                                  <p:childTnLst>
                                    <p:set>
                                      <p:cBhvr>
                                        <p:cTn id="353" dur="1" fill="hold">
                                          <p:stCondLst>
                                            <p:cond delay="0"/>
                                          </p:stCondLst>
                                        </p:cTn>
                                        <p:tgtEl>
                                          <p:spTgt spid="93"/>
                                        </p:tgtEl>
                                        <p:attrNameLst>
                                          <p:attrName>style.visibility</p:attrName>
                                        </p:attrNameLst>
                                      </p:cBhvr>
                                      <p:to>
                                        <p:strVal val="visible"/>
                                      </p:to>
                                    </p:set>
                                    <p:animEffect transition="in" filter="wipe(left)">
                                      <p:cBhvr>
                                        <p:cTn id="354" dur="500"/>
                                        <p:tgtEl>
                                          <p:spTgt spid="93"/>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8" fill="hold" grpId="0" nodeType="clickEffect">
                                  <p:stCondLst>
                                    <p:cond delay="0"/>
                                  </p:stCondLst>
                                  <p:childTnLst>
                                    <p:set>
                                      <p:cBhvr>
                                        <p:cTn id="358" dur="1" fill="hold">
                                          <p:stCondLst>
                                            <p:cond delay="0"/>
                                          </p:stCondLst>
                                        </p:cTn>
                                        <p:tgtEl>
                                          <p:spTgt spid="94"/>
                                        </p:tgtEl>
                                        <p:attrNameLst>
                                          <p:attrName>style.visibility</p:attrName>
                                        </p:attrNameLst>
                                      </p:cBhvr>
                                      <p:to>
                                        <p:strVal val="visible"/>
                                      </p:to>
                                    </p:set>
                                    <p:animEffect transition="in" filter="wipe(left)">
                                      <p:cBhvr>
                                        <p:cTn id="359" dur="500"/>
                                        <p:tgtEl>
                                          <p:spTgt spid="94"/>
                                        </p:tgtEl>
                                      </p:cBhvr>
                                    </p:animEffect>
                                  </p:childTnLst>
                                </p:cTn>
                              </p:par>
                            </p:childTnLst>
                          </p:cTn>
                        </p:par>
                      </p:childTnLst>
                    </p:cTn>
                  </p:par>
                  <p:par>
                    <p:cTn id="360" fill="hold">
                      <p:stCondLst>
                        <p:cond delay="indefinite"/>
                      </p:stCondLst>
                      <p:childTnLst>
                        <p:par>
                          <p:cTn id="361" fill="hold">
                            <p:stCondLst>
                              <p:cond delay="0"/>
                            </p:stCondLst>
                            <p:childTnLst>
                              <p:par>
                                <p:cTn id="362" presetID="22" presetClass="entr" presetSubtype="8" fill="hold" grpId="0" nodeType="clickEffect">
                                  <p:stCondLst>
                                    <p:cond delay="0"/>
                                  </p:stCondLst>
                                  <p:childTnLst>
                                    <p:set>
                                      <p:cBhvr>
                                        <p:cTn id="363" dur="1" fill="hold">
                                          <p:stCondLst>
                                            <p:cond delay="0"/>
                                          </p:stCondLst>
                                        </p:cTn>
                                        <p:tgtEl>
                                          <p:spTgt spid="97"/>
                                        </p:tgtEl>
                                        <p:attrNameLst>
                                          <p:attrName>style.visibility</p:attrName>
                                        </p:attrNameLst>
                                      </p:cBhvr>
                                      <p:to>
                                        <p:strVal val="visible"/>
                                      </p:to>
                                    </p:set>
                                    <p:animEffect transition="in" filter="wipe(left)">
                                      <p:cBhvr>
                                        <p:cTn id="364" dur="500"/>
                                        <p:tgtEl>
                                          <p:spTgt spid="97"/>
                                        </p:tgtEl>
                                      </p:cBhvr>
                                    </p:animEffect>
                                  </p:childTnLst>
                                </p:cTn>
                              </p:par>
                            </p:childTnLst>
                          </p:cTn>
                        </p:par>
                      </p:childTnLst>
                    </p:cTn>
                  </p:par>
                  <p:par>
                    <p:cTn id="365" fill="hold">
                      <p:stCondLst>
                        <p:cond delay="indefinite"/>
                      </p:stCondLst>
                      <p:childTnLst>
                        <p:par>
                          <p:cTn id="366" fill="hold">
                            <p:stCondLst>
                              <p:cond delay="0"/>
                            </p:stCondLst>
                            <p:childTnLst>
                              <p:par>
                                <p:cTn id="367" presetID="22" presetClass="entr" presetSubtype="8" fill="hold" grpId="0" nodeType="clickEffect">
                                  <p:stCondLst>
                                    <p:cond delay="0"/>
                                  </p:stCondLst>
                                  <p:childTnLst>
                                    <p:set>
                                      <p:cBhvr>
                                        <p:cTn id="368" dur="1" fill="hold">
                                          <p:stCondLst>
                                            <p:cond delay="0"/>
                                          </p:stCondLst>
                                        </p:cTn>
                                        <p:tgtEl>
                                          <p:spTgt spid="95"/>
                                        </p:tgtEl>
                                        <p:attrNameLst>
                                          <p:attrName>style.visibility</p:attrName>
                                        </p:attrNameLst>
                                      </p:cBhvr>
                                      <p:to>
                                        <p:strVal val="visible"/>
                                      </p:to>
                                    </p:set>
                                    <p:animEffect transition="in" filter="wipe(left)">
                                      <p:cBhvr>
                                        <p:cTn id="369" dur="500"/>
                                        <p:tgtEl>
                                          <p:spTgt spid="95"/>
                                        </p:tgtEl>
                                      </p:cBhvr>
                                    </p:animEffect>
                                  </p:childTnLst>
                                </p:cTn>
                              </p:par>
                            </p:childTnLst>
                          </p:cTn>
                        </p:par>
                      </p:childTnLst>
                    </p:cTn>
                  </p:par>
                  <p:par>
                    <p:cTn id="370" fill="hold">
                      <p:stCondLst>
                        <p:cond delay="indefinite"/>
                      </p:stCondLst>
                      <p:childTnLst>
                        <p:par>
                          <p:cTn id="371" fill="hold">
                            <p:stCondLst>
                              <p:cond delay="0"/>
                            </p:stCondLst>
                            <p:childTnLst>
                              <p:par>
                                <p:cTn id="372" presetID="22" presetClass="entr" presetSubtype="8" fill="hold" grpId="0" nodeType="clickEffect">
                                  <p:stCondLst>
                                    <p:cond delay="0"/>
                                  </p:stCondLst>
                                  <p:childTnLst>
                                    <p:set>
                                      <p:cBhvr>
                                        <p:cTn id="373" dur="1" fill="hold">
                                          <p:stCondLst>
                                            <p:cond delay="0"/>
                                          </p:stCondLst>
                                        </p:cTn>
                                        <p:tgtEl>
                                          <p:spTgt spid="98"/>
                                        </p:tgtEl>
                                        <p:attrNameLst>
                                          <p:attrName>style.visibility</p:attrName>
                                        </p:attrNameLst>
                                      </p:cBhvr>
                                      <p:to>
                                        <p:strVal val="visible"/>
                                      </p:to>
                                    </p:set>
                                    <p:animEffect transition="in" filter="wipe(left)">
                                      <p:cBhvr>
                                        <p:cTn id="374" dur="500"/>
                                        <p:tgtEl>
                                          <p:spTgt spid="98"/>
                                        </p:tgtEl>
                                      </p:cBhvr>
                                    </p:animEffect>
                                  </p:childTnLst>
                                </p:cTn>
                              </p:par>
                            </p:childTnLst>
                          </p:cTn>
                        </p:par>
                      </p:childTnLst>
                    </p:cTn>
                  </p:par>
                  <p:par>
                    <p:cTn id="375" fill="hold">
                      <p:stCondLst>
                        <p:cond delay="indefinite"/>
                      </p:stCondLst>
                      <p:childTnLst>
                        <p:par>
                          <p:cTn id="376" fill="hold">
                            <p:stCondLst>
                              <p:cond delay="0"/>
                            </p:stCondLst>
                            <p:childTnLst>
                              <p:par>
                                <p:cTn id="377" presetID="22" presetClass="entr" presetSubtype="8" fill="hold" nodeType="clickEffect">
                                  <p:stCondLst>
                                    <p:cond delay="0"/>
                                  </p:stCondLst>
                                  <p:childTnLst>
                                    <p:set>
                                      <p:cBhvr>
                                        <p:cTn id="378" dur="1" fill="hold">
                                          <p:stCondLst>
                                            <p:cond delay="0"/>
                                          </p:stCondLst>
                                        </p:cTn>
                                        <p:tgtEl>
                                          <p:spTgt spid="96"/>
                                        </p:tgtEl>
                                        <p:attrNameLst>
                                          <p:attrName>style.visibility</p:attrName>
                                        </p:attrNameLst>
                                      </p:cBhvr>
                                      <p:to>
                                        <p:strVal val="visible"/>
                                      </p:to>
                                    </p:set>
                                    <p:animEffect transition="in" filter="wipe(left)">
                                      <p:cBhvr>
                                        <p:cTn id="379" dur="500"/>
                                        <p:tgtEl>
                                          <p:spTgt spid="96"/>
                                        </p:tgtEl>
                                      </p:cBhvr>
                                    </p:animEffect>
                                  </p:childTnLst>
                                </p:cTn>
                              </p:par>
                            </p:childTnLst>
                          </p:cTn>
                        </p:par>
                      </p:childTnLst>
                    </p:cTn>
                  </p:par>
                  <p:par>
                    <p:cTn id="380" fill="hold">
                      <p:stCondLst>
                        <p:cond delay="indefinite"/>
                      </p:stCondLst>
                      <p:childTnLst>
                        <p:par>
                          <p:cTn id="381" fill="hold">
                            <p:stCondLst>
                              <p:cond delay="0"/>
                            </p:stCondLst>
                            <p:childTnLst>
                              <p:par>
                                <p:cTn id="382" presetID="22" presetClass="entr" presetSubtype="8" fill="hold" grpId="0" nodeType="clickEffect">
                                  <p:stCondLst>
                                    <p:cond delay="0"/>
                                  </p:stCondLst>
                                  <p:childTnLst>
                                    <p:set>
                                      <p:cBhvr>
                                        <p:cTn id="383" dur="1" fill="hold">
                                          <p:stCondLst>
                                            <p:cond delay="0"/>
                                          </p:stCondLst>
                                        </p:cTn>
                                        <p:tgtEl>
                                          <p:spTgt spid="114"/>
                                        </p:tgtEl>
                                        <p:attrNameLst>
                                          <p:attrName>style.visibility</p:attrName>
                                        </p:attrNameLst>
                                      </p:cBhvr>
                                      <p:to>
                                        <p:strVal val="visible"/>
                                      </p:to>
                                    </p:set>
                                    <p:animEffect transition="in" filter="wipe(left)">
                                      <p:cBhvr>
                                        <p:cTn id="384" dur="500"/>
                                        <p:tgtEl>
                                          <p:spTgt spid="114"/>
                                        </p:tgtEl>
                                      </p:cBhvr>
                                    </p:animEffect>
                                  </p:childTnLst>
                                </p:cTn>
                              </p:par>
                            </p:childTnLst>
                          </p:cTn>
                        </p:par>
                      </p:childTnLst>
                    </p:cTn>
                  </p:par>
                  <p:par>
                    <p:cTn id="385" fill="hold">
                      <p:stCondLst>
                        <p:cond delay="indefinite"/>
                      </p:stCondLst>
                      <p:childTnLst>
                        <p:par>
                          <p:cTn id="386" fill="hold">
                            <p:stCondLst>
                              <p:cond delay="0"/>
                            </p:stCondLst>
                            <p:childTnLst>
                              <p:par>
                                <p:cTn id="387" presetID="22" presetClass="entr" presetSubtype="8" fill="hold" grpId="0" nodeType="clickEffect">
                                  <p:stCondLst>
                                    <p:cond delay="0"/>
                                  </p:stCondLst>
                                  <p:childTnLst>
                                    <p:set>
                                      <p:cBhvr>
                                        <p:cTn id="388" dur="1" fill="hold">
                                          <p:stCondLst>
                                            <p:cond delay="0"/>
                                          </p:stCondLst>
                                        </p:cTn>
                                        <p:tgtEl>
                                          <p:spTgt spid="99"/>
                                        </p:tgtEl>
                                        <p:attrNameLst>
                                          <p:attrName>style.visibility</p:attrName>
                                        </p:attrNameLst>
                                      </p:cBhvr>
                                      <p:to>
                                        <p:strVal val="visible"/>
                                      </p:to>
                                    </p:set>
                                    <p:animEffect transition="in" filter="wipe(left)">
                                      <p:cBhvr>
                                        <p:cTn id="389" dur="500"/>
                                        <p:tgtEl>
                                          <p:spTgt spid="99"/>
                                        </p:tgtEl>
                                      </p:cBhvr>
                                    </p:animEffect>
                                  </p:childTnLst>
                                </p:cTn>
                              </p:par>
                            </p:childTnLst>
                          </p:cTn>
                        </p:par>
                      </p:childTnLst>
                    </p:cTn>
                  </p:par>
                  <p:par>
                    <p:cTn id="390" fill="hold">
                      <p:stCondLst>
                        <p:cond delay="indefinite"/>
                      </p:stCondLst>
                      <p:childTnLst>
                        <p:par>
                          <p:cTn id="391" fill="hold">
                            <p:stCondLst>
                              <p:cond delay="0"/>
                            </p:stCondLst>
                            <p:childTnLst>
                              <p:par>
                                <p:cTn id="392" presetID="22" presetClass="entr" presetSubtype="8" fill="hold" grpId="0" nodeType="clickEffect">
                                  <p:stCondLst>
                                    <p:cond delay="0"/>
                                  </p:stCondLst>
                                  <p:childTnLst>
                                    <p:set>
                                      <p:cBhvr>
                                        <p:cTn id="393" dur="1" fill="hold">
                                          <p:stCondLst>
                                            <p:cond delay="0"/>
                                          </p:stCondLst>
                                        </p:cTn>
                                        <p:tgtEl>
                                          <p:spTgt spid="100"/>
                                        </p:tgtEl>
                                        <p:attrNameLst>
                                          <p:attrName>style.visibility</p:attrName>
                                        </p:attrNameLst>
                                      </p:cBhvr>
                                      <p:to>
                                        <p:strVal val="visible"/>
                                      </p:to>
                                    </p:set>
                                    <p:animEffect transition="in" filter="wipe(left)">
                                      <p:cBhvr>
                                        <p:cTn id="394" dur="500"/>
                                        <p:tgtEl>
                                          <p:spTgt spid="100"/>
                                        </p:tgtEl>
                                      </p:cBhvr>
                                    </p:animEffect>
                                  </p:childTnLst>
                                </p:cTn>
                              </p:par>
                            </p:childTnLst>
                          </p:cTn>
                        </p:par>
                      </p:childTnLst>
                    </p:cTn>
                  </p:par>
                  <p:par>
                    <p:cTn id="395" fill="hold">
                      <p:stCondLst>
                        <p:cond delay="indefinite"/>
                      </p:stCondLst>
                      <p:childTnLst>
                        <p:par>
                          <p:cTn id="396" fill="hold">
                            <p:stCondLst>
                              <p:cond delay="0"/>
                            </p:stCondLst>
                            <p:childTnLst>
                              <p:par>
                                <p:cTn id="397" presetID="22" presetClass="entr" presetSubtype="8" fill="hold" grpId="0" nodeType="clickEffect">
                                  <p:stCondLst>
                                    <p:cond delay="0"/>
                                  </p:stCondLst>
                                  <p:childTnLst>
                                    <p:set>
                                      <p:cBhvr>
                                        <p:cTn id="398" dur="1" fill="hold">
                                          <p:stCondLst>
                                            <p:cond delay="0"/>
                                          </p:stCondLst>
                                        </p:cTn>
                                        <p:tgtEl>
                                          <p:spTgt spid="101"/>
                                        </p:tgtEl>
                                        <p:attrNameLst>
                                          <p:attrName>style.visibility</p:attrName>
                                        </p:attrNameLst>
                                      </p:cBhvr>
                                      <p:to>
                                        <p:strVal val="visible"/>
                                      </p:to>
                                    </p:set>
                                    <p:animEffect transition="in" filter="wipe(left)">
                                      <p:cBhvr>
                                        <p:cTn id="399" dur="500"/>
                                        <p:tgtEl>
                                          <p:spTgt spid="101"/>
                                        </p:tgtEl>
                                      </p:cBhvr>
                                    </p:animEffect>
                                  </p:childTnLst>
                                </p:cTn>
                              </p:par>
                            </p:childTnLst>
                          </p:cTn>
                        </p:par>
                      </p:childTnLst>
                    </p:cTn>
                  </p:par>
                  <p:par>
                    <p:cTn id="400" fill="hold">
                      <p:stCondLst>
                        <p:cond delay="indefinite"/>
                      </p:stCondLst>
                      <p:childTnLst>
                        <p:par>
                          <p:cTn id="401" fill="hold">
                            <p:stCondLst>
                              <p:cond delay="0"/>
                            </p:stCondLst>
                            <p:childTnLst>
                              <p:par>
                                <p:cTn id="402" presetID="22" presetClass="entr" presetSubtype="8" fill="hold" grpId="0" nodeType="clickEffect">
                                  <p:stCondLst>
                                    <p:cond delay="0"/>
                                  </p:stCondLst>
                                  <p:childTnLst>
                                    <p:set>
                                      <p:cBhvr>
                                        <p:cTn id="403" dur="1" fill="hold">
                                          <p:stCondLst>
                                            <p:cond delay="0"/>
                                          </p:stCondLst>
                                        </p:cTn>
                                        <p:tgtEl>
                                          <p:spTgt spid="104"/>
                                        </p:tgtEl>
                                        <p:attrNameLst>
                                          <p:attrName>style.visibility</p:attrName>
                                        </p:attrNameLst>
                                      </p:cBhvr>
                                      <p:to>
                                        <p:strVal val="visible"/>
                                      </p:to>
                                    </p:set>
                                    <p:animEffect transition="in" filter="wipe(left)">
                                      <p:cBhvr>
                                        <p:cTn id="404" dur="500"/>
                                        <p:tgtEl>
                                          <p:spTgt spid="104"/>
                                        </p:tgtEl>
                                      </p:cBhvr>
                                    </p:animEffect>
                                  </p:childTnLst>
                                </p:cTn>
                              </p:par>
                            </p:childTnLst>
                          </p:cTn>
                        </p:par>
                      </p:childTnLst>
                    </p:cTn>
                  </p:par>
                  <p:par>
                    <p:cTn id="405" fill="hold">
                      <p:stCondLst>
                        <p:cond delay="indefinite"/>
                      </p:stCondLst>
                      <p:childTnLst>
                        <p:par>
                          <p:cTn id="406" fill="hold">
                            <p:stCondLst>
                              <p:cond delay="0"/>
                            </p:stCondLst>
                            <p:childTnLst>
                              <p:par>
                                <p:cTn id="407" presetID="22" presetClass="entr" presetSubtype="8" fill="hold" nodeType="clickEffect">
                                  <p:stCondLst>
                                    <p:cond delay="0"/>
                                  </p:stCondLst>
                                  <p:childTnLst>
                                    <p:set>
                                      <p:cBhvr>
                                        <p:cTn id="408" dur="1" fill="hold">
                                          <p:stCondLst>
                                            <p:cond delay="0"/>
                                          </p:stCondLst>
                                        </p:cTn>
                                        <p:tgtEl>
                                          <p:spTgt spid="102"/>
                                        </p:tgtEl>
                                        <p:attrNameLst>
                                          <p:attrName>style.visibility</p:attrName>
                                        </p:attrNameLst>
                                      </p:cBhvr>
                                      <p:to>
                                        <p:strVal val="visible"/>
                                      </p:to>
                                    </p:set>
                                    <p:animEffect transition="in" filter="wipe(left)">
                                      <p:cBhvr>
                                        <p:cTn id="409" dur="500"/>
                                        <p:tgtEl>
                                          <p:spTgt spid="102"/>
                                        </p:tgtEl>
                                      </p:cBhvr>
                                    </p:animEffect>
                                  </p:childTnLst>
                                </p:cTn>
                              </p:par>
                            </p:childTnLst>
                          </p:cTn>
                        </p:par>
                      </p:childTnLst>
                    </p:cTn>
                  </p:par>
                  <p:par>
                    <p:cTn id="410" fill="hold">
                      <p:stCondLst>
                        <p:cond delay="indefinite"/>
                      </p:stCondLst>
                      <p:childTnLst>
                        <p:par>
                          <p:cTn id="411" fill="hold">
                            <p:stCondLst>
                              <p:cond delay="0"/>
                            </p:stCondLst>
                            <p:childTnLst>
                              <p:par>
                                <p:cTn id="412" presetID="22" presetClass="entr" presetSubtype="8" fill="hold" grpId="0" nodeType="clickEffect">
                                  <p:stCondLst>
                                    <p:cond delay="0"/>
                                  </p:stCondLst>
                                  <p:childTnLst>
                                    <p:set>
                                      <p:cBhvr>
                                        <p:cTn id="413" dur="1" fill="hold">
                                          <p:stCondLst>
                                            <p:cond delay="0"/>
                                          </p:stCondLst>
                                        </p:cTn>
                                        <p:tgtEl>
                                          <p:spTgt spid="103"/>
                                        </p:tgtEl>
                                        <p:attrNameLst>
                                          <p:attrName>style.visibility</p:attrName>
                                        </p:attrNameLst>
                                      </p:cBhvr>
                                      <p:to>
                                        <p:strVal val="visible"/>
                                      </p:to>
                                    </p:set>
                                    <p:animEffect transition="in" filter="wipe(left)">
                                      <p:cBhvr>
                                        <p:cTn id="414" dur="500"/>
                                        <p:tgtEl>
                                          <p:spTgt spid="103"/>
                                        </p:tgtEl>
                                      </p:cBhvr>
                                    </p:animEffect>
                                  </p:childTnLst>
                                </p:cTn>
                              </p:par>
                            </p:childTnLst>
                          </p:cTn>
                        </p:par>
                      </p:childTnLst>
                    </p:cTn>
                  </p:par>
                  <p:par>
                    <p:cTn id="415" fill="hold">
                      <p:stCondLst>
                        <p:cond delay="indefinite"/>
                      </p:stCondLst>
                      <p:childTnLst>
                        <p:par>
                          <p:cTn id="416" fill="hold">
                            <p:stCondLst>
                              <p:cond delay="0"/>
                            </p:stCondLst>
                            <p:childTnLst>
                              <p:par>
                                <p:cTn id="417" presetID="22" presetClass="entr" presetSubtype="2" fill="hold" nodeType="clickEffect">
                                  <p:stCondLst>
                                    <p:cond delay="0"/>
                                  </p:stCondLst>
                                  <p:childTnLst>
                                    <p:set>
                                      <p:cBhvr>
                                        <p:cTn id="418" dur="1" fill="hold">
                                          <p:stCondLst>
                                            <p:cond delay="0"/>
                                          </p:stCondLst>
                                        </p:cTn>
                                        <p:tgtEl>
                                          <p:spTgt spid="105"/>
                                        </p:tgtEl>
                                        <p:attrNameLst>
                                          <p:attrName>style.visibility</p:attrName>
                                        </p:attrNameLst>
                                      </p:cBhvr>
                                      <p:to>
                                        <p:strVal val="visible"/>
                                      </p:to>
                                    </p:set>
                                    <p:animEffect transition="in" filter="wipe(right)">
                                      <p:cBhvr>
                                        <p:cTn id="419" dur="500"/>
                                        <p:tgtEl>
                                          <p:spTgt spid="105"/>
                                        </p:tgtEl>
                                      </p:cBhvr>
                                    </p:animEffect>
                                  </p:childTnLst>
                                </p:cTn>
                              </p:par>
                            </p:childTnLst>
                          </p:cTn>
                        </p:par>
                      </p:childTnLst>
                    </p:cTn>
                  </p:par>
                  <p:par>
                    <p:cTn id="420" fill="hold">
                      <p:stCondLst>
                        <p:cond delay="indefinite"/>
                      </p:stCondLst>
                      <p:childTnLst>
                        <p:par>
                          <p:cTn id="421" fill="hold">
                            <p:stCondLst>
                              <p:cond delay="0"/>
                            </p:stCondLst>
                            <p:childTnLst>
                              <p:par>
                                <p:cTn id="422" presetID="22" presetClass="entr" presetSubtype="8" fill="hold" grpId="0" nodeType="clickEffect">
                                  <p:stCondLst>
                                    <p:cond delay="0"/>
                                  </p:stCondLst>
                                  <p:childTnLst>
                                    <p:set>
                                      <p:cBhvr>
                                        <p:cTn id="423" dur="1" fill="hold">
                                          <p:stCondLst>
                                            <p:cond delay="0"/>
                                          </p:stCondLst>
                                        </p:cTn>
                                        <p:tgtEl>
                                          <p:spTgt spid="106"/>
                                        </p:tgtEl>
                                        <p:attrNameLst>
                                          <p:attrName>style.visibility</p:attrName>
                                        </p:attrNameLst>
                                      </p:cBhvr>
                                      <p:to>
                                        <p:strVal val="visible"/>
                                      </p:to>
                                    </p:set>
                                    <p:animEffect transition="in" filter="wipe(left)">
                                      <p:cBhvr>
                                        <p:cTn id="424" dur="500"/>
                                        <p:tgtEl>
                                          <p:spTgt spid="106"/>
                                        </p:tgtEl>
                                      </p:cBhvr>
                                    </p:animEffect>
                                  </p:childTnLst>
                                </p:cTn>
                              </p:par>
                            </p:childTnLst>
                          </p:cTn>
                        </p:par>
                      </p:childTnLst>
                    </p:cTn>
                  </p:par>
                  <p:par>
                    <p:cTn id="425" fill="hold">
                      <p:stCondLst>
                        <p:cond delay="indefinite"/>
                      </p:stCondLst>
                      <p:childTnLst>
                        <p:par>
                          <p:cTn id="426" fill="hold">
                            <p:stCondLst>
                              <p:cond delay="0"/>
                            </p:stCondLst>
                            <p:childTnLst>
                              <p:par>
                                <p:cTn id="427" presetID="22" presetClass="entr" presetSubtype="2" fill="hold" nodeType="clickEffect">
                                  <p:stCondLst>
                                    <p:cond delay="0"/>
                                  </p:stCondLst>
                                  <p:childTnLst>
                                    <p:set>
                                      <p:cBhvr>
                                        <p:cTn id="428" dur="1" fill="hold">
                                          <p:stCondLst>
                                            <p:cond delay="0"/>
                                          </p:stCondLst>
                                        </p:cTn>
                                        <p:tgtEl>
                                          <p:spTgt spid="107"/>
                                        </p:tgtEl>
                                        <p:attrNameLst>
                                          <p:attrName>style.visibility</p:attrName>
                                        </p:attrNameLst>
                                      </p:cBhvr>
                                      <p:to>
                                        <p:strVal val="visible"/>
                                      </p:to>
                                    </p:set>
                                    <p:animEffect transition="in" filter="wipe(right)">
                                      <p:cBhvr>
                                        <p:cTn id="429" dur="500"/>
                                        <p:tgtEl>
                                          <p:spTgt spid="107"/>
                                        </p:tgtEl>
                                      </p:cBhvr>
                                    </p:animEffect>
                                  </p:childTnLst>
                                </p:cTn>
                              </p:par>
                            </p:childTnLst>
                          </p:cTn>
                        </p:par>
                      </p:childTnLst>
                    </p:cTn>
                  </p:par>
                  <p:par>
                    <p:cTn id="430" fill="hold">
                      <p:stCondLst>
                        <p:cond delay="indefinite"/>
                      </p:stCondLst>
                      <p:childTnLst>
                        <p:par>
                          <p:cTn id="431" fill="hold">
                            <p:stCondLst>
                              <p:cond delay="0"/>
                            </p:stCondLst>
                            <p:childTnLst>
                              <p:par>
                                <p:cTn id="432" presetID="22" presetClass="entr" presetSubtype="8" fill="hold" grpId="0" nodeType="clickEffect">
                                  <p:stCondLst>
                                    <p:cond delay="0"/>
                                  </p:stCondLst>
                                  <p:childTnLst>
                                    <p:set>
                                      <p:cBhvr>
                                        <p:cTn id="433" dur="1" fill="hold">
                                          <p:stCondLst>
                                            <p:cond delay="0"/>
                                          </p:stCondLst>
                                        </p:cTn>
                                        <p:tgtEl>
                                          <p:spTgt spid="108"/>
                                        </p:tgtEl>
                                        <p:attrNameLst>
                                          <p:attrName>style.visibility</p:attrName>
                                        </p:attrNameLst>
                                      </p:cBhvr>
                                      <p:to>
                                        <p:strVal val="visible"/>
                                      </p:to>
                                    </p:set>
                                    <p:animEffect transition="in" filter="wipe(left)">
                                      <p:cBhvr>
                                        <p:cTn id="434" dur="500"/>
                                        <p:tgtEl>
                                          <p:spTgt spid="108"/>
                                        </p:tgtEl>
                                      </p:cBhvr>
                                    </p:animEffect>
                                  </p:childTnLst>
                                </p:cTn>
                              </p:par>
                            </p:childTnLst>
                          </p:cTn>
                        </p:par>
                      </p:childTnLst>
                    </p:cTn>
                  </p:par>
                  <p:par>
                    <p:cTn id="435" fill="hold">
                      <p:stCondLst>
                        <p:cond delay="indefinite"/>
                      </p:stCondLst>
                      <p:childTnLst>
                        <p:par>
                          <p:cTn id="436" fill="hold">
                            <p:stCondLst>
                              <p:cond delay="0"/>
                            </p:stCondLst>
                            <p:childTnLst>
                              <p:par>
                                <p:cTn id="437" presetID="22" presetClass="entr" presetSubtype="8" fill="hold" grpId="0" nodeType="clickEffect">
                                  <p:stCondLst>
                                    <p:cond delay="0"/>
                                  </p:stCondLst>
                                  <p:childTnLst>
                                    <p:set>
                                      <p:cBhvr>
                                        <p:cTn id="438" dur="1" fill="hold">
                                          <p:stCondLst>
                                            <p:cond delay="0"/>
                                          </p:stCondLst>
                                        </p:cTn>
                                        <p:tgtEl>
                                          <p:spTgt spid="109"/>
                                        </p:tgtEl>
                                        <p:attrNameLst>
                                          <p:attrName>style.visibility</p:attrName>
                                        </p:attrNameLst>
                                      </p:cBhvr>
                                      <p:to>
                                        <p:strVal val="visible"/>
                                      </p:to>
                                    </p:set>
                                    <p:animEffect transition="in" filter="wipe(left)">
                                      <p:cBhvr>
                                        <p:cTn id="439" dur="500"/>
                                        <p:tgtEl>
                                          <p:spTgt spid="109"/>
                                        </p:tgtEl>
                                      </p:cBhvr>
                                    </p:animEffect>
                                  </p:childTnLst>
                                </p:cTn>
                              </p:par>
                            </p:childTnLst>
                          </p:cTn>
                        </p:par>
                      </p:childTnLst>
                    </p:cTn>
                  </p:par>
                  <p:par>
                    <p:cTn id="440" fill="hold">
                      <p:stCondLst>
                        <p:cond delay="indefinite"/>
                      </p:stCondLst>
                      <p:childTnLst>
                        <p:par>
                          <p:cTn id="441" fill="hold">
                            <p:stCondLst>
                              <p:cond delay="0"/>
                            </p:stCondLst>
                            <p:childTnLst>
                              <p:par>
                                <p:cTn id="442" presetID="22" presetClass="entr" presetSubtype="8" fill="hold" grpId="0" nodeType="clickEffect">
                                  <p:stCondLst>
                                    <p:cond delay="0"/>
                                  </p:stCondLst>
                                  <p:childTnLst>
                                    <p:set>
                                      <p:cBhvr>
                                        <p:cTn id="443" dur="1" fill="hold">
                                          <p:stCondLst>
                                            <p:cond delay="0"/>
                                          </p:stCondLst>
                                        </p:cTn>
                                        <p:tgtEl>
                                          <p:spTgt spid="110"/>
                                        </p:tgtEl>
                                        <p:attrNameLst>
                                          <p:attrName>style.visibility</p:attrName>
                                        </p:attrNameLst>
                                      </p:cBhvr>
                                      <p:to>
                                        <p:strVal val="visible"/>
                                      </p:to>
                                    </p:set>
                                    <p:animEffect transition="in" filter="wipe(left)">
                                      <p:cBhvr>
                                        <p:cTn id="444" dur="500"/>
                                        <p:tgtEl>
                                          <p:spTgt spid="110"/>
                                        </p:tgtEl>
                                      </p:cBhvr>
                                    </p:animEffect>
                                  </p:childTnLst>
                                </p:cTn>
                              </p:par>
                            </p:childTnLst>
                          </p:cTn>
                        </p:par>
                      </p:childTnLst>
                    </p:cTn>
                  </p:par>
                  <p:par>
                    <p:cTn id="445" fill="hold">
                      <p:stCondLst>
                        <p:cond delay="indefinite"/>
                      </p:stCondLst>
                      <p:childTnLst>
                        <p:par>
                          <p:cTn id="446" fill="hold">
                            <p:stCondLst>
                              <p:cond delay="0"/>
                            </p:stCondLst>
                            <p:childTnLst>
                              <p:par>
                                <p:cTn id="447" presetID="22" presetClass="entr" presetSubtype="8" fill="hold" grpId="0" nodeType="clickEffect">
                                  <p:stCondLst>
                                    <p:cond delay="0"/>
                                  </p:stCondLst>
                                  <p:childTnLst>
                                    <p:set>
                                      <p:cBhvr>
                                        <p:cTn id="448" dur="1" fill="hold">
                                          <p:stCondLst>
                                            <p:cond delay="0"/>
                                          </p:stCondLst>
                                        </p:cTn>
                                        <p:tgtEl>
                                          <p:spTgt spid="111"/>
                                        </p:tgtEl>
                                        <p:attrNameLst>
                                          <p:attrName>style.visibility</p:attrName>
                                        </p:attrNameLst>
                                      </p:cBhvr>
                                      <p:to>
                                        <p:strVal val="visible"/>
                                      </p:to>
                                    </p:set>
                                    <p:animEffect transition="in" filter="wipe(left)">
                                      <p:cBhvr>
                                        <p:cTn id="449" dur="500"/>
                                        <p:tgtEl>
                                          <p:spTgt spid="111"/>
                                        </p:tgtEl>
                                      </p:cBhvr>
                                    </p:animEffect>
                                  </p:childTnLst>
                                </p:cTn>
                              </p:par>
                            </p:childTnLst>
                          </p:cTn>
                        </p:par>
                      </p:childTnLst>
                    </p:cTn>
                  </p:par>
                  <p:par>
                    <p:cTn id="450" fill="hold">
                      <p:stCondLst>
                        <p:cond delay="indefinite"/>
                      </p:stCondLst>
                      <p:childTnLst>
                        <p:par>
                          <p:cTn id="451" fill="hold">
                            <p:stCondLst>
                              <p:cond delay="0"/>
                            </p:stCondLst>
                            <p:childTnLst>
                              <p:par>
                                <p:cTn id="452" presetID="22" presetClass="entr" presetSubtype="8" fill="hold" grpId="0" nodeType="clickEffect">
                                  <p:stCondLst>
                                    <p:cond delay="0"/>
                                  </p:stCondLst>
                                  <p:childTnLst>
                                    <p:set>
                                      <p:cBhvr>
                                        <p:cTn id="453" dur="1" fill="hold">
                                          <p:stCondLst>
                                            <p:cond delay="0"/>
                                          </p:stCondLst>
                                        </p:cTn>
                                        <p:tgtEl>
                                          <p:spTgt spid="112"/>
                                        </p:tgtEl>
                                        <p:attrNameLst>
                                          <p:attrName>style.visibility</p:attrName>
                                        </p:attrNameLst>
                                      </p:cBhvr>
                                      <p:to>
                                        <p:strVal val="visible"/>
                                      </p:to>
                                    </p:set>
                                    <p:animEffect transition="in" filter="wipe(left)">
                                      <p:cBhvr>
                                        <p:cTn id="454" dur="500"/>
                                        <p:tgtEl>
                                          <p:spTgt spid="112"/>
                                        </p:tgtEl>
                                      </p:cBhvr>
                                    </p:animEffect>
                                  </p:childTnLst>
                                </p:cTn>
                              </p:par>
                            </p:childTnLst>
                          </p:cTn>
                        </p:par>
                      </p:childTnLst>
                    </p:cTn>
                  </p:par>
                  <p:par>
                    <p:cTn id="455" fill="hold">
                      <p:stCondLst>
                        <p:cond delay="indefinite"/>
                      </p:stCondLst>
                      <p:childTnLst>
                        <p:par>
                          <p:cTn id="456" fill="hold">
                            <p:stCondLst>
                              <p:cond delay="0"/>
                            </p:stCondLst>
                            <p:childTnLst>
                              <p:par>
                                <p:cTn id="457" presetID="22" presetClass="entr" presetSubtype="8" fill="hold" grpId="0" nodeType="clickEffect">
                                  <p:stCondLst>
                                    <p:cond delay="0"/>
                                  </p:stCondLst>
                                  <p:childTnLst>
                                    <p:set>
                                      <p:cBhvr>
                                        <p:cTn id="458" dur="1" fill="hold">
                                          <p:stCondLst>
                                            <p:cond delay="0"/>
                                          </p:stCondLst>
                                        </p:cTn>
                                        <p:tgtEl>
                                          <p:spTgt spid="113"/>
                                        </p:tgtEl>
                                        <p:attrNameLst>
                                          <p:attrName>style.visibility</p:attrName>
                                        </p:attrNameLst>
                                      </p:cBhvr>
                                      <p:to>
                                        <p:strVal val="visible"/>
                                      </p:to>
                                    </p:set>
                                    <p:animEffect transition="in" filter="wipe(left)">
                                      <p:cBhvr>
                                        <p:cTn id="459" dur="500"/>
                                        <p:tgtEl>
                                          <p:spTgt spid="113"/>
                                        </p:tgtEl>
                                      </p:cBhvr>
                                    </p:animEffect>
                                  </p:childTnLst>
                                </p:cTn>
                              </p:par>
                            </p:childTnLst>
                          </p:cTn>
                        </p:par>
                      </p:childTnLst>
                    </p:cTn>
                  </p:par>
                  <p:par>
                    <p:cTn id="460" fill="hold">
                      <p:stCondLst>
                        <p:cond delay="indefinite"/>
                      </p:stCondLst>
                      <p:childTnLst>
                        <p:par>
                          <p:cTn id="461" fill="hold">
                            <p:stCondLst>
                              <p:cond delay="0"/>
                            </p:stCondLst>
                            <p:childTnLst>
                              <p:par>
                                <p:cTn id="462" presetID="22" presetClass="entr" presetSubtype="1" fill="hold" nodeType="clickEffect">
                                  <p:stCondLst>
                                    <p:cond delay="0"/>
                                  </p:stCondLst>
                                  <p:childTnLst>
                                    <p:set>
                                      <p:cBhvr>
                                        <p:cTn id="463" dur="1" fill="hold">
                                          <p:stCondLst>
                                            <p:cond delay="0"/>
                                          </p:stCondLst>
                                        </p:cTn>
                                        <p:tgtEl>
                                          <p:spTgt spid="115"/>
                                        </p:tgtEl>
                                        <p:attrNameLst>
                                          <p:attrName>style.visibility</p:attrName>
                                        </p:attrNameLst>
                                      </p:cBhvr>
                                      <p:to>
                                        <p:strVal val="visible"/>
                                      </p:to>
                                    </p:set>
                                    <p:animEffect transition="in" filter="wipe(up)">
                                      <p:cBhvr>
                                        <p:cTn id="464" dur="500"/>
                                        <p:tgtEl>
                                          <p:spTgt spid="115"/>
                                        </p:tgtEl>
                                      </p:cBhvr>
                                    </p:animEffect>
                                  </p:childTnLst>
                                </p:cTn>
                              </p:par>
                            </p:childTnLst>
                          </p:cTn>
                        </p:par>
                      </p:childTnLst>
                    </p:cTn>
                  </p:par>
                  <p:par>
                    <p:cTn id="465" fill="hold">
                      <p:stCondLst>
                        <p:cond delay="indefinite"/>
                      </p:stCondLst>
                      <p:childTnLst>
                        <p:par>
                          <p:cTn id="466" fill="hold">
                            <p:stCondLst>
                              <p:cond delay="0"/>
                            </p:stCondLst>
                            <p:childTnLst>
                              <p:par>
                                <p:cTn id="467" presetID="22" presetClass="entr" presetSubtype="8" fill="hold" grpId="0" nodeType="clickEffect">
                                  <p:stCondLst>
                                    <p:cond delay="0"/>
                                  </p:stCondLst>
                                  <p:childTnLst>
                                    <p:set>
                                      <p:cBhvr>
                                        <p:cTn id="468" dur="1" fill="hold">
                                          <p:stCondLst>
                                            <p:cond delay="0"/>
                                          </p:stCondLst>
                                        </p:cTn>
                                        <p:tgtEl>
                                          <p:spTgt spid="116"/>
                                        </p:tgtEl>
                                        <p:attrNameLst>
                                          <p:attrName>style.visibility</p:attrName>
                                        </p:attrNameLst>
                                      </p:cBhvr>
                                      <p:to>
                                        <p:strVal val="visible"/>
                                      </p:to>
                                    </p:set>
                                    <p:animEffect transition="in" filter="wipe(left)">
                                      <p:cBhvr>
                                        <p:cTn id="469" dur="500"/>
                                        <p:tgtEl>
                                          <p:spTgt spid="116"/>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8" fill="hold" grpId="0" nodeType="clickEffect">
                                  <p:stCondLst>
                                    <p:cond delay="0"/>
                                  </p:stCondLst>
                                  <p:childTnLst>
                                    <p:set>
                                      <p:cBhvr>
                                        <p:cTn id="473" dur="1" fill="hold">
                                          <p:stCondLst>
                                            <p:cond delay="0"/>
                                          </p:stCondLst>
                                        </p:cTn>
                                        <p:tgtEl>
                                          <p:spTgt spid="117"/>
                                        </p:tgtEl>
                                        <p:attrNameLst>
                                          <p:attrName>style.visibility</p:attrName>
                                        </p:attrNameLst>
                                      </p:cBhvr>
                                      <p:to>
                                        <p:strVal val="visible"/>
                                      </p:to>
                                    </p:set>
                                    <p:animEffect transition="in" filter="wipe(left)">
                                      <p:cBhvr>
                                        <p:cTn id="474" dur="500"/>
                                        <p:tgtEl>
                                          <p:spTgt spid="117"/>
                                        </p:tgtEl>
                                      </p:cBhvr>
                                    </p:animEffect>
                                  </p:childTnLst>
                                </p:cTn>
                              </p:par>
                            </p:childTnLst>
                          </p:cTn>
                        </p:par>
                      </p:childTnLst>
                    </p:cTn>
                  </p:par>
                  <p:par>
                    <p:cTn id="475" fill="hold">
                      <p:stCondLst>
                        <p:cond delay="indefinite"/>
                      </p:stCondLst>
                      <p:childTnLst>
                        <p:par>
                          <p:cTn id="476" fill="hold">
                            <p:stCondLst>
                              <p:cond delay="0"/>
                            </p:stCondLst>
                            <p:childTnLst>
                              <p:par>
                                <p:cTn id="477" presetID="22" presetClass="entr" presetSubtype="8" fill="hold" grpId="0" nodeType="clickEffect">
                                  <p:stCondLst>
                                    <p:cond delay="0"/>
                                  </p:stCondLst>
                                  <p:childTnLst>
                                    <p:set>
                                      <p:cBhvr>
                                        <p:cTn id="478" dur="1" fill="hold">
                                          <p:stCondLst>
                                            <p:cond delay="0"/>
                                          </p:stCondLst>
                                        </p:cTn>
                                        <p:tgtEl>
                                          <p:spTgt spid="118"/>
                                        </p:tgtEl>
                                        <p:attrNameLst>
                                          <p:attrName>style.visibility</p:attrName>
                                        </p:attrNameLst>
                                      </p:cBhvr>
                                      <p:to>
                                        <p:strVal val="visible"/>
                                      </p:to>
                                    </p:set>
                                    <p:animEffect transition="in" filter="wipe(left)">
                                      <p:cBhvr>
                                        <p:cTn id="479" dur="500"/>
                                        <p:tgtEl>
                                          <p:spTgt spid="118"/>
                                        </p:tgtEl>
                                      </p:cBhvr>
                                    </p:animEffect>
                                  </p:childTnLst>
                                </p:cTn>
                              </p:par>
                            </p:childTnLst>
                          </p:cTn>
                        </p:par>
                      </p:childTnLst>
                    </p:cTn>
                  </p:par>
                  <p:par>
                    <p:cTn id="480" fill="hold">
                      <p:stCondLst>
                        <p:cond delay="indefinite"/>
                      </p:stCondLst>
                      <p:childTnLst>
                        <p:par>
                          <p:cTn id="481" fill="hold">
                            <p:stCondLst>
                              <p:cond delay="0"/>
                            </p:stCondLst>
                            <p:childTnLst>
                              <p:par>
                                <p:cTn id="482" presetID="22" presetClass="entr" presetSubtype="8" fill="hold" grpId="0" nodeType="clickEffect">
                                  <p:stCondLst>
                                    <p:cond delay="0"/>
                                  </p:stCondLst>
                                  <p:childTnLst>
                                    <p:set>
                                      <p:cBhvr>
                                        <p:cTn id="483" dur="1" fill="hold">
                                          <p:stCondLst>
                                            <p:cond delay="0"/>
                                          </p:stCondLst>
                                        </p:cTn>
                                        <p:tgtEl>
                                          <p:spTgt spid="119"/>
                                        </p:tgtEl>
                                        <p:attrNameLst>
                                          <p:attrName>style.visibility</p:attrName>
                                        </p:attrNameLst>
                                      </p:cBhvr>
                                      <p:to>
                                        <p:strVal val="visible"/>
                                      </p:to>
                                    </p:set>
                                    <p:animEffect transition="in" filter="wipe(left)">
                                      <p:cBhvr>
                                        <p:cTn id="484" dur="500"/>
                                        <p:tgtEl>
                                          <p:spTgt spid="119"/>
                                        </p:tgtEl>
                                      </p:cBhvr>
                                    </p:animEffect>
                                  </p:childTnLst>
                                </p:cTn>
                              </p:par>
                            </p:childTnLst>
                          </p:cTn>
                        </p:par>
                      </p:childTnLst>
                    </p:cTn>
                  </p:par>
                  <p:par>
                    <p:cTn id="485" fill="hold">
                      <p:stCondLst>
                        <p:cond delay="indefinite"/>
                      </p:stCondLst>
                      <p:childTnLst>
                        <p:par>
                          <p:cTn id="486" fill="hold">
                            <p:stCondLst>
                              <p:cond delay="0"/>
                            </p:stCondLst>
                            <p:childTnLst>
                              <p:par>
                                <p:cTn id="487" presetID="22" presetClass="entr" presetSubtype="8" fill="hold" grpId="0" nodeType="clickEffect">
                                  <p:stCondLst>
                                    <p:cond delay="0"/>
                                  </p:stCondLst>
                                  <p:childTnLst>
                                    <p:set>
                                      <p:cBhvr>
                                        <p:cTn id="488" dur="1" fill="hold">
                                          <p:stCondLst>
                                            <p:cond delay="0"/>
                                          </p:stCondLst>
                                        </p:cTn>
                                        <p:tgtEl>
                                          <p:spTgt spid="120"/>
                                        </p:tgtEl>
                                        <p:attrNameLst>
                                          <p:attrName>style.visibility</p:attrName>
                                        </p:attrNameLst>
                                      </p:cBhvr>
                                      <p:to>
                                        <p:strVal val="visible"/>
                                      </p:to>
                                    </p:set>
                                    <p:animEffect transition="in" filter="wipe(left)">
                                      <p:cBhvr>
                                        <p:cTn id="489" dur="500"/>
                                        <p:tgtEl>
                                          <p:spTgt spid="120"/>
                                        </p:tgtEl>
                                      </p:cBhvr>
                                    </p:animEffect>
                                  </p:childTnLst>
                                </p:cTn>
                              </p:par>
                            </p:childTnLst>
                          </p:cTn>
                        </p:par>
                      </p:childTnLst>
                    </p:cTn>
                  </p:par>
                  <p:par>
                    <p:cTn id="490" fill="hold">
                      <p:stCondLst>
                        <p:cond delay="indefinite"/>
                      </p:stCondLst>
                      <p:childTnLst>
                        <p:par>
                          <p:cTn id="491" fill="hold">
                            <p:stCondLst>
                              <p:cond delay="0"/>
                            </p:stCondLst>
                            <p:childTnLst>
                              <p:par>
                                <p:cTn id="492" presetID="22" presetClass="entr" presetSubtype="8" fill="hold" grpId="0" nodeType="clickEffect">
                                  <p:stCondLst>
                                    <p:cond delay="0"/>
                                  </p:stCondLst>
                                  <p:childTnLst>
                                    <p:set>
                                      <p:cBhvr>
                                        <p:cTn id="493" dur="1" fill="hold">
                                          <p:stCondLst>
                                            <p:cond delay="0"/>
                                          </p:stCondLst>
                                        </p:cTn>
                                        <p:tgtEl>
                                          <p:spTgt spid="121"/>
                                        </p:tgtEl>
                                        <p:attrNameLst>
                                          <p:attrName>style.visibility</p:attrName>
                                        </p:attrNameLst>
                                      </p:cBhvr>
                                      <p:to>
                                        <p:strVal val="visible"/>
                                      </p:to>
                                    </p:set>
                                    <p:animEffect transition="in" filter="wipe(left)">
                                      <p:cBhvr>
                                        <p:cTn id="494" dur="500"/>
                                        <p:tgtEl>
                                          <p:spTgt spid="121"/>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122"/>
                                        </p:tgtEl>
                                        <p:attrNameLst>
                                          <p:attrName>style.visibility</p:attrName>
                                        </p:attrNameLst>
                                      </p:cBhvr>
                                      <p:to>
                                        <p:strVal val="visible"/>
                                      </p:to>
                                    </p:set>
                                    <p:animEffect transition="in" filter="wipe(left)">
                                      <p:cBhvr>
                                        <p:cTn id="499" dur="500"/>
                                        <p:tgtEl>
                                          <p:spTgt spid="122"/>
                                        </p:tgtEl>
                                      </p:cBhvr>
                                    </p:animEffect>
                                  </p:childTnLst>
                                </p:cTn>
                              </p:par>
                            </p:childTnLst>
                          </p:cTn>
                        </p:par>
                      </p:childTnLst>
                    </p:cTn>
                  </p:par>
                  <p:par>
                    <p:cTn id="500" fill="hold">
                      <p:stCondLst>
                        <p:cond delay="indefinite"/>
                      </p:stCondLst>
                      <p:childTnLst>
                        <p:par>
                          <p:cTn id="501" fill="hold">
                            <p:stCondLst>
                              <p:cond delay="0"/>
                            </p:stCondLst>
                            <p:childTnLst>
                              <p:par>
                                <p:cTn id="502" presetID="22" presetClass="entr" presetSubtype="8" fill="hold" grpId="0" nodeType="clickEffect">
                                  <p:stCondLst>
                                    <p:cond delay="0"/>
                                  </p:stCondLst>
                                  <p:childTnLst>
                                    <p:set>
                                      <p:cBhvr>
                                        <p:cTn id="503" dur="1" fill="hold">
                                          <p:stCondLst>
                                            <p:cond delay="0"/>
                                          </p:stCondLst>
                                        </p:cTn>
                                        <p:tgtEl>
                                          <p:spTgt spid="123"/>
                                        </p:tgtEl>
                                        <p:attrNameLst>
                                          <p:attrName>style.visibility</p:attrName>
                                        </p:attrNameLst>
                                      </p:cBhvr>
                                      <p:to>
                                        <p:strVal val="visible"/>
                                      </p:to>
                                    </p:set>
                                    <p:animEffect transition="in" filter="wipe(left)">
                                      <p:cBhvr>
                                        <p:cTn id="504" dur="500"/>
                                        <p:tgtEl>
                                          <p:spTgt spid="123"/>
                                        </p:tgtEl>
                                      </p:cBhvr>
                                    </p:animEffect>
                                  </p:childTnLst>
                                </p:cTn>
                              </p:par>
                            </p:childTnLst>
                          </p:cTn>
                        </p:par>
                      </p:childTnLst>
                    </p:cTn>
                  </p:par>
                  <p:par>
                    <p:cTn id="505" fill="hold">
                      <p:stCondLst>
                        <p:cond delay="indefinite"/>
                      </p:stCondLst>
                      <p:childTnLst>
                        <p:par>
                          <p:cTn id="506" fill="hold">
                            <p:stCondLst>
                              <p:cond delay="0"/>
                            </p:stCondLst>
                            <p:childTnLst>
                              <p:par>
                                <p:cTn id="507" presetID="22" presetClass="entr" presetSubtype="8" fill="hold" grpId="0" nodeType="clickEffect">
                                  <p:stCondLst>
                                    <p:cond delay="0"/>
                                  </p:stCondLst>
                                  <p:childTnLst>
                                    <p:set>
                                      <p:cBhvr>
                                        <p:cTn id="508" dur="1" fill="hold">
                                          <p:stCondLst>
                                            <p:cond delay="0"/>
                                          </p:stCondLst>
                                        </p:cTn>
                                        <p:tgtEl>
                                          <p:spTgt spid="124"/>
                                        </p:tgtEl>
                                        <p:attrNameLst>
                                          <p:attrName>style.visibility</p:attrName>
                                        </p:attrNameLst>
                                      </p:cBhvr>
                                      <p:to>
                                        <p:strVal val="visible"/>
                                      </p:to>
                                    </p:set>
                                    <p:animEffect transition="in" filter="wipe(left)">
                                      <p:cBhvr>
                                        <p:cTn id="509" dur="500"/>
                                        <p:tgtEl>
                                          <p:spTgt spid="124"/>
                                        </p:tgtEl>
                                      </p:cBhvr>
                                    </p:animEffect>
                                  </p:childTnLst>
                                </p:cTn>
                              </p:par>
                            </p:childTnLst>
                          </p:cTn>
                        </p:par>
                      </p:childTnLst>
                    </p:cTn>
                  </p:par>
                  <p:par>
                    <p:cTn id="510" fill="hold">
                      <p:stCondLst>
                        <p:cond delay="indefinite"/>
                      </p:stCondLst>
                      <p:childTnLst>
                        <p:par>
                          <p:cTn id="511" fill="hold">
                            <p:stCondLst>
                              <p:cond delay="0"/>
                            </p:stCondLst>
                            <p:childTnLst>
                              <p:par>
                                <p:cTn id="512" presetID="22" presetClass="entr" presetSubtype="8" fill="hold" grpId="0" nodeType="clickEffect">
                                  <p:stCondLst>
                                    <p:cond delay="0"/>
                                  </p:stCondLst>
                                  <p:childTnLst>
                                    <p:set>
                                      <p:cBhvr>
                                        <p:cTn id="513" dur="1" fill="hold">
                                          <p:stCondLst>
                                            <p:cond delay="0"/>
                                          </p:stCondLst>
                                        </p:cTn>
                                        <p:tgtEl>
                                          <p:spTgt spid="125"/>
                                        </p:tgtEl>
                                        <p:attrNameLst>
                                          <p:attrName>style.visibility</p:attrName>
                                        </p:attrNameLst>
                                      </p:cBhvr>
                                      <p:to>
                                        <p:strVal val="visible"/>
                                      </p:to>
                                    </p:set>
                                    <p:animEffect transition="in" filter="wipe(left)">
                                      <p:cBhvr>
                                        <p:cTn id="514" dur="500"/>
                                        <p:tgtEl>
                                          <p:spTgt spid="125"/>
                                        </p:tgtEl>
                                      </p:cBhvr>
                                    </p:animEffect>
                                  </p:childTnLst>
                                </p:cTn>
                              </p:par>
                            </p:childTnLst>
                          </p:cTn>
                        </p:par>
                      </p:childTnLst>
                    </p:cTn>
                  </p:par>
                  <p:par>
                    <p:cTn id="515" fill="hold">
                      <p:stCondLst>
                        <p:cond delay="indefinite"/>
                      </p:stCondLst>
                      <p:childTnLst>
                        <p:par>
                          <p:cTn id="516" fill="hold">
                            <p:stCondLst>
                              <p:cond delay="0"/>
                            </p:stCondLst>
                            <p:childTnLst>
                              <p:par>
                                <p:cTn id="517" presetID="22" presetClass="entr" presetSubtype="8" fill="hold" grpId="0" nodeType="clickEffect">
                                  <p:stCondLst>
                                    <p:cond delay="0"/>
                                  </p:stCondLst>
                                  <p:childTnLst>
                                    <p:set>
                                      <p:cBhvr>
                                        <p:cTn id="518" dur="1" fill="hold">
                                          <p:stCondLst>
                                            <p:cond delay="0"/>
                                          </p:stCondLst>
                                        </p:cTn>
                                        <p:tgtEl>
                                          <p:spTgt spid="126"/>
                                        </p:tgtEl>
                                        <p:attrNameLst>
                                          <p:attrName>style.visibility</p:attrName>
                                        </p:attrNameLst>
                                      </p:cBhvr>
                                      <p:to>
                                        <p:strVal val="visible"/>
                                      </p:to>
                                    </p:set>
                                    <p:animEffect transition="in" filter="wipe(left)">
                                      <p:cBhvr>
                                        <p:cTn id="519" dur="500"/>
                                        <p:tgtEl>
                                          <p:spTgt spid="126"/>
                                        </p:tgtEl>
                                      </p:cBhvr>
                                    </p:animEffect>
                                  </p:childTnLst>
                                </p:cTn>
                              </p:par>
                            </p:childTnLst>
                          </p:cTn>
                        </p:par>
                      </p:childTnLst>
                    </p:cTn>
                  </p:par>
                  <p:par>
                    <p:cTn id="520" fill="hold">
                      <p:stCondLst>
                        <p:cond delay="indefinite"/>
                      </p:stCondLst>
                      <p:childTnLst>
                        <p:par>
                          <p:cTn id="521" fill="hold">
                            <p:stCondLst>
                              <p:cond delay="0"/>
                            </p:stCondLst>
                            <p:childTnLst>
                              <p:par>
                                <p:cTn id="522" presetID="22" presetClass="entr" presetSubtype="8" fill="hold" grpId="0" nodeType="clickEffect">
                                  <p:stCondLst>
                                    <p:cond delay="0"/>
                                  </p:stCondLst>
                                  <p:childTnLst>
                                    <p:set>
                                      <p:cBhvr>
                                        <p:cTn id="523" dur="1" fill="hold">
                                          <p:stCondLst>
                                            <p:cond delay="0"/>
                                          </p:stCondLst>
                                        </p:cTn>
                                        <p:tgtEl>
                                          <p:spTgt spid="127"/>
                                        </p:tgtEl>
                                        <p:attrNameLst>
                                          <p:attrName>style.visibility</p:attrName>
                                        </p:attrNameLst>
                                      </p:cBhvr>
                                      <p:to>
                                        <p:strVal val="visible"/>
                                      </p:to>
                                    </p:set>
                                    <p:animEffect transition="in" filter="wipe(left)">
                                      <p:cBhvr>
                                        <p:cTn id="524" dur="500"/>
                                        <p:tgtEl>
                                          <p:spTgt spid="127"/>
                                        </p:tgtEl>
                                      </p:cBhvr>
                                    </p:animEffect>
                                  </p:childTnLst>
                                </p:cTn>
                              </p:par>
                            </p:childTnLst>
                          </p:cTn>
                        </p:par>
                      </p:childTnLst>
                    </p:cTn>
                  </p:par>
                  <p:par>
                    <p:cTn id="525" fill="hold">
                      <p:stCondLst>
                        <p:cond delay="indefinite"/>
                      </p:stCondLst>
                      <p:childTnLst>
                        <p:par>
                          <p:cTn id="526" fill="hold">
                            <p:stCondLst>
                              <p:cond delay="0"/>
                            </p:stCondLst>
                            <p:childTnLst>
                              <p:par>
                                <p:cTn id="527" presetID="22" presetClass="entr" presetSubtype="8" fill="hold" grpId="0" nodeType="clickEffect">
                                  <p:stCondLst>
                                    <p:cond delay="0"/>
                                  </p:stCondLst>
                                  <p:childTnLst>
                                    <p:set>
                                      <p:cBhvr>
                                        <p:cTn id="528" dur="1" fill="hold">
                                          <p:stCondLst>
                                            <p:cond delay="0"/>
                                          </p:stCondLst>
                                        </p:cTn>
                                        <p:tgtEl>
                                          <p:spTgt spid="128"/>
                                        </p:tgtEl>
                                        <p:attrNameLst>
                                          <p:attrName>style.visibility</p:attrName>
                                        </p:attrNameLst>
                                      </p:cBhvr>
                                      <p:to>
                                        <p:strVal val="visible"/>
                                      </p:to>
                                    </p:set>
                                    <p:animEffect transition="in" filter="wipe(left)">
                                      <p:cBhvr>
                                        <p:cTn id="529" dur="500"/>
                                        <p:tgtEl>
                                          <p:spTgt spid="128"/>
                                        </p:tgtEl>
                                      </p:cBhvr>
                                    </p:animEffect>
                                  </p:childTnLst>
                                </p:cTn>
                              </p:par>
                            </p:childTnLst>
                          </p:cTn>
                        </p:par>
                      </p:childTnLst>
                    </p:cTn>
                  </p:par>
                  <p:par>
                    <p:cTn id="530" fill="hold">
                      <p:stCondLst>
                        <p:cond delay="indefinite"/>
                      </p:stCondLst>
                      <p:childTnLst>
                        <p:par>
                          <p:cTn id="531" fill="hold">
                            <p:stCondLst>
                              <p:cond delay="0"/>
                            </p:stCondLst>
                            <p:childTnLst>
                              <p:par>
                                <p:cTn id="532" presetID="22" presetClass="entr" presetSubtype="8" fill="hold" grpId="0" nodeType="clickEffect">
                                  <p:stCondLst>
                                    <p:cond delay="0"/>
                                  </p:stCondLst>
                                  <p:childTnLst>
                                    <p:set>
                                      <p:cBhvr>
                                        <p:cTn id="533" dur="1" fill="hold">
                                          <p:stCondLst>
                                            <p:cond delay="0"/>
                                          </p:stCondLst>
                                        </p:cTn>
                                        <p:tgtEl>
                                          <p:spTgt spid="129"/>
                                        </p:tgtEl>
                                        <p:attrNameLst>
                                          <p:attrName>style.visibility</p:attrName>
                                        </p:attrNameLst>
                                      </p:cBhvr>
                                      <p:to>
                                        <p:strVal val="visible"/>
                                      </p:to>
                                    </p:set>
                                    <p:animEffect transition="in" filter="wipe(left)">
                                      <p:cBhvr>
                                        <p:cTn id="534" dur="500"/>
                                        <p:tgtEl>
                                          <p:spTgt spid="129"/>
                                        </p:tgtEl>
                                      </p:cBhvr>
                                    </p:animEffect>
                                  </p:childTnLst>
                                </p:cTn>
                              </p:par>
                            </p:childTnLst>
                          </p:cTn>
                        </p:par>
                      </p:childTnLst>
                    </p:cTn>
                  </p:par>
                  <p:par>
                    <p:cTn id="535" fill="hold">
                      <p:stCondLst>
                        <p:cond delay="indefinite"/>
                      </p:stCondLst>
                      <p:childTnLst>
                        <p:par>
                          <p:cTn id="536" fill="hold">
                            <p:stCondLst>
                              <p:cond delay="0"/>
                            </p:stCondLst>
                            <p:childTnLst>
                              <p:par>
                                <p:cTn id="537" presetID="22" presetClass="entr" presetSubtype="8" fill="hold" grpId="0" nodeType="clickEffect">
                                  <p:stCondLst>
                                    <p:cond delay="0"/>
                                  </p:stCondLst>
                                  <p:childTnLst>
                                    <p:set>
                                      <p:cBhvr>
                                        <p:cTn id="538" dur="1" fill="hold">
                                          <p:stCondLst>
                                            <p:cond delay="0"/>
                                          </p:stCondLst>
                                        </p:cTn>
                                        <p:tgtEl>
                                          <p:spTgt spid="130"/>
                                        </p:tgtEl>
                                        <p:attrNameLst>
                                          <p:attrName>style.visibility</p:attrName>
                                        </p:attrNameLst>
                                      </p:cBhvr>
                                      <p:to>
                                        <p:strVal val="visible"/>
                                      </p:to>
                                    </p:set>
                                    <p:animEffect transition="in" filter="wipe(left)">
                                      <p:cBhvr>
                                        <p:cTn id="539"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9" grpId="0"/>
      <p:bldP spid="10" grpId="0"/>
      <p:bldP spid="11" grpId="0"/>
      <p:bldP spid="12" grpId="0"/>
      <p:bldP spid="13" grpId="0"/>
      <p:bldP spid="14" grpId="0"/>
      <p:bldP spid="15" grpId="0"/>
      <p:bldP spid="16" grpId="0" animBg="1"/>
      <p:bldP spid="17" grpId="0"/>
      <p:bldP spid="18" grpId="0"/>
      <p:bldP spid="19" grpId="0"/>
      <p:bldP spid="20" grpId="0"/>
      <p:bldP spid="21" grpId="0"/>
      <p:bldP spid="22" grpId="0"/>
      <p:bldP spid="23" grpId="0"/>
      <p:bldP spid="24" grpId="0"/>
      <p:bldP spid="25" grpId="0"/>
      <p:bldP spid="27" grpId="0" animBg="1"/>
      <p:bldP spid="28" grpId="0"/>
      <p:bldP spid="29" grpId="0"/>
      <p:bldP spid="30" grpId="0"/>
      <p:bldP spid="31" grpId="0"/>
      <p:bldP spid="32" grpId="0"/>
      <p:bldP spid="33" grpId="0"/>
      <p:bldP spid="34" grpId="0"/>
      <p:bldP spid="35" grpId="0"/>
      <p:bldP spid="36" grpId="0"/>
      <p:bldP spid="38" grpId="0"/>
      <p:bldP spid="44" grpId="0" animBg="1"/>
      <p:bldP spid="44" grpId="1" animBg="1"/>
      <p:bldP spid="44" grpId="2" animBg="1"/>
      <p:bldP spid="45" grpId="0" animBg="1"/>
      <p:bldP spid="45" grpId="1" animBg="1"/>
      <p:bldP spid="45" grpId="2" animBg="1"/>
      <p:bldP spid="46" grpId="0" animBg="1"/>
      <p:bldP spid="46" grpId="1" animBg="1"/>
      <p:bldP spid="46" grpId="2" animBg="1"/>
      <p:bldP spid="47" grpId="0" animBg="1"/>
      <p:bldP spid="47" grpId="1" animBg="1"/>
      <p:bldP spid="47" grpId="2" animBg="1"/>
      <p:bldP spid="58" grpId="0" animBg="1"/>
      <p:bldP spid="59" grpId="0"/>
      <p:bldP spid="60" grpId="0"/>
      <p:bldP spid="61" grpId="0"/>
      <p:bldP spid="64" grpId="0"/>
      <p:bldP spid="65" grpId="0"/>
      <p:bldP spid="68" grpId="0"/>
      <p:bldP spid="69" grpId="0"/>
      <p:bldP spid="70" grpId="0"/>
      <p:bldP spid="71" grpId="0"/>
      <p:bldP spid="72" grpId="0"/>
      <p:bldP spid="73" grpId="0"/>
      <p:bldP spid="76" grpId="0"/>
      <p:bldP spid="77" grpId="0"/>
      <p:bldP spid="80" grpId="0"/>
      <p:bldP spid="81" grpId="0"/>
      <p:bldP spid="82" grpId="0"/>
      <p:bldP spid="83" grpId="0"/>
      <p:bldP spid="84" grpId="0"/>
      <p:bldP spid="85" grpId="0"/>
      <p:bldP spid="86" grpId="0"/>
      <p:bldP spid="87" grpId="0"/>
      <p:bldP spid="88" grpId="0"/>
      <p:bldP spid="89" grpId="0"/>
      <p:bldP spid="91" grpId="0"/>
      <p:bldP spid="92" grpId="0"/>
      <p:bldP spid="93" grpId="0"/>
      <p:bldP spid="94" grpId="0"/>
      <p:bldP spid="95" grpId="0"/>
      <p:bldP spid="97" grpId="0"/>
      <p:bldP spid="98" grpId="0"/>
      <p:bldP spid="99" grpId="0"/>
      <p:bldP spid="100" grpId="0"/>
      <p:bldP spid="101" grpId="0"/>
      <p:bldP spid="103" grpId="0"/>
      <p:bldP spid="104" grpId="0"/>
      <p:bldP spid="106" grpId="0"/>
      <p:bldP spid="108" grpId="0"/>
      <p:bldP spid="109" grpId="0"/>
      <p:bldP spid="110" grpId="0"/>
      <p:bldP spid="111" grpId="0"/>
      <p:bldP spid="112" grpId="0"/>
      <p:bldP spid="113" grpId="0"/>
      <p:bldP spid="114"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9725" y="1584880"/>
            <a:ext cx="333350"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m</a:t>
            </a:r>
            <a:endParaRPr lang="en-US" dirty="0">
              <a:solidFill>
                <a:srgbClr val="0000FF"/>
              </a:solidFill>
            </a:endParaRPr>
          </a:p>
        </p:txBody>
      </p:sp>
      <p:sp>
        <p:nvSpPr>
          <p:cNvPr id="4" name="Rectangle 3"/>
          <p:cNvSpPr/>
          <p:nvPr/>
        </p:nvSpPr>
        <p:spPr>
          <a:xfrm>
            <a:off x="1763486" y="1584880"/>
            <a:ext cx="833883"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  200g</a:t>
            </a:r>
            <a:endParaRPr lang="en-US" sz="1600" b="1" dirty="0">
              <a:solidFill>
                <a:srgbClr val="0000FF"/>
              </a:solidFill>
              <a:latin typeface="Book Antiqua" panose="02040602050305030304" pitchFamily="18" charset="0"/>
            </a:endParaRPr>
          </a:p>
        </p:txBody>
      </p:sp>
      <p:sp>
        <p:nvSpPr>
          <p:cNvPr id="6" name="TextBox 89"/>
          <p:cNvSpPr txBox="1"/>
          <p:nvPr/>
        </p:nvSpPr>
        <p:spPr>
          <a:xfrm>
            <a:off x="2500329" y="1584880"/>
            <a:ext cx="343679"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itchFamily="18" charset="0"/>
            </a:endParaRPr>
          </a:p>
        </p:txBody>
      </p:sp>
      <p:sp>
        <p:nvSpPr>
          <p:cNvPr id="7" name="Rectangle 6"/>
          <p:cNvSpPr/>
          <p:nvPr/>
        </p:nvSpPr>
        <p:spPr>
          <a:xfrm>
            <a:off x="3048000" y="1421214"/>
            <a:ext cx="492443"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200</a:t>
            </a:r>
            <a:endParaRPr lang="en-US" sz="1600" b="1" dirty="0">
              <a:solidFill>
                <a:srgbClr val="0000FF"/>
              </a:solidFill>
              <a:latin typeface="Book Antiqua" panose="02040602050305030304" pitchFamily="18" charset="0"/>
            </a:endParaRPr>
          </a:p>
        </p:txBody>
      </p:sp>
      <p:sp>
        <p:nvSpPr>
          <p:cNvPr id="8" name="Rectangle 7"/>
          <p:cNvSpPr/>
          <p:nvPr/>
        </p:nvSpPr>
        <p:spPr>
          <a:xfrm>
            <a:off x="3029289" y="1743125"/>
            <a:ext cx="625585" cy="338554"/>
          </a:xfrm>
          <a:prstGeom prst="rect">
            <a:avLst/>
          </a:prstGeom>
        </p:spPr>
        <p:txBody>
          <a:bodyPr wrap="square">
            <a:spAutoFit/>
          </a:bodyPr>
          <a:lstStyle/>
          <a:p>
            <a:r>
              <a:rPr lang="en-US" sz="1600" b="1" dirty="0" smtClean="0">
                <a:solidFill>
                  <a:srgbClr val="0000FF"/>
                </a:solidFill>
                <a:latin typeface="Book Antiqua" panose="02040602050305030304" pitchFamily="18" charset="0"/>
                <a:sym typeface="Symbol"/>
              </a:rPr>
              <a:t>1000</a:t>
            </a:r>
            <a:endParaRPr lang="en-US" sz="1600" b="1" dirty="0" smtClean="0">
              <a:solidFill>
                <a:srgbClr val="0000FF"/>
              </a:solidFill>
              <a:latin typeface="Book Antiqua" panose="02040602050305030304" pitchFamily="18" charset="0"/>
            </a:endParaRPr>
          </a:p>
        </p:txBody>
      </p:sp>
      <p:cxnSp>
        <p:nvCxnSpPr>
          <p:cNvPr id="9" name="Straight Connector 8"/>
          <p:cNvCxnSpPr/>
          <p:nvPr/>
        </p:nvCxnSpPr>
        <p:spPr>
          <a:xfrm>
            <a:off x="2999976" y="1743125"/>
            <a:ext cx="64792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89"/>
          <p:cNvSpPr txBox="1"/>
          <p:nvPr/>
        </p:nvSpPr>
        <p:spPr>
          <a:xfrm>
            <a:off x="3700868" y="1584880"/>
            <a:ext cx="1029479"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smtClean="0">
                <a:solidFill>
                  <a:srgbClr val="0000FF"/>
                </a:solidFill>
                <a:latin typeface="Book Antiqua" panose="02040602050305030304" pitchFamily="18" charset="0"/>
              </a:rPr>
              <a:t>= 0.2 kg</a:t>
            </a:r>
            <a:endParaRPr lang="en-US" sz="1600" b="1" dirty="0">
              <a:solidFill>
                <a:srgbClr val="0000FF"/>
              </a:solidFill>
              <a:latin typeface="Book Antiqua" pitchFamily="18" charset="0"/>
            </a:endParaRPr>
          </a:p>
        </p:txBody>
      </p:sp>
      <p:sp>
        <p:nvSpPr>
          <p:cNvPr id="11" name="TextBox 10"/>
          <p:cNvSpPr txBox="1"/>
          <p:nvPr/>
        </p:nvSpPr>
        <p:spPr>
          <a:xfrm>
            <a:off x="1409725" y="2030814"/>
            <a:ext cx="1278122"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u </a:t>
            </a:r>
            <a:r>
              <a:rPr lang="en-US" dirty="0">
                <a:solidFill>
                  <a:srgbClr val="0000FF"/>
                </a:solidFill>
              </a:rPr>
              <a:t>= </a:t>
            </a:r>
            <a:r>
              <a:rPr lang="en-US" dirty="0" smtClean="0">
                <a:solidFill>
                  <a:srgbClr val="0000FF"/>
                </a:solidFill>
              </a:rPr>
              <a:t>10 </a:t>
            </a:r>
            <a:r>
              <a:rPr lang="en-US" dirty="0">
                <a:solidFill>
                  <a:srgbClr val="0000FF"/>
                </a:solidFill>
              </a:rPr>
              <a:t>m/s</a:t>
            </a:r>
          </a:p>
        </p:txBody>
      </p:sp>
      <p:sp>
        <p:nvSpPr>
          <p:cNvPr id="12" name="TextBox 11"/>
          <p:cNvSpPr txBox="1"/>
          <p:nvPr/>
        </p:nvSpPr>
        <p:spPr>
          <a:xfrm>
            <a:off x="3029289" y="2030814"/>
            <a:ext cx="1278122"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a:solidFill>
                  <a:srgbClr val="0000FF"/>
                </a:solidFill>
              </a:rPr>
              <a:t>v</a:t>
            </a:r>
            <a:r>
              <a:rPr lang="en-US" dirty="0" smtClean="0">
                <a:solidFill>
                  <a:srgbClr val="0000FF"/>
                </a:solidFill>
              </a:rPr>
              <a:t> </a:t>
            </a:r>
            <a:r>
              <a:rPr lang="en-US" dirty="0">
                <a:solidFill>
                  <a:srgbClr val="0000FF"/>
                </a:solidFill>
              </a:rPr>
              <a:t>= </a:t>
            </a:r>
            <a:r>
              <a:rPr lang="en-US" dirty="0" smtClean="0">
                <a:solidFill>
                  <a:srgbClr val="0000FF"/>
                </a:solidFill>
              </a:rPr>
              <a:t>- 5 </a:t>
            </a:r>
            <a:r>
              <a:rPr lang="en-US" dirty="0">
                <a:solidFill>
                  <a:srgbClr val="0000FF"/>
                </a:solidFill>
              </a:rPr>
              <a:t>m/s</a:t>
            </a:r>
          </a:p>
        </p:txBody>
      </p:sp>
      <p:sp>
        <p:nvSpPr>
          <p:cNvPr id="13" name="TextBox 12"/>
          <p:cNvSpPr txBox="1"/>
          <p:nvPr/>
        </p:nvSpPr>
        <p:spPr>
          <a:xfrm>
            <a:off x="4380720" y="1816953"/>
            <a:ext cx="3163080" cy="830997"/>
          </a:xfrm>
          <a:prstGeom prst="wedgeRectCallout">
            <a:avLst>
              <a:gd name="adj1" fmla="val -56969"/>
              <a:gd name="adj2" fmla="val -6142"/>
            </a:avLst>
          </a:prstGeom>
          <a:solidFill>
            <a:srgbClr val="00B050"/>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1600" b="1" kern="0" dirty="0" smtClean="0">
                <a:solidFill>
                  <a:prstClr val="black"/>
                </a:solidFill>
              </a:rPr>
              <a:t>The negative sign indicates that the object is moving in opposite direction</a:t>
            </a:r>
            <a:endParaRPr lang="en-US" sz="1600" b="1" kern="0" dirty="0">
              <a:solidFill>
                <a:prstClr val="black"/>
              </a:solidFill>
            </a:endParaRPr>
          </a:p>
        </p:txBody>
      </p:sp>
      <p:sp>
        <p:nvSpPr>
          <p:cNvPr id="17" name="Rectangle 16"/>
          <p:cNvSpPr>
            <a:spLocks noChangeArrowheads="1"/>
          </p:cNvSpPr>
          <p:nvPr/>
        </p:nvSpPr>
        <p:spPr bwMode="auto">
          <a:xfrm>
            <a:off x="1409725" y="2762550"/>
            <a:ext cx="2707211" cy="338554"/>
          </a:xfrm>
          <a:prstGeom prst="rect">
            <a:avLst/>
          </a:prstGeom>
          <a:noFill/>
          <a:ln w="9525">
            <a:noFill/>
            <a:miter lim="800000"/>
            <a:headEnd/>
            <a:tailEnd/>
          </a:ln>
        </p:spPr>
        <p:txBody>
          <a:bodyPr wrap="square">
            <a:spAutoFit/>
          </a:bodyPr>
          <a:lstStyle/>
          <a:p>
            <a:pPr lvl="1" indent="-457200" algn="just">
              <a:tabLst>
                <a:tab pos="2057400" algn="r"/>
                <a:tab pos="2228850" algn="l"/>
                <a:tab pos="2514600" algn="l"/>
              </a:tabLst>
            </a:pPr>
            <a:r>
              <a:rPr lang="en-US" sz="1600" b="1" dirty="0" smtClean="0">
                <a:solidFill>
                  <a:srgbClr val="C00000"/>
                </a:solidFill>
                <a:latin typeface="Book Antiqua" panose="02040602050305030304" pitchFamily="18" charset="0"/>
                <a:sym typeface="Symbol"/>
              </a:rPr>
              <a:t></a:t>
            </a:r>
            <a:r>
              <a:rPr lang="en-US" sz="1600" b="1" dirty="0" smtClean="0">
                <a:solidFill>
                  <a:srgbClr val="C00000"/>
                </a:solidFill>
                <a:latin typeface="Book Antiqua" panose="02040602050305030304" pitchFamily="18" charset="0"/>
              </a:rPr>
              <a:t>p = mv - mu</a:t>
            </a:r>
            <a:endParaRPr lang="en-US" sz="1600" b="1" dirty="0">
              <a:solidFill>
                <a:srgbClr val="C00000"/>
              </a:solidFill>
              <a:latin typeface="Book Antiqua" panose="02040602050305030304" pitchFamily="18" charset="0"/>
              <a:cs typeface="Times New Roman" pitchFamily="18" charset="0"/>
            </a:endParaRPr>
          </a:p>
        </p:txBody>
      </p:sp>
      <p:sp>
        <p:nvSpPr>
          <p:cNvPr id="19" name="Rectangle 18"/>
          <p:cNvSpPr>
            <a:spLocks noChangeArrowheads="1"/>
          </p:cNvSpPr>
          <p:nvPr/>
        </p:nvSpPr>
        <p:spPr bwMode="auto">
          <a:xfrm>
            <a:off x="1409725" y="3174972"/>
            <a:ext cx="3178335" cy="338554"/>
          </a:xfrm>
          <a:prstGeom prst="rect">
            <a:avLst/>
          </a:prstGeom>
          <a:noFill/>
          <a:ln w="9525">
            <a:noFill/>
            <a:miter lim="800000"/>
            <a:headEnd/>
            <a:tailEnd/>
          </a:ln>
        </p:spPr>
        <p:txBody>
          <a:bodyPr wrap="square">
            <a:spAutoFit/>
          </a:bodyPr>
          <a:lstStyle/>
          <a:p>
            <a:pPr lvl="1" indent="-457200" algn="just">
              <a:tabLst>
                <a:tab pos="2057400" algn="r"/>
                <a:tab pos="2228850" algn="l"/>
                <a:tab pos="2514600" algn="l"/>
              </a:tabLst>
            </a:pPr>
            <a:r>
              <a:rPr lang="en-US" sz="1600" b="1" dirty="0" smtClean="0">
                <a:solidFill>
                  <a:srgbClr val="0000FF"/>
                </a:solidFill>
                <a:latin typeface="Book Antiqua" panose="02040602050305030304" pitchFamily="18" charset="0"/>
                <a:sym typeface="Symbol"/>
              </a:rPr>
              <a:t></a:t>
            </a:r>
            <a:r>
              <a:rPr lang="en-US" sz="1600" b="1" dirty="0" smtClean="0">
                <a:solidFill>
                  <a:srgbClr val="0000FF"/>
                </a:solidFill>
                <a:latin typeface="Book Antiqua" panose="02040602050305030304" pitchFamily="18" charset="0"/>
              </a:rPr>
              <a:t>p = mv - mu</a:t>
            </a:r>
            <a:endParaRPr lang="en-US" sz="1600" b="1" dirty="0">
              <a:solidFill>
                <a:srgbClr val="0000FF"/>
              </a:solidFill>
              <a:latin typeface="Book Antiqua" panose="02040602050305030304" pitchFamily="18" charset="0"/>
              <a:cs typeface="Times New Roman" pitchFamily="18" charset="0"/>
            </a:endParaRPr>
          </a:p>
        </p:txBody>
      </p:sp>
      <p:sp>
        <p:nvSpPr>
          <p:cNvPr id="20" name="Rectangle 19"/>
          <p:cNvSpPr>
            <a:spLocks noChangeArrowheads="1"/>
          </p:cNvSpPr>
          <p:nvPr/>
        </p:nvSpPr>
        <p:spPr bwMode="auto">
          <a:xfrm>
            <a:off x="1400200" y="3509034"/>
            <a:ext cx="2718097" cy="338554"/>
          </a:xfrm>
          <a:prstGeom prst="rect">
            <a:avLst/>
          </a:prstGeom>
          <a:noFill/>
          <a:ln w="9525">
            <a:noFill/>
            <a:miter lim="800000"/>
            <a:headEnd/>
            <a:tailEnd/>
          </a:ln>
        </p:spPr>
        <p:txBody>
          <a:bodyPr wrap="square">
            <a:spAutoFit/>
          </a:bodyPr>
          <a:lstStyle/>
          <a:p>
            <a:pPr lvl="1" indent="-457200" algn="just">
              <a:tabLst>
                <a:tab pos="2057400" algn="r"/>
                <a:tab pos="2228850" algn="l"/>
                <a:tab pos="2514600" algn="l"/>
              </a:tabLst>
            </a:pPr>
            <a:r>
              <a:rPr lang="en-US" sz="1600" b="1" dirty="0" smtClean="0">
                <a:solidFill>
                  <a:srgbClr val="0000FF"/>
                </a:solidFill>
                <a:latin typeface="Book Antiqua" panose="02040602050305030304" pitchFamily="18" charset="0"/>
                <a:sym typeface="Symbol"/>
              </a:rPr>
              <a:t></a:t>
            </a:r>
            <a:r>
              <a:rPr lang="en-US" sz="1600" b="1" dirty="0" smtClean="0">
                <a:solidFill>
                  <a:srgbClr val="0000FF"/>
                </a:solidFill>
                <a:latin typeface="Book Antiqua" panose="02040602050305030304" pitchFamily="18" charset="0"/>
              </a:rPr>
              <a:t>p = (0.2 </a:t>
            </a:r>
            <a:r>
              <a:rPr lang="en-US" sz="1600" b="1" dirty="0" smtClean="0">
                <a:solidFill>
                  <a:srgbClr val="0000FF"/>
                </a:solidFill>
                <a:latin typeface="Book Antiqua" panose="02040602050305030304" pitchFamily="18" charset="0"/>
                <a:sym typeface="Symbol"/>
              </a:rPr>
              <a:t> -5) – (0.2  10)</a:t>
            </a:r>
            <a:endParaRPr lang="en-US" sz="1600" b="1" dirty="0">
              <a:solidFill>
                <a:srgbClr val="0000FF"/>
              </a:solidFill>
              <a:latin typeface="Book Antiqua" panose="02040602050305030304" pitchFamily="18" charset="0"/>
              <a:cs typeface="Times New Roman" pitchFamily="18" charset="0"/>
            </a:endParaRPr>
          </a:p>
        </p:txBody>
      </p:sp>
      <p:sp>
        <p:nvSpPr>
          <p:cNvPr id="22" name="Rectangle 21"/>
          <p:cNvSpPr>
            <a:spLocks noChangeArrowheads="1"/>
          </p:cNvSpPr>
          <p:nvPr/>
        </p:nvSpPr>
        <p:spPr bwMode="auto">
          <a:xfrm>
            <a:off x="1409725" y="3833164"/>
            <a:ext cx="1359048" cy="338554"/>
          </a:xfrm>
          <a:prstGeom prst="rect">
            <a:avLst/>
          </a:prstGeom>
          <a:noFill/>
          <a:ln w="9525">
            <a:noFill/>
            <a:miter lim="800000"/>
            <a:headEnd/>
            <a:tailEnd/>
          </a:ln>
        </p:spPr>
        <p:txBody>
          <a:bodyPr wrap="square">
            <a:spAutoFit/>
          </a:bodyPr>
          <a:lstStyle/>
          <a:p>
            <a:pPr lvl="1" indent="-457200" algn="just">
              <a:tabLst>
                <a:tab pos="2057400" algn="r"/>
                <a:tab pos="2228850" algn="l"/>
                <a:tab pos="2514600" algn="l"/>
              </a:tabLst>
            </a:pPr>
            <a:r>
              <a:rPr lang="en-US" sz="1600" b="1" dirty="0" smtClean="0">
                <a:solidFill>
                  <a:srgbClr val="0000FF"/>
                </a:solidFill>
                <a:latin typeface="Book Antiqua" panose="02040602050305030304" pitchFamily="18" charset="0"/>
                <a:sym typeface="Symbol"/>
              </a:rPr>
              <a:t></a:t>
            </a:r>
            <a:r>
              <a:rPr lang="en-US" sz="1600" b="1" dirty="0" smtClean="0">
                <a:solidFill>
                  <a:srgbClr val="0000FF"/>
                </a:solidFill>
                <a:latin typeface="Book Antiqua" panose="02040602050305030304" pitchFamily="18" charset="0"/>
              </a:rPr>
              <a:t>p = -1</a:t>
            </a:r>
            <a:r>
              <a:rPr lang="en-US" sz="1600" b="1" dirty="0" smtClean="0">
                <a:solidFill>
                  <a:srgbClr val="0000FF"/>
                </a:solidFill>
                <a:latin typeface="Book Antiqua" panose="02040602050305030304" pitchFamily="18" charset="0"/>
                <a:sym typeface="Symbol"/>
              </a:rPr>
              <a:t> - 2</a:t>
            </a:r>
            <a:endParaRPr lang="en-US" sz="1600" b="1" dirty="0">
              <a:solidFill>
                <a:srgbClr val="0000FF"/>
              </a:solidFill>
              <a:latin typeface="Book Antiqua" panose="02040602050305030304" pitchFamily="18" charset="0"/>
              <a:cs typeface="Times New Roman" pitchFamily="18" charset="0"/>
            </a:endParaRPr>
          </a:p>
        </p:txBody>
      </p:sp>
      <p:sp>
        <p:nvSpPr>
          <p:cNvPr id="23" name="Rectangle 22"/>
          <p:cNvSpPr>
            <a:spLocks noChangeArrowheads="1"/>
          </p:cNvSpPr>
          <p:nvPr/>
        </p:nvSpPr>
        <p:spPr bwMode="auto">
          <a:xfrm>
            <a:off x="1409725" y="4175264"/>
            <a:ext cx="1998893" cy="338554"/>
          </a:xfrm>
          <a:prstGeom prst="rect">
            <a:avLst/>
          </a:prstGeom>
          <a:noFill/>
          <a:ln w="9525">
            <a:noFill/>
            <a:miter lim="800000"/>
            <a:headEnd/>
            <a:tailEnd/>
          </a:ln>
        </p:spPr>
        <p:txBody>
          <a:bodyPr wrap="square">
            <a:spAutoFit/>
          </a:bodyPr>
          <a:lstStyle/>
          <a:p>
            <a:pPr lvl="1" indent="-457200" algn="just">
              <a:tabLst>
                <a:tab pos="2057400" algn="r"/>
                <a:tab pos="2228850" algn="l"/>
                <a:tab pos="2514600" algn="l"/>
              </a:tabLst>
            </a:pPr>
            <a:r>
              <a:rPr lang="en-US" sz="1600" b="1" dirty="0" smtClean="0">
                <a:solidFill>
                  <a:srgbClr val="0000FF"/>
                </a:solidFill>
                <a:latin typeface="Book Antiqua" panose="02040602050305030304" pitchFamily="18" charset="0"/>
                <a:sym typeface="Symbol"/>
              </a:rPr>
              <a:t></a:t>
            </a:r>
            <a:r>
              <a:rPr lang="en-US" sz="1600" b="1" dirty="0" smtClean="0">
                <a:solidFill>
                  <a:srgbClr val="0000FF"/>
                </a:solidFill>
                <a:latin typeface="Book Antiqua" panose="02040602050305030304" pitchFamily="18" charset="0"/>
              </a:rPr>
              <a:t>p = </a:t>
            </a:r>
            <a:r>
              <a:rPr lang="en-US" sz="1600" b="1" dirty="0">
                <a:solidFill>
                  <a:srgbClr val="0000FF"/>
                </a:solidFill>
                <a:latin typeface="Book Antiqua" panose="02040602050305030304" pitchFamily="18" charset="0"/>
                <a:sym typeface="Symbol"/>
              </a:rPr>
              <a:t>-</a:t>
            </a:r>
            <a:r>
              <a:rPr lang="en-US" sz="1600" b="1" dirty="0" smtClean="0">
                <a:solidFill>
                  <a:srgbClr val="0000FF"/>
                </a:solidFill>
                <a:latin typeface="Book Antiqua" panose="02040602050305030304" pitchFamily="18" charset="0"/>
                <a:sym typeface="Symbol"/>
              </a:rPr>
              <a:t> 3 kgms</a:t>
            </a:r>
            <a:r>
              <a:rPr lang="en-US" sz="1600" b="1" baseline="30000" dirty="0" smtClean="0">
                <a:solidFill>
                  <a:srgbClr val="0000FF"/>
                </a:solidFill>
                <a:latin typeface="Book Antiqua" panose="02040602050305030304" pitchFamily="18" charset="0"/>
                <a:sym typeface="Symbol"/>
              </a:rPr>
              <a:t>-1</a:t>
            </a:r>
            <a:endParaRPr lang="en-US" sz="1600" b="1" baseline="30000" dirty="0">
              <a:solidFill>
                <a:srgbClr val="0000FF"/>
              </a:solidFill>
              <a:latin typeface="Book Antiqua" panose="02040602050305030304" pitchFamily="18" charset="0"/>
              <a:cs typeface="Times New Roman" pitchFamily="18" charset="0"/>
            </a:endParaRPr>
          </a:p>
        </p:txBody>
      </p:sp>
      <p:sp>
        <p:nvSpPr>
          <p:cNvPr id="24" name="TextBox 23"/>
          <p:cNvSpPr txBox="1"/>
          <p:nvPr/>
        </p:nvSpPr>
        <p:spPr>
          <a:xfrm>
            <a:off x="3124200" y="3874353"/>
            <a:ext cx="3163080" cy="830997"/>
          </a:xfrm>
          <a:prstGeom prst="wedgeRectCallout">
            <a:avLst>
              <a:gd name="adj1" fmla="val -56969"/>
              <a:gd name="adj2" fmla="val -6142"/>
            </a:avLst>
          </a:prstGeom>
          <a:solidFill>
            <a:srgbClr val="00B050"/>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1600" b="1" kern="0" dirty="0" smtClean="0">
                <a:solidFill>
                  <a:prstClr val="black"/>
                </a:solidFill>
              </a:rPr>
              <a:t>The negative sign indicates that the object is moving in opposite direction</a:t>
            </a:r>
            <a:endParaRPr lang="en-US" sz="1600" b="1" kern="0" dirty="0">
              <a:solidFill>
                <a:prstClr val="black"/>
              </a:solidFill>
            </a:endParaRPr>
          </a:p>
        </p:txBody>
      </p:sp>
      <p:sp>
        <p:nvSpPr>
          <p:cNvPr id="25" name="TextBox 24"/>
          <p:cNvSpPr txBox="1"/>
          <p:nvPr/>
        </p:nvSpPr>
        <p:spPr>
          <a:xfrm>
            <a:off x="1409725" y="2366546"/>
            <a:ext cx="3114200"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Change of momentum (</a:t>
            </a:r>
            <a:r>
              <a:rPr lang="en-US" dirty="0" smtClean="0">
                <a:solidFill>
                  <a:srgbClr val="0000FF"/>
                </a:solidFill>
                <a:sym typeface="Symbol"/>
              </a:rPr>
              <a:t></a:t>
            </a:r>
            <a:r>
              <a:rPr lang="en-US" dirty="0" smtClean="0">
                <a:solidFill>
                  <a:srgbClr val="0000FF"/>
                </a:solidFill>
              </a:rPr>
              <a:t>p) = ?</a:t>
            </a:r>
            <a:endParaRPr lang="en-US" dirty="0">
              <a:solidFill>
                <a:srgbClr val="0000FF"/>
              </a:solidFill>
            </a:endParaRPr>
          </a:p>
        </p:txBody>
      </p:sp>
      <p:grpSp>
        <p:nvGrpSpPr>
          <p:cNvPr id="27" name="Group 26"/>
          <p:cNvGrpSpPr/>
          <p:nvPr/>
        </p:nvGrpSpPr>
        <p:grpSpPr>
          <a:xfrm>
            <a:off x="762000" y="19050"/>
            <a:ext cx="7620000" cy="1340185"/>
            <a:chOff x="743485" y="-480200"/>
            <a:chExt cx="7140114" cy="1418757"/>
          </a:xfrm>
        </p:grpSpPr>
        <p:sp>
          <p:nvSpPr>
            <p:cNvPr id="28" name="TextBox 27"/>
            <p:cNvSpPr txBox="1">
              <a:spLocks noChangeArrowheads="1"/>
            </p:cNvSpPr>
            <p:nvPr/>
          </p:nvSpPr>
          <p:spPr bwMode="auto">
            <a:xfrm>
              <a:off x="743485" y="-480200"/>
              <a:ext cx="7140114" cy="1418757"/>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endParaRPr lang="en-US" dirty="0">
                <a:solidFill>
                  <a:prstClr val="black"/>
                </a:solidFill>
                <a:latin typeface="Bell MT" pitchFamily="18" charset="0"/>
              </a:endParaRPr>
            </a:p>
          </p:txBody>
        </p:sp>
        <p:sp>
          <p:nvSpPr>
            <p:cNvPr id="29" name="TextBox 28"/>
            <p:cNvSpPr txBox="1">
              <a:spLocks noChangeArrowheads="1"/>
            </p:cNvSpPr>
            <p:nvPr/>
          </p:nvSpPr>
          <p:spPr bwMode="auto">
            <a:xfrm>
              <a:off x="1130541" y="-386362"/>
              <a:ext cx="6753058" cy="1212133"/>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man Old Style" panose="020506040505050202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latin typeface="Book Antiqua" panose="02040602050305030304" pitchFamily="18" charset="0"/>
                </a:rPr>
                <a:t>A hockey ball of mass 200 g travelling at 10 </a:t>
              </a:r>
              <a:r>
                <a:rPr lang="en-US" dirty="0" err="1" smtClean="0">
                  <a:latin typeface="Book Antiqua" panose="02040602050305030304" pitchFamily="18" charset="0"/>
                </a:rPr>
                <a:t>ms</a:t>
              </a:r>
              <a:r>
                <a:rPr lang="en-US" baseline="30000" dirty="0" smtClean="0">
                  <a:latin typeface="Book Antiqua" panose="02040602050305030304" pitchFamily="18" charset="0"/>
                </a:rPr>
                <a:t>–1</a:t>
              </a:r>
              <a:r>
                <a:rPr lang="en-US" dirty="0" smtClean="0">
                  <a:latin typeface="Book Antiqua" panose="02040602050305030304" pitchFamily="18" charset="0"/>
                </a:rPr>
                <a:t> </a:t>
              </a:r>
              <a:r>
                <a:rPr lang="en-US" dirty="0">
                  <a:latin typeface="Book Antiqua" panose="02040602050305030304" pitchFamily="18" charset="0"/>
                </a:rPr>
                <a:t>is struck by a hockey stick so as to return it along its original path with a velocity at 5 </a:t>
              </a:r>
              <a:r>
                <a:rPr lang="en-US" dirty="0" err="1" smtClean="0">
                  <a:latin typeface="Book Antiqua" panose="02040602050305030304" pitchFamily="18" charset="0"/>
                </a:rPr>
                <a:t>ms</a:t>
              </a:r>
              <a:r>
                <a:rPr lang="en-US" baseline="30000" dirty="0" smtClean="0">
                  <a:latin typeface="Book Antiqua" panose="02040602050305030304" pitchFamily="18" charset="0"/>
                </a:rPr>
                <a:t>–1</a:t>
              </a:r>
              <a:r>
                <a:rPr lang="en-US" dirty="0">
                  <a:latin typeface="Book Antiqua" panose="02040602050305030304" pitchFamily="18" charset="0"/>
                </a:rPr>
                <a:t>. Calculate the change of momentum occurred in the motion of the hockey ball by the force applied by the hockey stick.</a:t>
              </a:r>
            </a:p>
          </p:txBody>
        </p:sp>
      </p:grpSp>
      <p:grpSp>
        <p:nvGrpSpPr>
          <p:cNvPr id="30" name="Group 29"/>
          <p:cNvGrpSpPr/>
          <p:nvPr/>
        </p:nvGrpSpPr>
        <p:grpSpPr>
          <a:xfrm>
            <a:off x="426720" y="356870"/>
            <a:ext cx="640080" cy="640080"/>
            <a:chOff x="4953000" y="3718491"/>
            <a:chExt cx="640080" cy="640080"/>
          </a:xfrm>
        </p:grpSpPr>
        <p:sp>
          <p:nvSpPr>
            <p:cNvPr id="31" name="Oval 30"/>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rPr>
                <a:t>2</a:t>
              </a:r>
            </a:p>
          </p:txBody>
        </p:sp>
      </p:grpSp>
      <p:sp>
        <p:nvSpPr>
          <p:cNvPr id="33" name="Rounded Rectangle 32"/>
          <p:cNvSpPr/>
          <p:nvPr/>
        </p:nvSpPr>
        <p:spPr>
          <a:xfrm>
            <a:off x="65133" y="1584880"/>
            <a:ext cx="893214"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Given:</a:t>
            </a:r>
          </a:p>
        </p:txBody>
      </p:sp>
      <p:sp>
        <p:nvSpPr>
          <p:cNvPr id="34" name="Rounded Rectangle 33"/>
          <p:cNvSpPr/>
          <p:nvPr/>
        </p:nvSpPr>
        <p:spPr>
          <a:xfrm>
            <a:off x="65133" y="2366546"/>
            <a:ext cx="1106983"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To Find:</a:t>
            </a:r>
          </a:p>
        </p:txBody>
      </p:sp>
      <p:sp>
        <p:nvSpPr>
          <p:cNvPr id="35" name="Rounded Rectangle 34"/>
          <p:cNvSpPr/>
          <p:nvPr/>
        </p:nvSpPr>
        <p:spPr>
          <a:xfrm>
            <a:off x="65133" y="2762550"/>
            <a:ext cx="1232190" cy="338554"/>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Formulae:</a:t>
            </a:r>
          </a:p>
        </p:txBody>
      </p:sp>
      <p:sp>
        <p:nvSpPr>
          <p:cNvPr id="36" name="Rounded Rectangle 35"/>
          <p:cNvSpPr/>
          <p:nvPr/>
        </p:nvSpPr>
        <p:spPr>
          <a:xfrm>
            <a:off x="65133" y="3174972"/>
            <a:ext cx="1075812" cy="37457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wrap="none">
            <a:spAutoFit/>
          </a:bodyPr>
          <a:lstStyle/>
          <a:p>
            <a:r>
              <a:rPr lang="en-US" sz="1600" b="1" dirty="0">
                <a:solidFill>
                  <a:srgbClr val="0000FF"/>
                </a:solidFill>
                <a:latin typeface="Book Antiqua" panose="02040602050305030304" pitchFamily="18" charset="0"/>
              </a:rPr>
              <a:t>Solution:</a:t>
            </a:r>
          </a:p>
        </p:txBody>
      </p:sp>
      <p:sp>
        <p:nvSpPr>
          <p:cNvPr id="37" name="Rounded Rectangle 36"/>
          <p:cNvSpPr/>
          <p:nvPr/>
        </p:nvSpPr>
        <p:spPr>
          <a:xfrm>
            <a:off x="65133" y="4576847"/>
            <a:ext cx="676863"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0000FF"/>
                </a:solidFill>
                <a:effectLst>
                  <a:innerShdw blurRad="114300">
                    <a:prstClr val="black"/>
                  </a:innerShdw>
                </a:effectLst>
                <a:latin typeface="Book Antiqua" panose="02040602050305030304" pitchFamily="18" charset="0"/>
              </a:rPr>
              <a:t>Ans</a:t>
            </a:r>
            <a:r>
              <a:rPr lang="en-US" sz="1600" b="1" kern="0" dirty="0" smtClean="0">
                <a:solidFill>
                  <a:srgbClr val="0000FF"/>
                </a:solidFill>
                <a:effectLst>
                  <a:innerShdw blurRad="114300">
                    <a:prstClr val="black"/>
                  </a:innerShdw>
                </a:effectLst>
                <a:latin typeface="Book Antiqua" panose="02040602050305030304" pitchFamily="18" charset="0"/>
              </a:rPr>
              <a:t>: </a:t>
            </a:r>
            <a:endParaRPr lang="en-US" sz="1600" b="1" kern="0" dirty="0">
              <a:solidFill>
                <a:srgbClr val="0000FF"/>
              </a:solidFill>
              <a:effectLst>
                <a:innerShdw blurRad="114300">
                  <a:prstClr val="black"/>
                </a:innerShdw>
              </a:effectLst>
              <a:latin typeface="Book Antiqua" panose="02040602050305030304" pitchFamily="18" charset="0"/>
            </a:endParaRPr>
          </a:p>
        </p:txBody>
      </p:sp>
      <p:sp>
        <p:nvSpPr>
          <p:cNvPr id="38" name="TextBox 37"/>
          <p:cNvSpPr txBox="1"/>
          <p:nvPr/>
        </p:nvSpPr>
        <p:spPr>
          <a:xfrm>
            <a:off x="1277914" y="4576847"/>
            <a:ext cx="3598886" cy="306683"/>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kern="0" dirty="0" smtClean="0"/>
              <a:t>   </a:t>
            </a:r>
            <a:r>
              <a:rPr lang="en-US" dirty="0"/>
              <a:t>Change of momentum is 3kgms</a:t>
            </a:r>
            <a:r>
              <a:rPr lang="en-US" baseline="30000" dirty="0"/>
              <a:t>-1</a:t>
            </a:r>
            <a:r>
              <a:rPr lang="en-US" dirty="0"/>
              <a:t>.</a:t>
            </a:r>
          </a:p>
        </p:txBody>
      </p:sp>
      <p:sp>
        <p:nvSpPr>
          <p:cNvPr id="39" name="Rectangle 38"/>
          <p:cNvSpPr/>
          <p:nvPr/>
        </p:nvSpPr>
        <p:spPr>
          <a:xfrm>
            <a:off x="3328085" y="193742"/>
            <a:ext cx="530308"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5050734" y="193742"/>
            <a:ext cx="736434"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6511530" y="439559"/>
            <a:ext cx="660082"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825526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26" presetClass="emph" presetSubtype="0" fill="hold" grpId="1" nodeType="withEffect">
                                  <p:stCondLst>
                                    <p:cond delay="0"/>
                                  </p:stCondLst>
                                  <p:childTnLst>
                                    <p:animEffect transition="out" filter="fade">
                                      <p:cBhvr>
                                        <p:cTn id="32" dur="500" tmFilter="0, 0; .2, .5; .8, .5; 1, 0"/>
                                        <p:tgtEl>
                                          <p:spTgt spid="39"/>
                                        </p:tgtEl>
                                      </p:cBhvr>
                                    </p:animEffect>
                                    <p:animScale>
                                      <p:cBhvr>
                                        <p:cTn id="33" dur="250" autoRev="1" fill="hold"/>
                                        <p:tgtEl>
                                          <p:spTgt spid="39"/>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2" nodeType="clickEffect">
                                  <p:stCondLst>
                                    <p:cond delay="0"/>
                                  </p:stCondLst>
                                  <p:childTnLst>
                                    <p:set>
                                      <p:cBhvr>
                                        <p:cTn id="37" dur="1" fill="hold">
                                          <p:stCondLst>
                                            <p:cond delay="0"/>
                                          </p:stCondLst>
                                        </p:cTn>
                                        <p:tgtEl>
                                          <p:spTgt spid="3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par>
                                <p:cTn id="70" presetID="26" presetClass="emph" presetSubtype="0" fill="hold" grpId="1" nodeType="withEffect">
                                  <p:stCondLst>
                                    <p:cond delay="0"/>
                                  </p:stCondLst>
                                  <p:childTnLst>
                                    <p:animEffect transition="out" filter="fade">
                                      <p:cBhvr>
                                        <p:cTn id="71" dur="500" tmFilter="0, 0; .2, .5; .8, .5; 1, 0"/>
                                        <p:tgtEl>
                                          <p:spTgt spid="40"/>
                                        </p:tgtEl>
                                      </p:cBhvr>
                                    </p:animEffect>
                                    <p:animScale>
                                      <p:cBhvr>
                                        <p:cTn id="72" dur="250" autoRev="1" fill="hold"/>
                                        <p:tgtEl>
                                          <p:spTgt spid="40"/>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2" nodeType="clickEffect">
                                  <p:stCondLst>
                                    <p:cond delay="0"/>
                                  </p:stCondLst>
                                  <p:childTnLst>
                                    <p:set>
                                      <p:cBhvr>
                                        <p:cTn id="76" dur="1" fill="hold">
                                          <p:stCondLst>
                                            <p:cond delay="0"/>
                                          </p:stCondLst>
                                        </p:cTn>
                                        <p:tgtEl>
                                          <p:spTgt spid="4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500"/>
                                        <p:tgtEl>
                                          <p:spTgt spid="1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par>
                                <p:cTn id="85" presetID="26" presetClass="emph" presetSubtype="0" fill="hold" grpId="1" nodeType="withEffect">
                                  <p:stCondLst>
                                    <p:cond delay="0"/>
                                  </p:stCondLst>
                                  <p:childTnLst>
                                    <p:animEffect transition="out" filter="fade">
                                      <p:cBhvr>
                                        <p:cTn id="86" dur="500" tmFilter="0, 0; .2, .5; .8, .5; 1, 0"/>
                                        <p:tgtEl>
                                          <p:spTgt spid="41"/>
                                        </p:tgtEl>
                                      </p:cBhvr>
                                    </p:animEffect>
                                    <p:animScale>
                                      <p:cBhvr>
                                        <p:cTn id="87" dur="250" autoRev="1" fill="hold"/>
                                        <p:tgtEl>
                                          <p:spTgt spid="41"/>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2" nodeType="clickEffect">
                                  <p:stCondLst>
                                    <p:cond delay="0"/>
                                  </p:stCondLst>
                                  <p:childTnLst>
                                    <p:set>
                                      <p:cBhvr>
                                        <p:cTn id="91" dur="1" fill="hold">
                                          <p:stCondLst>
                                            <p:cond delay="0"/>
                                          </p:stCondLst>
                                        </p:cTn>
                                        <p:tgtEl>
                                          <p:spTgt spid="41"/>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3"/>
                                        </p:tgtEl>
                                        <p:attrNameLst>
                                          <p:attrName>style.visibility</p:attrName>
                                        </p:attrNameLst>
                                      </p:cBhvr>
                                      <p:to>
                                        <p:strVal val="visible"/>
                                      </p:to>
                                    </p:set>
                                    <p:animEffect transition="in" filter="wipe(left)">
                                      <p:cBhvr>
                                        <p:cTn id="96" dur="500"/>
                                        <p:tgtEl>
                                          <p:spTgt spid="1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13"/>
                                        </p:tgtEl>
                                      </p:cBhvr>
                                    </p:animEffect>
                                    <p:set>
                                      <p:cBhvr>
                                        <p:cTn id="101" dur="1" fill="hold">
                                          <p:stCondLst>
                                            <p:cond delay="499"/>
                                          </p:stCondLst>
                                        </p:cTn>
                                        <p:tgtEl>
                                          <p:spTgt spid="13"/>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left)">
                                      <p:cBhvr>
                                        <p:cTn id="106" dur="500"/>
                                        <p:tgtEl>
                                          <p:spTgt spid="3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wipe(left)">
                                      <p:cBhvr>
                                        <p:cTn id="111" dur="500"/>
                                        <p:tgtEl>
                                          <p:spTgt spid="2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left)">
                                      <p:cBhvr>
                                        <p:cTn id="116" dur="500"/>
                                        <p:tgtEl>
                                          <p:spTgt spid="3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7"/>
                                        </p:tgtEl>
                                        <p:attrNameLst>
                                          <p:attrName>style.visibility</p:attrName>
                                        </p:attrNameLst>
                                      </p:cBhvr>
                                      <p:to>
                                        <p:strVal val="visible"/>
                                      </p:to>
                                    </p:set>
                                    <p:animEffect transition="in" filter="wipe(left)">
                                      <p:cBhvr>
                                        <p:cTn id="121" dur="500"/>
                                        <p:tgtEl>
                                          <p:spTgt spid="1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6"/>
                                        </p:tgtEl>
                                        <p:attrNameLst>
                                          <p:attrName>style.visibility</p:attrName>
                                        </p:attrNameLst>
                                      </p:cBhvr>
                                      <p:to>
                                        <p:strVal val="visible"/>
                                      </p:to>
                                    </p:set>
                                    <p:animEffect transition="in" filter="wipe(left)">
                                      <p:cBhvr>
                                        <p:cTn id="126" dur="500"/>
                                        <p:tgtEl>
                                          <p:spTgt spid="36"/>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9"/>
                                        </p:tgtEl>
                                        <p:attrNameLst>
                                          <p:attrName>style.visibility</p:attrName>
                                        </p:attrNameLst>
                                      </p:cBhvr>
                                      <p:to>
                                        <p:strVal val="visible"/>
                                      </p:to>
                                    </p:set>
                                    <p:animEffect transition="in" filter="wipe(left)">
                                      <p:cBhvr>
                                        <p:cTn id="131" dur="500"/>
                                        <p:tgtEl>
                                          <p:spTgt spid="1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20"/>
                                        </p:tgtEl>
                                        <p:attrNameLst>
                                          <p:attrName>style.visibility</p:attrName>
                                        </p:attrNameLst>
                                      </p:cBhvr>
                                      <p:to>
                                        <p:strVal val="visible"/>
                                      </p:to>
                                    </p:set>
                                    <p:animEffect transition="in" filter="wipe(left)">
                                      <p:cBhvr>
                                        <p:cTn id="136" dur="500"/>
                                        <p:tgtEl>
                                          <p:spTgt spid="2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22"/>
                                        </p:tgtEl>
                                        <p:attrNameLst>
                                          <p:attrName>style.visibility</p:attrName>
                                        </p:attrNameLst>
                                      </p:cBhvr>
                                      <p:to>
                                        <p:strVal val="visible"/>
                                      </p:to>
                                    </p:set>
                                    <p:animEffect transition="in" filter="wipe(left)">
                                      <p:cBhvr>
                                        <p:cTn id="141" dur="500"/>
                                        <p:tgtEl>
                                          <p:spTgt spid="22"/>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23"/>
                                        </p:tgtEl>
                                        <p:attrNameLst>
                                          <p:attrName>style.visibility</p:attrName>
                                        </p:attrNameLst>
                                      </p:cBhvr>
                                      <p:to>
                                        <p:strVal val="visible"/>
                                      </p:to>
                                    </p:set>
                                    <p:animEffect transition="in" filter="wipe(left)">
                                      <p:cBhvr>
                                        <p:cTn id="146" dur="500"/>
                                        <p:tgtEl>
                                          <p:spTgt spid="23"/>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24"/>
                                        </p:tgtEl>
                                        <p:attrNameLst>
                                          <p:attrName>style.visibility</p:attrName>
                                        </p:attrNameLst>
                                      </p:cBhvr>
                                      <p:to>
                                        <p:strVal val="visible"/>
                                      </p:to>
                                    </p:set>
                                    <p:animEffect transition="in" filter="wipe(left)">
                                      <p:cBhvr>
                                        <p:cTn id="151" dur="500"/>
                                        <p:tgtEl>
                                          <p:spTgt spid="24"/>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xit" presetSubtype="0" fill="hold" grpId="1" nodeType="clickEffect">
                                  <p:stCondLst>
                                    <p:cond delay="0"/>
                                  </p:stCondLst>
                                  <p:childTnLst>
                                    <p:animEffect transition="out" filter="fade">
                                      <p:cBhvr>
                                        <p:cTn id="155" dur="500"/>
                                        <p:tgtEl>
                                          <p:spTgt spid="24"/>
                                        </p:tgtEl>
                                      </p:cBhvr>
                                    </p:animEffect>
                                    <p:set>
                                      <p:cBhvr>
                                        <p:cTn id="156" dur="1" fill="hold">
                                          <p:stCondLst>
                                            <p:cond delay="499"/>
                                          </p:stCondLst>
                                        </p:cTn>
                                        <p:tgtEl>
                                          <p:spTgt spid="24"/>
                                        </p:tgtEl>
                                        <p:attrNameLst>
                                          <p:attrName>style.visibility</p:attrName>
                                        </p:attrNameLst>
                                      </p:cBhvr>
                                      <p:to>
                                        <p:strVal val="hidden"/>
                                      </p:to>
                                    </p:set>
                                  </p:childTnLst>
                                </p:cTn>
                              </p:par>
                              <p:par>
                                <p:cTn id="157" presetID="22" presetClass="entr" presetSubtype="8"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wipe(left)">
                                      <p:cBhvr>
                                        <p:cTn id="159" dur="500"/>
                                        <p:tgtEl>
                                          <p:spTgt spid="37"/>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wipe(left)">
                                      <p:cBhvr>
                                        <p:cTn id="16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P spid="10" grpId="0"/>
      <p:bldP spid="11" grpId="0"/>
      <p:bldP spid="12" grpId="0"/>
      <p:bldP spid="13" grpId="0" animBg="1"/>
      <p:bldP spid="13" grpId="1" animBg="1"/>
      <p:bldP spid="17" grpId="0"/>
      <p:bldP spid="19" grpId="0"/>
      <p:bldP spid="20" grpId="0"/>
      <p:bldP spid="22" grpId="0"/>
      <p:bldP spid="23" grpId="0"/>
      <p:bldP spid="24" grpId="0" animBg="1"/>
      <p:bldP spid="24" grpId="1" animBg="1"/>
      <p:bldP spid="25" grpId="0"/>
      <p:bldP spid="33" grpId="0" animBg="1"/>
      <p:bldP spid="34" grpId="0" animBg="1"/>
      <p:bldP spid="35" grpId="0" animBg="1"/>
      <p:bldP spid="36" grpId="0" animBg="1"/>
      <p:bldP spid="37" grpId="0" animBg="1"/>
      <p:bldP spid="38" grpId="0" animBg="1"/>
      <p:bldP spid="39" grpId="0" animBg="1"/>
      <p:bldP spid="39" grpId="1" animBg="1"/>
      <p:bldP spid="39" grpId="2" animBg="1"/>
      <p:bldP spid="40" grpId="0" animBg="1"/>
      <p:bldP spid="40" grpId="1" animBg="1"/>
      <p:bldP spid="40" grpId="2" animBg="1"/>
      <p:bldP spid="41" grpId="0" animBg="1"/>
      <p:bldP spid="41" grpId="1" animBg="1"/>
      <p:bldP spid="41"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B - Numerical</a:t>
            </a:r>
          </a:p>
        </p:txBody>
      </p:sp>
    </p:spTree>
    <p:extLst>
      <p:ext uri="{BB962C8B-B14F-4D97-AF65-F5344CB8AC3E}">
        <p14:creationId xmlns:p14="http://schemas.microsoft.com/office/powerpoint/2010/main" val="229520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050"/>
            <a:ext cx="9753600" cy="5162550"/>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p:cNvGrpSpPr/>
          <p:nvPr/>
        </p:nvGrpSpPr>
        <p:grpSpPr>
          <a:xfrm>
            <a:off x="759362" y="64712"/>
            <a:ext cx="7394038" cy="1240322"/>
            <a:chOff x="743485" y="438194"/>
            <a:chExt cx="7394038" cy="1240322"/>
          </a:xfrm>
        </p:grpSpPr>
        <p:sp>
          <p:nvSpPr>
            <p:cNvPr id="104" name="TextBox 103"/>
            <p:cNvSpPr txBox="1">
              <a:spLocks noChangeArrowheads="1"/>
            </p:cNvSpPr>
            <p:nvPr/>
          </p:nvSpPr>
          <p:spPr bwMode="auto">
            <a:xfrm>
              <a:off x="743485" y="438194"/>
              <a:ext cx="7394038" cy="124032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defRPr/>
              </a:pPr>
              <a:endParaRPr lang="en-US" kern="0" dirty="0">
                <a:solidFill>
                  <a:prstClr val="black"/>
                </a:solidFill>
                <a:latin typeface="Bell MT" pitchFamily="18" charset="0"/>
              </a:endParaRPr>
            </a:p>
          </p:txBody>
        </p:sp>
        <p:sp>
          <p:nvSpPr>
            <p:cNvPr id="105" name="TextBox 104"/>
            <p:cNvSpPr txBox="1">
              <a:spLocks noChangeArrowheads="1"/>
            </p:cNvSpPr>
            <p:nvPr/>
          </p:nvSpPr>
          <p:spPr bwMode="auto">
            <a:xfrm>
              <a:off x="1004435" y="443332"/>
              <a:ext cx="6990588"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How much momentum will a dumb-bell of mass 10 </a:t>
              </a:r>
              <a:r>
                <a:rPr lang="en-US" sz="1600" dirty="0" smtClean="0">
                  <a:solidFill>
                    <a:srgbClr val="0000FF"/>
                  </a:solidFill>
                  <a:latin typeface="Book Antiqua" panose="02040602050305030304" pitchFamily="18" charset="0"/>
                </a:rPr>
                <a:t>kg transfer </a:t>
              </a:r>
              <a:r>
                <a:rPr lang="en-US" sz="1600" dirty="0">
                  <a:solidFill>
                    <a:srgbClr val="0000FF"/>
                  </a:solidFill>
                  <a:latin typeface="Book Antiqua" panose="02040602050305030304" pitchFamily="18" charset="0"/>
                </a:rPr>
                <a:t>to the floor if it falls from a height of 80 cm ? </a:t>
              </a:r>
              <a:r>
                <a:rPr lang="en-US" sz="1600" dirty="0" smtClean="0">
                  <a:solidFill>
                    <a:srgbClr val="0000FF"/>
                  </a:solidFill>
                  <a:latin typeface="Book Antiqua" panose="02040602050305030304" pitchFamily="18" charset="0"/>
                </a:rPr>
                <a:t>Take its  downward  acceleration to be 10 ms</a:t>
              </a:r>
              <a:r>
                <a:rPr lang="en-US" sz="1600" baseline="30000" dirty="0" smtClean="0">
                  <a:solidFill>
                    <a:srgbClr val="0000FF"/>
                  </a:solidFill>
                  <a:latin typeface="Book Antiqua" panose="02040602050305030304" pitchFamily="18" charset="0"/>
                </a:rPr>
                <a:t>-2</a:t>
              </a:r>
              <a:r>
                <a:rPr lang="en-US" sz="1600" dirty="0" smtClean="0">
                  <a:solidFill>
                    <a:srgbClr val="0000FF"/>
                  </a:solidFill>
                  <a:latin typeface="Book Antiqua" panose="02040602050305030304" pitchFamily="18" charset="0"/>
                </a:rPr>
                <a:t>.</a:t>
              </a:r>
              <a:endParaRPr lang="en-US" sz="1600" dirty="0">
                <a:solidFill>
                  <a:srgbClr val="0000FF"/>
                </a:solidFill>
                <a:latin typeface="Book Antiqua" panose="02040602050305030304" pitchFamily="18" charset="0"/>
              </a:endParaRPr>
            </a:p>
          </p:txBody>
        </p:sp>
      </p:grpSp>
      <p:grpSp>
        <p:nvGrpSpPr>
          <p:cNvPr id="106" name="Group 105"/>
          <p:cNvGrpSpPr/>
          <p:nvPr/>
        </p:nvGrpSpPr>
        <p:grpSpPr>
          <a:xfrm>
            <a:off x="325120" y="465720"/>
            <a:ext cx="640080" cy="640080"/>
            <a:chOff x="4953000" y="3718491"/>
            <a:chExt cx="640080" cy="640080"/>
          </a:xfrm>
        </p:grpSpPr>
        <p:sp>
          <p:nvSpPr>
            <p:cNvPr id="122" name="Oval 121"/>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3" name="Rectangle 122"/>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rPr>
                <a:t>3</a:t>
              </a:r>
            </a:p>
          </p:txBody>
        </p:sp>
      </p:grpSp>
      <p:pic>
        <p:nvPicPr>
          <p:cNvPr id="3074" name="Picture 2" descr="Related image"/>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25" b="89950" l="0" r="99832"/>
                    </a14:imgEffect>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644900" y="2419350"/>
            <a:ext cx="5575300" cy="37387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dumb-bell clipar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7527" y="3043028"/>
            <a:ext cx="1685073" cy="6149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1258627" y="3708646"/>
            <a:ext cx="2054745" cy="358617"/>
            <a:chOff x="6403409" y="2213040"/>
            <a:chExt cx="2054745" cy="358617"/>
          </a:xfrm>
        </p:grpSpPr>
        <p:sp>
          <p:nvSpPr>
            <p:cNvPr id="15" name="Horizontal Scroll 11"/>
            <p:cNvSpPr/>
            <p:nvPr/>
          </p:nvSpPr>
          <p:spPr>
            <a:xfrm>
              <a:off x="6403409" y="2213040"/>
              <a:ext cx="2054745" cy="358617"/>
            </a:xfrm>
            <a:prstGeom prst="roundRect">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16" name="Rectangle 15"/>
            <p:cNvSpPr/>
            <p:nvPr/>
          </p:nvSpPr>
          <p:spPr>
            <a:xfrm>
              <a:off x="6441256" y="2222565"/>
              <a:ext cx="1856598" cy="338554"/>
            </a:xfrm>
            <a:prstGeom prst="rect">
              <a:avLst/>
            </a:prstGeom>
          </p:spPr>
          <p:txBody>
            <a:bodyPr wrap="none">
              <a:spAutoFit/>
            </a:bodyPr>
            <a:lstStyle/>
            <a:p>
              <a:pPr>
                <a:tabLst>
                  <a:tab pos="1600200" algn="l"/>
                </a:tabLst>
              </a:pPr>
              <a:r>
                <a:rPr lang="en-US" sz="1600" b="1" dirty="0" smtClean="0">
                  <a:solidFill>
                    <a:prstClr val="black"/>
                  </a:solidFill>
                  <a:latin typeface="Book Antiqua" panose="02040602050305030304" pitchFamily="18" charset="0"/>
                </a:rPr>
                <a:t>Height(h) =</a:t>
              </a:r>
              <a:r>
                <a:rPr lang="en-US" sz="1600" dirty="0">
                  <a:solidFill>
                    <a:srgbClr val="0000FF"/>
                  </a:solidFill>
                  <a:latin typeface="Book Antiqua" panose="02040602050305030304" pitchFamily="18" charset="0"/>
                </a:rPr>
                <a:t> </a:t>
              </a:r>
              <a:r>
                <a:rPr lang="en-US" sz="1600" b="1" dirty="0" smtClean="0">
                  <a:solidFill>
                    <a:prstClr val="black"/>
                  </a:solidFill>
                  <a:latin typeface="Book Antiqua" panose="02040602050305030304" pitchFamily="18" charset="0"/>
                </a:rPr>
                <a:t>80 cm</a:t>
              </a:r>
              <a:endParaRPr lang="en-US" sz="1600" b="1" dirty="0">
                <a:solidFill>
                  <a:prstClr val="black"/>
                </a:solidFill>
              </a:endParaRPr>
            </a:p>
          </p:txBody>
        </p:sp>
      </p:grpSp>
      <p:grpSp>
        <p:nvGrpSpPr>
          <p:cNvPr id="17" name="Group 16"/>
          <p:cNvGrpSpPr/>
          <p:nvPr/>
        </p:nvGrpSpPr>
        <p:grpSpPr>
          <a:xfrm>
            <a:off x="2807440" y="2571750"/>
            <a:ext cx="1764560" cy="358617"/>
            <a:chOff x="6403410" y="2213040"/>
            <a:chExt cx="1764560" cy="358617"/>
          </a:xfrm>
        </p:grpSpPr>
        <p:sp>
          <p:nvSpPr>
            <p:cNvPr id="18" name="Horizontal Scroll 11"/>
            <p:cNvSpPr/>
            <p:nvPr/>
          </p:nvSpPr>
          <p:spPr>
            <a:xfrm>
              <a:off x="6403410" y="2213040"/>
              <a:ext cx="1764560" cy="358617"/>
            </a:xfrm>
            <a:prstGeom prst="wedgeRoundRectCallout">
              <a:avLst>
                <a:gd name="adj1" fmla="val 19838"/>
                <a:gd name="adj2" fmla="val 82354"/>
                <a:gd name="adj3" fmla="val 16667"/>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19" name="Rectangle 18"/>
            <p:cNvSpPr/>
            <p:nvPr/>
          </p:nvSpPr>
          <p:spPr>
            <a:xfrm>
              <a:off x="6441256" y="2213040"/>
              <a:ext cx="1616148" cy="338554"/>
            </a:xfrm>
            <a:prstGeom prst="rect">
              <a:avLst/>
            </a:prstGeom>
          </p:spPr>
          <p:txBody>
            <a:bodyPr wrap="none">
              <a:spAutoFit/>
            </a:bodyPr>
            <a:lstStyle/>
            <a:p>
              <a:r>
                <a:rPr lang="en-US" sz="1600" b="1" dirty="0" smtClean="0">
                  <a:solidFill>
                    <a:prstClr val="black"/>
                  </a:solidFill>
                  <a:latin typeface="Book Antiqua" panose="02040602050305030304" pitchFamily="18" charset="0"/>
                </a:rPr>
                <a:t>Mass(m) =10kg</a:t>
              </a:r>
              <a:endParaRPr lang="en-US" sz="1600" b="1" dirty="0">
                <a:solidFill>
                  <a:prstClr val="black"/>
                </a:solidFill>
              </a:endParaRPr>
            </a:p>
          </p:txBody>
        </p:sp>
      </p:grpSp>
      <p:grpSp>
        <p:nvGrpSpPr>
          <p:cNvPr id="20" name="Group 19"/>
          <p:cNvGrpSpPr/>
          <p:nvPr/>
        </p:nvGrpSpPr>
        <p:grpSpPr>
          <a:xfrm>
            <a:off x="4262531" y="2382916"/>
            <a:ext cx="2607781" cy="358617"/>
            <a:chOff x="6403409" y="2213040"/>
            <a:chExt cx="2607781" cy="358617"/>
          </a:xfrm>
        </p:grpSpPr>
        <p:sp>
          <p:nvSpPr>
            <p:cNvPr id="21" name="Horizontal Scroll 11"/>
            <p:cNvSpPr/>
            <p:nvPr/>
          </p:nvSpPr>
          <p:spPr>
            <a:xfrm>
              <a:off x="6403409" y="2213040"/>
              <a:ext cx="2607781" cy="358617"/>
            </a:xfrm>
            <a:prstGeom prst="roundRect">
              <a:avLst/>
            </a:prstGeom>
            <a:solidFill>
              <a:srgbClr val="0000FF">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prstClr val="white"/>
                </a:solidFill>
                <a:effectLst>
                  <a:glow rad="63500">
                    <a:srgbClr val="F79646">
                      <a:satMod val="175000"/>
                      <a:alpha val="40000"/>
                    </a:srgbClr>
                  </a:glow>
                </a:effectLst>
              </a:endParaRPr>
            </a:p>
          </p:txBody>
        </p:sp>
        <p:sp>
          <p:nvSpPr>
            <p:cNvPr id="22" name="Rectangle 21"/>
            <p:cNvSpPr/>
            <p:nvPr/>
          </p:nvSpPr>
          <p:spPr>
            <a:xfrm>
              <a:off x="6441256" y="2222565"/>
              <a:ext cx="2569934" cy="338554"/>
            </a:xfrm>
            <a:prstGeom prst="rect">
              <a:avLst/>
            </a:prstGeom>
          </p:spPr>
          <p:txBody>
            <a:bodyPr wrap="none">
              <a:spAutoFit/>
            </a:bodyPr>
            <a:lstStyle/>
            <a:p>
              <a:r>
                <a:rPr lang="en-US" sz="1600" b="1" dirty="0" smtClean="0">
                  <a:solidFill>
                    <a:prstClr val="black"/>
                  </a:solidFill>
                  <a:latin typeface="Book Antiqua" panose="02040602050305030304" pitchFamily="18" charset="0"/>
                </a:rPr>
                <a:t>Acceleration (a) =</a:t>
              </a:r>
              <a:r>
                <a:rPr lang="en-US" sz="1600" dirty="0">
                  <a:solidFill>
                    <a:srgbClr val="0000FF"/>
                  </a:solidFill>
                  <a:latin typeface="Book Antiqua" panose="02040602050305030304" pitchFamily="18" charset="0"/>
                </a:rPr>
                <a:t> </a:t>
              </a:r>
              <a:r>
                <a:rPr lang="en-US" sz="1600" b="1" dirty="0">
                  <a:solidFill>
                    <a:prstClr val="black"/>
                  </a:solidFill>
                  <a:latin typeface="Book Antiqua" panose="02040602050305030304" pitchFamily="18" charset="0"/>
                </a:rPr>
                <a:t>10 ms</a:t>
              </a:r>
              <a:r>
                <a:rPr lang="en-US" sz="1600" b="1" baseline="30000" dirty="0">
                  <a:solidFill>
                    <a:prstClr val="black"/>
                  </a:solidFill>
                  <a:latin typeface="Book Antiqua" panose="02040602050305030304" pitchFamily="18" charset="0"/>
                </a:rPr>
                <a:t>-2</a:t>
              </a:r>
              <a:r>
                <a:rPr lang="en-US" sz="1600" b="1" dirty="0">
                  <a:solidFill>
                    <a:prstClr val="black"/>
                  </a:solidFill>
                  <a:latin typeface="Book Antiqua" panose="02040602050305030304" pitchFamily="18" charset="0"/>
                </a:rPr>
                <a:t>.</a:t>
              </a:r>
            </a:p>
          </p:txBody>
        </p:sp>
      </p:grpSp>
    </p:spTree>
    <p:extLst>
      <p:ext uri="{BB962C8B-B14F-4D97-AF65-F5344CB8AC3E}">
        <p14:creationId xmlns:p14="http://schemas.microsoft.com/office/powerpoint/2010/main" val="2314404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wipe(left)">
                                      <p:cBhvr>
                                        <p:cTn id="12" dur="500"/>
                                        <p:tgtEl>
                                          <p:spTgt spid="10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animEffect transition="in" filter="fade">
                                      <p:cBhvr>
                                        <p:cTn id="21" dur="500"/>
                                        <p:tgtEl>
                                          <p:spTgt spid="3074"/>
                                        </p:tgtEl>
                                      </p:cBhvr>
                                    </p:animEffect>
                                  </p:childTnLst>
                                </p:cTn>
                              </p:par>
                              <p:par>
                                <p:cTn id="22" presetID="10" presetClass="entr" presetSubtype="0" fill="hold" nodeType="withEffect">
                                  <p:stCondLst>
                                    <p:cond delay="0"/>
                                  </p:stCondLst>
                                  <p:childTnLst>
                                    <p:set>
                                      <p:cBhvr>
                                        <p:cTn id="23" dur="1" fill="hold">
                                          <p:stCondLst>
                                            <p:cond delay="0"/>
                                          </p:stCondLst>
                                        </p:cTn>
                                        <p:tgtEl>
                                          <p:spTgt spid="3078"/>
                                        </p:tgtEl>
                                        <p:attrNameLst>
                                          <p:attrName>style.visibility</p:attrName>
                                        </p:attrNameLst>
                                      </p:cBhvr>
                                      <p:to>
                                        <p:strVal val="visible"/>
                                      </p:to>
                                    </p:set>
                                    <p:animEffect transition="in" filter="fade">
                                      <p:cBhvr>
                                        <p:cTn id="24" dur="500"/>
                                        <p:tgtEl>
                                          <p:spTgt spid="307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2" presetClass="emph" presetSubtype="0" fill="hold" nodeType="clickEffect">
                                  <p:stCondLst>
                                    <p:cond delay="0"/>
                                  </p:stCondLst>
                                  <p:childTnLst>
                                    <p:animRot by="120000">
                                      <p:cBhvr>
                                        <p:cTn id="46" dur="100" fill="hold">
                                          <p:stCondLst>
                                            <p:cond delay="0"/>
                                          </p:stCondLst>
                                        </p:cTn>
                                        <p:tgtEl>
                                          <p:spTgt spid="3078"/>
                                        </p:tgtEl>
                                        <p:attrNameLst>
                                          <p:attrName>r</p:attrName>
                                        </p:attrNameLst>
                                      </p:cBhvr>
                                    </p:animRot>
                                    <p:animRot by="-240000">
                                      <p:cBhvr>
                                        <p:cTn id="47" dur="200" fill="hold">
                                          <p:stCondLst>
                                            <p:cond delay="200"/>
                                          </p:stCondLst>
                                        </p:cTn>
                                        <p:tgtEl>
                                          <p:spTgt spid="3078"/>
                                        </p:tgtEl>
                                        <p:attrNameLst>
                                          <p:attrName>r</p:attrName>
                                        </p:attrNameLst>
                                      </p:cBhvr>
                                    </p:animRot>
                                    <p:animRot by="240000">
                                      <p:cBhvr>
                                        <p:cTn id="48" dur="200" fill="hold">
                                          <p:stCondLst>
                                            <p:cond delay="400"/>
                                          </p:stCondLst>
                                        </p:cTn>
                                        <p:tgtEl>
                                          <p:spTgt spid="3078"/>
                                        </p:tgtEl>
                                        <p:attrNameLst>
                                          <p:attrName>r</p:attrName>
                                        </p:attrNameLst>
                                      </p:cBhvr>
                                    </p:animRot>
                                    <p:animRot by="-240000">
                                      <p:cBhvr>
                                        <p:cTn id="49" dur="200" fill="hold">
                                          <p:stCondLst>
                                            <p:cond delay="600"/>
                                          </p:stCondLst>
                                        </p:cTn>
                                        <p:tgtEl>
                                          <p:spTgt spid="3078"/>
                                        </p:tgtEl>
                                        <p:attrNameLst>
                                          <p:attrName>r</p:attrName>
                                        </p:attrNameLst>
                                      </p:cBhvr>
                                    </p:animRot>
                                    <p:animRot by="120000">
                                      <p:cBhvr>
                                        <p:cTn id="50" dur="200" fill="hold">
                                          <p:stCondLst>
                                            <p:cond delay="800"/>
                                          </p:stCondLst>
                                        </p:cTn>
                                        <p:tgtEl>
                                          <p:spTgt spid="3078"/>
                                        </p:tgtEl>
                                        <p:attrNameLst>
                                          <p:attrName>r</p:attrName>
                                        </p:attrNameLst>
                                      </p:cBhvr>
                                    </p:animRot>
                                  </p:childTnLst>
                                </p:cTn>
                              </p:par>
                            </p:childTnLst>
                          </p:cTn>
                        </p:par>
                        <p:par>
                          <p:cTn id="51" fill="hold">
                            <p:stCondLst>
                              <p:cond delay="1000"/>
                            </p:stCondLst>
                            <p:childTnLst>
                              <p:par>
                                <p:cTn id="52" presetID="0" presetClass="path" presetSubtype="0" accel="50000" decel="50000" fill="hold" nodeType="afterEffect">
                                  <p:stCondLst>
                                    <p:cond delay="0"/>
                                  </p:stCondLst>
                                  <p:childTnLst>
                                    <p:animMotion origin="layout" path="M -0.07275 -4.5679E-6 C -0.0816 0.02809 -0.08785 0.05649 -0.09966 0.08365 C -0.104 0.11791 -0.11025 0.15433 -0.12205 0.18828 C -0.12639 0.20031 -0.12396 0.21204 -0.13993 0.2213 C -0.14827 0.20618 -0.1375 0.21976 -0.15747 0.20834 C -0.16441 0.20463 -0.16875 0.1997 -0.17552 0.19568 C -0.17848 0.19815 -0.18334 0.20031 -0.18421 0.2034 C -0.19445 0.22963 -0.17414 0.23396 -0.20226 0.22377 C -0.21546 0.21204 -0.22032 0.20494 -0.22414 0.19075 C -0.24115 0.20463 -0.23351 0.19507 -0.23351 0.2213 " pathEditMode="relative" rAng="0" ptsTypes="fffffffffA">
                                      <p:cBhvr>
                                        <p:cTn id="53" dur="2000" fill="hold"/>
                                        <p:tgtEl>
                                          <p:spTgt spid="3078"/>
                                        </p:tgtEl>
                                        <p:attrNameLst>
                                          <p:attrName>ppt_x</p:attrName>
                                          <p:attrName>ppt_y</p:attrName>
                                        </p:attrNameLst>
                                      </p:cBhvr>
                                      <p:rCtr x="-8420" y="11698"/>
                                    </p:animMotion>
                                  </p:childTnLst>
                                </p:cTn>
                              </p:par>
                              <p:par>
                                <p:cTn id="54" presetID="22" presetClass="entr" presetSubtype="4"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078"/>
                                        </p:tgtEl>
                                      </p:cBhvr>
                                    </p:animEffect>
                                    <p:set>
                                      <p:cBhvr>
                                        <p:cTn id="64" dur="1" fill="hold">
                                          <p:stCondLst>
                                            <p:cond delay="499"/>
                                          </p:stCondLst>
                                        </p:cTn>
                                        <p:tgtEl>
                                          <p:spTgt spid="30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8898" y="1410367"/>
            <a:ext cx="1015712"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a:t>
            </a:r>
          </a:p>
        </p:txBody>
      </p:sp>
      <p:sp>
        <p:nvSpPr>
          <p:cNvPr id="9" name="TextBox 8"/>
          <p:cNvSpPr txBox="1"/>
          <p:nvPr/>
        </p:nvSpPr>
        <p:spPr>
          <a:xfrm>
            <a:off x="990600" y="1376392"/>
            <a:ext cx="1075936"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m</a:t>
            </a:r>
            <a:r>
              <a:rPr lang="en-US" sz="1600" b="1" dirty="0" smtClean="0">
                <a:solidFill>
                  <a:srgbClr val="0000FF"/>
                </a:solidFill>
                <a:latin typeface="Book Antiqua" panose="02040602050305030304" pitchFamily="18" charset="0"/>
              </a:rPr>
              <a:t>ass  (m)</a:t>
            </a:r>
            <a:endParaRPr lang="en-US" sz="1600" b="1" dirty="0">
              <a:solidFill>
                <a:srgbClr val="0000FF"/>
              </a:solidFill>
              <a:latin typeface="Book Antiqua" panose="02040602050305030304" pitchFamily="18" charset="0"/>
            </a:endParaRPr>
          </a:p>
        </p:txBody>
      </p:sp>
      <p:sp>
        <p:nvSpPr>
          <p:cNvPr id="10" name="TextBox 9"/>
          <p:cNvSpPr txBox="1"/>
          <p:nvPr/>
        </p:nvSpPr>
        <p:spPr>
          <a:xfrm>
            <a:off x="2053839" y="1376392"/>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1" name="TextBox 10"/>
          <p:cNvSpPr txBox="1"/>
          <p:nvPr/>
        </p:nvSpPr>
        <p:spPr>
          <a:xfrm>
            <a:off x="2282702" y="1376392"/>
            <a:ext cx="67999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10 kg</a:t>
            </a:r>
            <a:endParaRPr lang="en-US" sz="1600" b="1" dirty="0">
              <a:solidFill>
                <a:srgbClr val="0000FF"/>
              </a:solidFill>
              <a:latin typeface="Book Antiqua" panose="02040602050305030304" pitchFamily="18" charset="0"/>
            </a:endParaRPr>
          </a:p>
        </p:txBody>
      </p:sp>
      <p:sp>
        <p:nvSpPr>
          <p:cNvPr id="12" name="TextBox 11"/>
          <p:cNvSpPr txBox="1"/>
          <p:nvPr/>
        </p:nvSpPr>
        <p:spPr>
          <a:xfrm>
            <a:off x="990601" y="1692172"/>
            <a:ext cx="1069524"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h</a:t>
            </a:r>
            <a:r>
              <a:rPr lang="en-US" sz="1600" b="1" dirty="0" smtClean="0">
                <a:solidFill>
                  <a:srgbClr val="0000FF"/>
                </a:solidFill>
                <a:latin typeface="Book Antiqua" panose="02040602050305030304" pitchFamily="18" charset="0"/>
              </a:rPr>
              <a:t>eight (s)</a:t>
            </a:r>
            <a:endParaRPr lang="en-US" sz="1600" b="1" dirty="0">
              <a:solidFill>
                <a:srgbClr val="0000FF"/>
              </a:solidFill>
              <a:latin typeface="Book Antiqua" panose="02040602050305030304" pitchFamily="18" charset="0"/>
            </a:endParaRPr>
          </a:p>
        </p:txBody>
      </p:sp>
      <p:sp>
        <p:nvSpPr>
          <p:cNvPr id="13" name="TextBox 12"/>
          <p:cNvSpPr txBox="1"/>
          <p:nvPr/>
        </p:nvSpPr>
        <p:spPr>
          <a:xfrm>
            <a:off x="2053839" y="1712935"/>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4" name="TextBox 13"/>
          <p:cNvSpPr txBox="1"/>
          <p:nvPr/>
        </p:nvSpPr>
        <p:spPr>
          <a:xfrm>
            <a:off x="2282702" y="1712935"/>
            <a:ext cx="71526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80 cm</a:t>
            </a:r>
            <a:endParaRPr lang="en-US" sz="1600" b="1" dirty="0">
              <a:solidFill>
                <a:srgbClr val="0000FF"/>
              </a:solidFill>
              <a:latin typeface="Book Antiqua" panose="02040602050305030304" pitchFamily="18" charset="0"/>
            </a:endParaRPr>
          </a:p>
        </p:txBody>
      </p:sp>
      <p:cxnSp>
        <p:nvCxnSpPr>
          <p:cNvPr id="15" name="Straight Connector 14"/>
          <p:cNvCxnSpPr/>
          <p:nvPr/>
        </p:nvCxnSpPr>
        <p:spPr>
          <a:xfrm>
            <a:off x="2362200" y="2319288"/>
            <a:ext cx="36576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3839" y="2144318"/>
            <a:ext cx="309700" cy="338554"/>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7" name="TextBox 16"/>
          <p:cNvSpPr txBox="1"/>
          <p:nvPr/>
        </p:nvSpPr>
        <p:spPr>
          <a:xfrm>
            <a:off x="2347187" y="2038350"/>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80</a:t>
            </a:r>
            <a:endParaRPr lang="en-US" sz="1600" b="1" dirty="0">
              <a:solidFill>
                <a:srgbClr val="0000FF"/>
              </a:solidFill>
              <a:latin typeface="Book Antiqua" panose="02040602050305030304" pitchFamily="18" charset="0"/>
            </a:endParaRPr>
          </a:p>
        </p:txBody>
      </p:sp>
      <p:sp>
        <p:nvSpPr>
          <p:cNvPr id="18" name="TextBox 17"/>
          <p:cNvSpPr txBox="1"/>
          <p:nvPr/>
        </p:nvSpPr>
        <p:spPr>
          <a:xfrm>
            <a:off x="2311972" y="2280821"/>
            <a:ext cx="49244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100</a:t>
            </a:r>
            <a:endParaRPr lang="en-US" sz="1600" b="1" dirty="0">
              <a:solidFill>
                <a:srgbClr val="0000FF"/>
              </a:solidFill>
              <a:latin typeface="Book Antiqua" panose="02040602050305030304" pitchFamily="18" charset="0"/>
            </a:endParaRPr>
          </a:p>
        </p:txBody>
      </p:sp>
      <p:sp>
        <p:nvSpPr>
          <p:cNvPr id="19" name="TextBox 18"/>
          <p:cNvSpPr txBox="1"/>
          <p:nvPr/>
        </p:nvSpPr>
        <p:spPr>
          <a:xfrm>
            <a:off x="2743200" y="2144318"/>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0" name="TextBox 19"/>
          <p:cNvSpPr txBox="1"/>
          <p:nvPr/>
        </p:nvSpPr>
        <p:spPr>
          <a:xfrm>
            <a:off x="2981589" y="2169712"/>
            <a:ext cx="67518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0.8 m</a:t>
            </a:r>
            <a:endParaRPr lang="en-US" sz="1600" b="1" dirty="0">
              <a:solidFill>
                <a:srgbClr val="0000FF"/>
              </a:solidFill>
              <a:latin typeface="Book Antiqua" panose="02040602050305030304" pitchFamily="18" charset="0"/>
            </a:endParaRPr>
          </a:p>
        </p:txBody>
      </p:sp>
      <p:sp>
        <p:nvSpPr>
          <p:cNvPr id="22" name="TextBox 21"/>
          <p:cNvSpPr txBox="1"/>
          <p:nvPr/>
        </p:nvSpPr>
        <p:spPr>
          <a:xfrm>
            <a:off x="489458" y="2626489"/>
            <a:ext cx="165301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Acceleration (a)</a:t>
            </a:r>
            <a:endParaRPr lang="en-US" sz="1600" b="1" dirty="0">
              <a:solidFill>
                <a:srgbClr val="0000FF"/>
              </a:solidFill>
              <a:latin typeface="Book Antiqua" panose="02040602050305030304" pitchFamily="18" charset="0"/>
            </a:endParaRPr>
          </a:p>
        </p:txBody>
      </p:sp>
      <p:sp>
        <p:nvSpPr>
          <p:cNvPr id="23" name="TextBox 22"/>
          <p:cNvSpPr txBox="1"/>
          <p:nvPr/>
        </p:nvSpPr>
        <p:spPr>
          <a:xfrm>
            <a:off x="2053839" y="2626489"/>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4" name="TextBox 23"/>
          <p:cNvSpPr txBox="1"/>
          <p:nvPr/>
        </p:nvSpPr>
        <p:spPr>
          <a:xfrm>
            <a:off x="2293094" y="2626489"/>
            <a:ext cx="82907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10 ms</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25" name="TextBox 24"/>
          <p:cNvSpPr txBox="1"/>
          <p:nvPr/>
        </p:nvSpPr>
        <p:spPr>
          <a:xfrm>
            <a:off x="304801" y="2964730"/>
            <a:ext cx="187583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Initial velocity (u)</a:t>
            </a:r>
            <a:endParaRPr lang="en-US" sz="1600" b="1" dirty="0">
              <a:solidFill>
                <a:srgbClr val="0000FF"/>
              </a:solidFill>
              <a:latin typeface="Book Antiqua" panose="02040602050305030304" pitchFamily="18" charset="0"/>
            </a:endParaRPr>
          </a:p>
        </p:txBody>
      </p:sp>
      <p:sp>
        <p:nvSpPr>
          <p:cNvPr id="26" name="TextBox 25"/>
          <p:cNvSpPr txBox="1"/>
          <p:nvPr/>
        </p:nvSpPr>
        <p:spPr>
          <a:xfrm>
            <a:off x="2053839" y="296473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7" name="TextBox 26"/>
          <p:cNvSpPr txBox="1"/>
          <p:nvPr/>
        </p:nvSpPr>
        <p:spPr>
          <a:xfrm>
            <a:off x="2282702" y="2964730"/>
            <a:ext cx="72648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28" name="TextBox 27"/>
          <p:cNvSpPr txBox="1"/>
          <p:nvPr/>
        </p:nvSpPr>
        <p:spPr>
          <a:xfrm>
            <a:off x="108898" y="3363541"/>
            <a:ext cx="1106752"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 :</a:t>
            </a:r>
          </a:p>
        </p:txBody>
      </p:sp>
      <p:sp>
        <p:nvSpPr>
          <p:cNvPr id="29" name="TextBox 28"/>
          <p:cNvSpPr txBox="1"/>
          <p:nvPr/>
        </p:nvSpPr>
        <p:spPr>
          <a:xfrm>
            <a:off x="1167391" y="3363541"/>
            <a:ext cx="160492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Momentum (p)</a:t>
            </a:r>
            <a:endParaRPr lang="en-US" sz="1600" b="1" dirty="0">
              <a:solidFill>
                <a:srgbClr val="0000FF"/>
              </a:solidFill>
              <a:latin typeface="Book Antiqua" panose="02040602050305030304" pitchFamily="18" charset="0"/>
            </a:endParaRPr>
          </a:p>
        </p:txBody>
      </p:sp>
      <p:sp>
        <p:nvSpPr>
          <p:cNvPr id="30" name="TextBox 29"/>
          <p:cNvSpPr txBox="1"/>
          <p:nvPr/>
        </p:nvSpPr>
        <p:spPr>
          <a:xfrm>
            <a:off x="2678304" y="3363541"/>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31" name="TextBox 30"/>
          <p:cNvSpPr txBox="1"/>
          <p:nvPr/>
        </p:nvSpPr>
        <p:spPr>
          <a:xfrm>
            <a:off x="2916692" y="3363541"/>
            <a:ext cx="27603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32" name="TextBox 31"/>
          <p:cNvSpPr txBox="1"/>
          <p:nvPr/>
        </p:nvSpPr>
        <p:spPr>
          <a:xfrm>
            <a:off x="108898" y="3801305"/>
            <a:ext cx="1200514" cy="338554"/>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Formulae </a:t>
            </a:r>
            <a:r>
              <a:rPr lang="en-US" dirty="0"/>
              <a:t>:</a:t>
            </a:r>
          </a:p>
        </p:txBody>
      </p:sp>
      <p:sp>
        <p:nvSpPr>
          <p:cNvPr id="33" name="TextBox 32"/>
          <p:cNvSpPr txBox="1"/>
          <p:nvPr/>
        </p:nvSpPr>
        <p:spPr>
          <a:xfrm>
            <a:off x="1371600" y="3801305"/>
            <a:ext cx="36901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a:t>
            </a:r>
          </a:p>
        </p:txBody>
      </p:sp>
      <p:sp>
        <p:nvSpPr>
          <p:cNvPr id="34" name="TextBox 33"/>
          <p:cNvSpPr txBox="1"/>
          <p:nvPr/>
        </p:nvSpPr>
        <p:spPr>
          <a:xfrm>
            <a:off x="1700790" y="3801305"/>
            <a:ext cx="31611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p</a:t>
            </a:r>
          </a:p>
        </p:txBody>
      </p:sp>
      <p:sp>
        <p:nvSpPr>
          <p:cNvPr id="35" name="TextBox 34"/>
          <p:cNvSpPr txBox="1"/>
          <p:nvPr/>
        </p:nvSpPr>
        <p:spPr>
          <a:xfrm>
            <a:off x="2009390" y="3801305"/>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36" name="TextBox 35"/>
          <p:cNvSpPr txBox="1"/>
          <p:nvPr/>
        </p:nvSpPr>
        <p:spPr>
          <a:xfrm>
            <a:off x="2221538" y="3801305"/>
            <a:ext cx="48122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mv</a:t>
            </a:r>
          </a:p>
        </p:txBody>
      </p:sp>
      <p:sp>
        <p:nvSpPr>
          <p:cNvPr id="37" name="TextBox 36"/>
          <p:cNvSpPr txBox="1"/>
          <p:nvPr/>
        </p:nvSpPr>
        <p:spPr>
          <a:xfrm>
            <a:off x="1371600" y="4175025"/>
            <a:ext cx="378630"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b)</a:t>
            </a:r>
          </a:p>
        </p:txBody>
      </p:sp>
      <p:sp>
        <p:nvSpPr>
          <p:cNvPr id="38" name="TextBox 37"/>
          <p:cNvSpPr txBox="1"/>
          <p:nvPr/>
        </p:nvSpPr>
        <p:spPr>
          <a:xfrm>
            <a:off x="1700790" y="4175025"/>
            <a:ext cx="367408"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v</a:t>
            </a:r>
            <a:r>
              <a:rPr lang="en-US" baseline="30000" dirty="0"/>
              <a:t>2</a:t>
            </a:r>
          </a:p>
        </p:txBody>
      </p:sp>
      <p:sp>
        <p:nvSpPr>
          <p:cNvPr id="39" name="TextBox 38"/>
          <p:cNvSpPr txBox="1"/>
          <p:nvPr/>
        </p:nvSpPr>
        <p:spPr>
          <a:xfrm>
            <a:off x="2009390" y="4175025"/>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41" name="TextBox 40"/>
          <p:cNvSpPr txBox="1"/>
          <p:nvPr/>
        </p:nvSpPr>
        <p:spPr>
          <a:xfrm>
            <a:off x="2221539" y="4175025"/>
            <a:ext cx="378629"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smtClean="0"/>
              <a:t>u</a:t>
            </a:r>
            <a:r>
              <a:rPr lang="en-US" baseline="30000" dirty="0" smtClean="0"/>
              <a:t>2</a:t>
            </a:r>
            <a:endParaRPr lang="en-US" baseline="30000" dirty="0"/>
          </a:p>
        </p:txBody>
      </p:sp>
      <p:sp>
        <p:nvSpPr>
          <p:cNvPr id="42" name="TextBox 41"/>
          <p:cNvSpPr txBox="1"/>
          <p:nvPr/>
        </p:nvSpPr>
        <p:spPr>
          <a:xfrm>
            <a:off x="2514338" y="4175025"/>
            <a:ext cx="308098" cy="338241"/>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a:t>
            </a:r>
          </a:p>
        </p:txBody>
      </p:sp>
      <p:sp>
        <p:nvSpPr>
          <p:cNvPr id="43" name="TextBox 42"/>
          <p:cNvSpPr txBox="1"/>
          <p:nvPr/>
        </p:nvSpPr>
        <p:spPr>
          <a:xfrm>
            <a:off x="2752727" y="4175025"/>
            <a:ext cx="481222" cy="338554"/>
          </a:xfrm>
          <a:prstGeom prst="rect">
            <a:avLst/>
          </a:prstGeom>
          <a:noFill/>
          <a:ln w="9525">
            <a:noFill/>
            <a:miter lim="800000"/>
            <a:headEnd/>
            <a:tailEnd/>
          </a:ln>
        </p:spPr>
        <p:txBody>
          <a:bodyPr wrap="none">
            <a:spAutoFit/>
          </a:bodyPr>
          <a:lstStyle>
            <a:defPPr>
              <a:defRPr lang="en-US"/>
            </a:defPPr>
            <a:lvl1pPr marR="0" lvl="0" indent="0" algn="r"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uLnTx/>
                <a:uFillTx/>
                <a:latin typeface="Book Antiqua" pitchFamily="18" charset="0"/>
              </a:defRPr>
            </a:lvl1pPr>
          </a:lstStyle>
          <a:p>
            <a:r>
              <a:rPr lang="en-US" dirty="0"/>
              <a:t>2as</a:t>
            </a:r>
          </a:p>
        </p:txBody>
      </p:sp>
      <p:cxnSp>
        <p:nvCxnSpPr>
          <p:cNvPr id="4" name="Straight Connector 3"/>
          <p:cNvCxnSpPr/>
          <p:nvPr/>
        </p:nvCxnSpPr>
        <p:spPr>
          <a:xfrm>
            <a:off x="3930642" y="1353004"/>
            <a:ext cx="31759" cy="31507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025102" y="1414592"/>
            <a:ext cx="1216178" cy="338554"/>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a:defRPr sz="1600" b="1" kern="0">
                <a:solidFill>
                  <a:srgbClr val="0000FF"/>
                </a:solidFill>
                <a:effectLst>
                  <a:innerShdw blurRad="114300">
                    <a:prstClr val="black"/>
                  </a:innerShdw>
                </a:effectLst>
                <a:latin typeface="Book Antiqua" panose="02040602050305030304" pitchFamily="18" charset="0"/>
              </a:defRPr>
            </a:lvl1pPr>
          </a:lstStyle>
          <a:p>
            <a:r>
              <a:rPr lang="en-US" dirty="0"/>
              <a:t>Solution :</a:t>
            </a:r>
          </a:p>
        </p:txBody>
      </p:sp>
      <p:sp>
        <p:nvSpPr>
          <p:cNvPr id="51" name="TextBox 50"/>
          <p:cNvSpPr txBox="1"/>
          <p:nvPr/>
        </p:nvSpPr>
        <p:spPr>
          <a:xfrm>
            <a:off x="5370328" y="1319955"/>
            <a:ext cx="367408"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v</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52" name="TextBox 51"/>
          <p:cNvSpPr txBox="1"/>
          <p:nvPr/>
        </p:nvSpPr>
        <p:spPr>
          <a:xfrm>
            <a:off x="5678928" y="1330336"/>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53" name="TextBox 52"/>
          <p:cNvSpPr txBox="1"/>
          <p:nvPr/>
        </p:nvSpPr>
        <p:spPr>
          <a:xfrm>
            <a:off x="5879338" y="1319955"/>
            <a:ext cx="378630"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u</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54" name="TextBox 53"/>
          <p:cNvSpPr txBox="1"/>
          <p:nvPr/>
        </p:nvSpPr>
        <p:spPr>
          <a:xfrm>
            <a:off x="6183876" y="1319955"/>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55" name="TextBox 54"/>
          <p:cNvSpPr txBox="1"/>
          <p:nvPr/>
        </p:nvSpPr>
        <p:spPr>
          <a:xfrm>
            <a:off x="6422265" y="1319955"/>
            <a:ext cx="4812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2as</a:t>
            </a:r>
            <a:endParaRPr lang="en-US" sz="1600" b="1" dirty="0">
              <a:solidFill>
                <a:srgbClr val="0000FF"/>
              </a:solidFill>
              <a:latin typeface="Book Antiqua" panose="02040602050305030304" pitchFamily="18" charset="0"/>
            </a:endParaRPr>
          </a:p>
        </p:txBody>
      </p:sp>
      <p:sp>
        <p:nvSpPr>
          <p:cNvPr id="56" name="TextBox 55"/>
          <p:cNvSpPr txBox="1"/>
          <p:nvPr/>
        </p:nvSpPr>
        <p:spPr>
          <a:xfrm>
            <a:off x="4959181" y="1615367"/>
            <a:ext cx="3609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57" name="TextBox 56"/>
          <p:cNvSpPr txBox="1"/>
          <p:nvPr/>
        </p:nvSpPr>
        <p:spPr>
          <a:xfrm>
            <a:off x="5370328" y="1615367"/>
            <a:ext cx="367408"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v</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58" name="TextBox 57"/>
          <p:cNvSpPr txBox="1"/>
          <p:nvPr/>
        </p:nvSpPr>
        <p:spPr>
          <a:xfrm>
            <a:off x="5678928" y="161536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59" name="TextBox 58"/>
          <p:cNvSpPr txBox="1"/>
          <p:nvPr/>
        </p:nvSpPr>
        <p:spPr>
          <a:xfrm>
            <a:off x="5879338" y="1615367"/>
            <a:ext cx="35618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60" name="TextBox 59"/>
          <p:cNvSpPr txBox="1"/>
          <p:nvPr/>
        </p:nvSpPr>
        <p:spPr>
          <a:xfrm>
            <a:off x="6183876" y="161536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1" name="TextBox 60"/>
          <p:cNvSpPr txBox="1"/>
          <p:nvPr/>
        </p:nvSpPr>
        <p:spPr>
          <a:xfrm>
            <a:off x="6422264" y="1615367"/>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a:t>
            </a:r>
            <a:endParaRPr lang="en-US" sz="1600" b="1" dirty="0">
              <a:solidFill>
                <a:srgbClr val="0000FF"/>
              </a:solidFill>
              <a:latin typeface="Book Antiqua" panose="02040602050305030304" pitchFamily="18" charset="0"/>
            </a:endParaRPr>
          </a:p>
        </p:txBody>
      </p:sp>
      <p:sp>
        <p:nvSpPr>
          <p:cNvPr id="62" name="TextBox 61"/>
          <p:cNvSpPr txBox="1"/>
          <p:nvPr/>
        </p:nvSpPr>
        <p:spPr>
          <a:xfrm>
            <a:off x="6589528" y="1615367"/>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4" name="TextBox 63"/>
          <p:cNvSpPr txBox="1"/>
          <p:nvPr/>
        </p:nvSpPr>
        <p:spPr>
          <a:xfrm>
            <a:off x="7065988" y="1615367"/>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6" name="TextBox 65"/>
          <p:cNvSpPr txBox="1"/>
          <p:nvPr/>
        </p:nvSpPr>
        <p:spPr>
          <a:xfrm>
            <a:off x="5370900" y="1961016"/>
            <a:ext cx="367408"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v</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sp>
        <p:nvSpPr>
          <p:cNvPr id="67" name="TextBox 66"/>
          <p:cNvSpPr txBox="1"/>
          <p:nvPr/>
        </p:nvSpPr>
        <p:spPr>
          <a:xfrm>
            <a:off x="5679500" y="197139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8" name="TextBox 67"/>
          <p:cNvSpPr txBox="1"/>
          <p:nvPr/>
        </p:nvSpPr>
        <p:spPr>
          <a:xfrm>
            <a:off x="5862164" y="1961016"/>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16</a:t>
            </a:r>
            <a:endParaRPr lang="en-US" sz="1600" b="1" dirty="0">
              <a:solidFill>
                <a:srgbClr val="0000FF"/>
              </a:solidFill>
              <a:latin typeface="Book Antiqua" panose="02040602050305030304" pitchFamily="18" charset="0"/>
            </a:endParaRPr>
          </a:p>
        </p:txBody>
      </p:sp>
      <p:sp>
        <p:nvSpPr>
          <p:cNvPr id="69" name="TextBox 68"/>
          <p:cNvSpPr txBox="1"/>
          <p:nvPr/>
        </p:nvSpPr>
        <p:spPr>
          <a:xfrm>
            <a:off x="4959181" y="2321296"/>
            <a:ext cx="3609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70" name="TextBox 69"/>
          <p:cNvSpPr txBox="1"/>
          <p:nvPr/>
        </p:nvSpPr>
        <p:spPr>
          <a:xfrm>
            <a:off x="5373338" y="2321296"/>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v</a:t>
            </a:r>
            <a:endParaRPr lang="en-US" sz="1600" b="1" baseline="30000" dirty="0">
              <a:solidFill>
                <a:srgbClr val="0000FF"/>
              </a:solidFill>
              <a:latin typeface="Book Antiqua" panose="02040602050305030304" pitchFamily="18" charset="0"/>
            </a:endParaRPr>
          </a:p>
        </p:txBody>
      </p:sp>
      <p:sp>
        <p:nvSpPr>
          <p:cNvPr id="71" name="TextBox 70"/>
          <p:cNvSpPr txBox="1"/>
          <p:nvPr/>
        </p:nvSpPr>
        <p:spPr>
          <a:xfrm>
            <a:off x="5681938" y="2321296"/>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73" name="TextBox 72"/>
          <p:cNvSpPr txBox="1"/>
          <p:nvPr/>
        </p:nvSpPr>
        <p:spPr>
          <a:xfrm>
            <a:off x="5380719" y="2657066"/>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v</a:t>
            </a:r>
            <a:endParaRPr lang="en-US" sz="1600" b="1" baseline="30000" dirty="0">
              <a:solidFill>
                <a:srgbClr val="0000FF"/>
              </a:solidFill>
              <a:latin typeface="Book Antiqua" panose="02040602050305030304" pitchFamily="18" charset="0"/>
            </a:endParaRPr>
          </a:p>
        </p:txBody>
      </p:sp>
      <p:sp>
        <p:nvSpPr>
          <p:cNvPr id="74" name="TextBox 73"/>
          <p:cNvSpPr txBox="1"/>
          <p:nvPr/>
        </p:nvSpPr>
        <p:spPr>
          <a:xfrm>
            <a:off x="5678928" y="2677828"/>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75" name="TextBox 74"/>
          <p:cNvSpPr txBox="1"/>
          <p:nvPr/>
        </p:nvSpPr>
        <p:spPr>
          <a:xfrm>
            <a:off x="5871984" y="2677828"/>
            <a:ext cx="72648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4 ms</a:t>
            </a:r>
            <a:r>
              <a:rPr lang="en-US" sz="1600" b="1" baseline="30000" dirty="0" smtClean="0">
                <a:solidFill>
                  <a:srgbClr val="0000FF"/>
                </a:solidFill>
                <a:latin typeface="Book Antiqua" panose="02040602050305030304" pitchFamily="18" charset="0"/>
                <a:sym typeface="Symbol"/>
              </a:rPr>
              <a:t>-1</a:t>
            </a:r>
            <a:endParaRPr lang="en-US" sz="1600" b="1" baseline="30000" dirty="0">
              <a:solidFill>
                <a:srgbClr val="0000FF"/>
              </a:solidFill>
              <a:latin typeface="Book Antiqua" panose="02040602050305030304" pitchFamily="18" charset="0"/>
            </a:endParaRPr>
          </a:p>
        </p:txBody>
      </p:sp>
      <p:sp>
        <p:nvSpPr>
          <p:cNvPr id="76" name="TextBox 75"/>
          <p:cNvSpPr txBox="1"/>
          <p:nvPr/>
        </p:nvSpPr>
        <p:spPr>
          <a:xfrm>
            <a:off x="5370328" y="2959756"/>
            <a:ext cx="31611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p</a:t>
            </a:r>
            <a:endParaRPr lang="en-US" sz="1600" b="1" dirty="0">
              <a:solidFill>
                <a:srgbClr val="0000FF"/>
              </a:solidFill>
              <a:latin typeface="Book Antiqua" panose="02040602050305030304" pitchFamily="18" charset="0"/>
            </a:endParaRPr>
          </a:p>
        </p:txBody>
      </p:sp>
      <p:sp>
        <p:nvSpPr>
          <p:cNvPr id="77" name="TextBox 76"/>
          <p:cNvSpPr txBox="1"/>
          <p:nvPr/>
        </p:nvSpPr>
        <p:spPr>
          <a:xfrm>
            <a:off x="5678928" y="3006472"/>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78" name="TextBox 77"/>
          <p:cNvSpPr txBox="1"/>
          <p:nvPr/>
        </p:nvSpPr>
        <p:spPr>
          <a:xfrm>
            <a:off x="5883283" y="2985709"/>
            <a:ext cx="4812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mv</a:t>
            </a:r>
            <a:endParaRPr lang="en-US" sz="1600" b="1" dirty="0">
              <a:solidFill>
                <a:srgbClr val="0000FF"/>
              </a:solidFill>
              <a:latin typeface="Book Antiqua" panose="02040602050305030304" pitchFamily="18" charset="0"/>
            </a:endParaRPr>
          </a:p>
        </p:txBody>
      </p:sp>
      <p:sp>
        <p:nvSpPr>
          <p:cNvPr id="79" name="TextBox 78"/>
          <p:cNvSpPr txBox="1"/>
          <p:nvPr/>
        </p:nvSpPr>
        <p:spPr>
          <a:xfrm>
            <a:off x="5370328" y="3332033"/>
            <a:ext cx="31611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p</a:t>
            </a:r>
            <a:endParaRPr lang="en-US" sz="1600" b="1" dirty="0">
              <a:solidFill>
                <a:srgbClr val="0000FF"/>
              </a:solidFill>
              <a:latin typeface="Book Antiqua" panose="02040602050305030304" pitchFamily="18" charset="0"/>
            </a:endParaRPr>
          </a:p>
        </p:txBody>
      </p:sp>
      <p:sp>
        <p:nvSpPr>
          <p:cNvPr id="80" name="TextBox 79"/>
          <p:cNvSpPr txBox="1"/>
          <p:nvPr/>
        </p:nvSpPr>
        <p:spPr>
          <a:xfrm>
            <a:off x="5678928" y="3332033"/>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2" name="TextBox 81"/>
          <p:cNvSpPr txBox="1"/>
          <p:nvPr/>
        </p:nvSpPr>
        <p:spPr>
          <a:xfrm>
            <a:off x="6187746" y="3332033"/>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4" name="TextBox 83"/>
          <p:cNvSpPr txBox="1"/>
          <p:nvPr/>
        </p:nvSpPr>
        <p:spPr>
          <a:xfrm>
            <a:off x="4959181" y="3332033"/>
            <a:ext cx="3609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85" name="TextBox 84"/>
          <p:cNvSpPr txBox="1"/>
          <p:nvPr/>
        </p:nvSpPr>
        <p:spPr>
          <a:xfrm>
            <a:off x="5372766" y="3654963"/>
            <a:ext cx="31611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p</a:t>
            </a:r>
            <a:endParaRPr lang="en-US" sz="1600" b="1" dirty="0">
              <a:solidFill>
                <a:srgbClr val="0000FF"/>
              </a:solidFill>
              <a:latin typeface="Book Antiqua" panose="02040602050305030304" pitchFamily="18" charset="0"/>
            </a:endParaRPr>
          </a:p>
        </p:txBody>
      </p:sp>
      <p:sp>
        <p:nvSpPr>
          <p:cNvPr id="86" name="TextBox 85"/>
          <p:cNvSpPr txBox="1"/>
          <p:nvPr/>
        </p:nvSpPr>
        <p:spPr>
          <a:xfrm>
            <a:off x="5681366" y="3654963"/>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7" name="TextBox 86"/>
          <p:cNvSpPr txBox="1"/>
          <p:nvPr/>
        </p:nvSpPr>
        <p:spPr>
          <a:xfrm>
            <a:off x="5864939" y="3654963"/>
            <a:ext cx="111921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40 kg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88" name="TextBox 87"/>
          <p:cNvSpPr txBox="1"/>
          <p:nvPr/>
        </p:nvSpPr>
        <p:spPr>
          <a:xfrm>
            <a:off x="4959181" y="3654963"/>
            <a:ext cx="3609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91" name="TextBox 90"/>
          <p:cNvSpPr txBox="1"/>
          <p:nvPr/>
        </p:nvSpPr>
        <p:spPr>
          <a:xfrm>
            <a:off x="2983706" y="2169712"/>
            <a:ext cx="49244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0.8 </a:t>
            </a:r>
            <a:endParaRPr lang="en-US" sz="1600" b="1" dirty="0">
              <a:solidFill>
                <a:srgbClr val="0000FF"/>
              </a:solidFill>
              <a:latin typeface="Book Antiqua" panose="02040602050305030304" pitchFamily="18" charset="0"/>
            </a:endParaRPr>
          </a:p>
        </p:txBody>
      </p:sp>
      <p:sp>
        <p:nvSpPr>
          <p:cNvPr id="93" name="TextBox 92"/>
          <p:cNvSpPr txBox="1"/>
          <p:nvPr/>
        </p:nvSpPr>
        <p:spPr>
          <a:xfrm>
            <a:off x="5872162" y="2673902"/>
            <a:ext cx="33855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4 </a:t>
            </a:r>
            <a:endParaRPr lang="en-US" sz="1600" b="1" baseline="30000" dirty="0">
              <a:solidFill>
                <a:srgbClr val="0000FF"/>
              </a:solidFill>
              <a:latin typeface="Book Antiqua" panose="02040602050305030304" pitchFamily="18" charset="0"/>
            </a:endParaRPr>
          </a:p>
        </p:txBody>
      </p:sp>
      <p:grpSp>
        <p:nvGrpSpPr>
          <p:cNvPr id="6" name="Group 5"/>
          <p:cNvGrpSpPr/>
          <p:nvPr/>
        </p:nvGrpSpPr>
        <p:grpSpPr>
          <a:xfrm>
            <a:off x="5864603" y="2321296"/>
            <a:ext cx="550151" cy="338554"/>
            <a:chOff x="5864602" y="2338834"/>
            <a:chExt cx="550151" cy="338867"/>
          </a:xfrm>
        </p:grpSpPr>
        <p:sp>
          <p:nvSpPr>
            <p:cNvPr id="72" name="TextBox 71"/>
            <p:cNvSpPr txBox="1"/>
            <p:nvPr/>
          </p:nvSpPr>
          <p:spPr>
            <a:xfrm>
              <a:off x="5864602" y="2338834"/>
              <a:ext cx="550151" cy="338867"/>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sym typeface="Symbol"/>
                </a:rPr>
                <a:t></a:t>
              </a:r>
              <a:r>
                <a:rPr lang="en-US" sz="1600" b="1" dirty="0" smtClean="0">
                  <a:solidFill>
                    <a:srgbClr val="0000FF"/>
                  </a:solidFill>
                  <a:latin typeface="Book Antiqua" panose="02040602050305030304" pitchFamily="18" charset="0"/>
                </a:rPr>
                <a:t>16</a:t>
              </a:r>
              <a:endParaRPr lang="en-US" sz="1600" b="1" dirty="0">
                <a:solidFill>
                  <a:srgbClr val="0000FF"/>
                </a:solidFill>
                <a:latin typeface="Book Antiqua" panose="02040602050305030304" pitchFamily="18" charset="0"/>
              </a:endParaRPr>
            </a:p>
          </p:txBody>
        </p:sp>
        <p:cxnSp>
          <p:nvCxnSpPr>
            <p:cNvPr id="5" name="Straight Connector 4"/>
            <p:cNvCxnSpPr/>
            <p:nvPr/>
          </p:nvCxnSpPr>
          <p:spPr>
            <a:xfrm>
              <a:off x="6057900" y="2389338"/>
              <a:ext cx="27432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759362" y="64712"/>
            <a:ext cx="7394038" cy="1240322"/>
            <a:chOff x="743485" y="438194"/>
            <a:chExt cx="7394038" cy="1240322"/>
          </a:xfrm>
        </p:grpSpPr>
        <p:sp>
          <p:nvSpPr>
            <p:cNvPr id="104" name="TextBox 103"/>
            <p:cNvSpPr txBox="1">
              <a:spLocks noChangeArrowheads="1"/>
            </p:cNvSpPr>
            <p:nvPr/>
          </p:nvSpPr>
          <p:spPr bwMode="auto">
            <a:xfrm>
              <a:off x="743485" y="438194"/>
              <a:ext cx="7394038" cy="124032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defRPr/>
              </a:pPr>
              <a:endParaRPr lang="en-US" kern="0" dirty="0">
                <a:solidFill>
                  <a:prstClr val="black"/>
                </a:solidFill>
                <a:latin typeface="Bell MT" pitchFamily="18" charset="0"/>
              </a:endParaRPr>
            </a:p>
          </p:txBody>
        </p:sp>
        <p:sp>
          <p:nvSpPr>
            <p:cNvPr id="105" name="TextBox 104"/>
            <p:cNvSpPr txBox="1">
              <a:spLocks noChangeArrowheads="1"/>
            </p:cNvSpPr>
            <p:nvPr/>
          </p:nvSpPr>
          <p:spPr bwMode="auto">
            <a:xfrm>
              <a:off x="1146935" y="443332"/>
              <a:ext cx="6990588"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How much momentum will a dumb-bell of mass 10 </a:t>
              </a:r>
              <a:r>
                <a:rPr lang="en-US" sz="1600" dirty="0" smtClean="0">
                  <a:solidFill>
                    <a:srgbClr val="0000FF"/>
                  </a:solidFill>
                  <a:latin typeface="Book Antiqua" panose="02040602050305030304" pitchFamily="18" charset="0"/>
                </a:rPr>
                <a:t>kg transfer </a:t>
              </a:r>
              <a:r>
                <a:rPr lang="en-US" sz="1600" dirty="0">
                  <a:solidFill>
                    <a:srgbClr val="0000FF"/>
                  </a:solidFill>
                  <a:latin typeface="Book Antiqua" panose="02040602050305030304" pitchFamily="18" charset="0"/>
                </a:rPr>
                <a:t>to the floor if it falls from a height of 80 cm ? </a:t>
              </a:r>
              <a:r>
                <a:rPr lang="en-US" sz="1600" dirty="0" smtClean="0">
                  <a:solidFill>
                    <a:srgbClr val="0000FF"/>
                  </a:solidFill>
                  <a:latin typeface="Book Antiqua" panose="02040602050305030304" pitchFamily="18" charset="0"/>
                </a:rPr>
                <a:t>Take its  downward  acceleration to be 10 ms</a:t>
              </a:r>
              <a:r>
                <a:rPr lang="en-US" sz="1600" baseline="30000" dirty="0" smtClean="0">
                  <a:solidFill>
                    <a:srgbClr val="0000FF"/>
                  </a:solidFill>
                  <a:latin typeface="Book Antiqua" panose="02040602050305030304" pitchFamily="18" charset="0"/>
                </a:rPr>
                <a:t>-2</a:t>
              </a:r>
              <a:r>
                <a:rPr lang="en-US" sz="1600" dirty="0" smtClean="0">
                  <a:solidFill>
                    <a:srgbClr val="0000FF"/>
                  </a:solidFill>
                  <a:latin typeface="Book Antiqua" panose="02040602050305030304" pitchFamily="18" charset="0"/>
                </a:rPr>
                <a:t>.</a:t>
              </a:r>
              <a:endParaRPr lang="en-US" sz="1600" dirty="0">
                <a:solidFill>
                  <a:srgbClr val="0000FF"/>
                </a:solidFill>
                <a:latin typeface="Book Antiqua" panose="02040602050305030304" pitchFamily="18" charset="0"/>
              </a:endParaRPr>
            </a:p>
          </p:txBody>
        </p:sp>
      </p:grpSp>
      <p:grpSp>
        <p:nvGrpSpPr>
          <p:cNvPr id="106" name="Group 105"/>
          <p:cNvGrpSpPr/>
          <p:nvPr/>
        </p:nvGrpSpPr>
        <p:grpSpPr>
          <a:xfrm>
            <a:off x="325120" y="465720"/>
            <a:ext cx="640080" cy="640080"/>
            <a:chOff x="4953000" y="3718491"/>
            <a:chExt cx="640080" cy="640080"/>
          </a:xfrm>
        </p:grpSpPr>
        <p:sp>
          <p:nvSpPr>
            <p:cNvPr id="122" name="Oval 121"/>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3" name="Rectangle 122"/>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prstClr val="black"/>
                    </a:solidFill>
                  </a:ln>
                  <a:solidFill>
                    <a:srgbClr val="FFFF00"/>
                  </a:solidFill>
                  <a:effectLst>
                    <a:outerShdw blurRad="50800" dist="38100" dir="2700000" algn="tl" rotWithShape="0">
                      <a:prstClr val="black">
                        <a:alpha val="40000"/>
                      </a:prstClr>
                    </a:outerShdw>
                  </a:effectLst>
                  <a:latin typeface="Bookman Old Style" pitchFamily="18" charset="0"/>
                </a:rPr>
                <a:t>3</a:t>
              </a:r>
            </a:p>
          </p:txBody>
        </p:sp>
      </p:grpSp>
      <p:sp>
        <p:nvSpPr>
          <p:cNvPr id="92" name="TextBox 91"/>
          <p:cNvSpPr txBox="1"/>
          <p:nvPr/>
        </p:nvSpPr>
        <p:spPr>
          <a:xfrm>
            <a:off x="6761799" y="1615367"/>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10</a:t>
            </a:r>
            <a:endParaRPr lang="en-US" sz="1600" b="1" dirty="0">
              <a:solidFill>
                <a:srgbClr val="0000FF"/>
              </a:solidFill>
              <a:latin typeface="Book Antiqua" panose="02040602050305030304" pitchFamily="18" charset="0"/>
            </a:endParaRPr>
          </a:p>
        </p:txBody>
      </p:sp>
      <p:sp>
        <p:nvSpPr>
          <p:cNvPr id="94" name="TextBox 93"/>
          <p:cNvSpPr txBox="1"/>
          <p:nvPr/>
        </p:nvSpPr>
        <p:spPr>
          <a:xfrm>
            <a:off x="7287768" y="1615367"/>
            <a:ext cx="44114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0.8</a:t>
            </a:r>
            <a:endParaRPr lang="en-US" sz="1600" b="1" dirty="0">
              <a:solidFill>
                <a:srgbClr val="0000FF"/>
              </a:solidFill>
              <a:latin typeface="Book Antiqua" panose="02040602050305030304" pitchFamily="18" charset="0"/>
            </a:endParaRPr>
          </a:p>
        </p:txBody>
      </p:sp>
      <p:sp>
        <p:nvSpPr>
          <p:cNvPr id="95" name="TextBox 94"/>
          <p:cNvSpPr txBox="1"/>
          <p:nvPr/>
        </p:nvSpPr>
        <p:spPr>
          <a:xfrm>
            <a:off x="5872609" y="3332033"/>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10</a:t>
            </a:r>
            <a:endParaRPr lang="en-US" sz="1600" b="1" dirty="0">
              <a:solidFill>
                <a:srgbClr val="0000FF"/>
              </a:solidFill>
              <a:latin typeface="Book Antiqua" panose="02040602050305030304" pitchFamily="18" charset="0"/>
            </a:endParaRPr>
          </a:p>
        </p:txBody>
      </p:sp>
      <p:sp>
        <p:nvSpPr>
          <p:cNvPr id="96" name="TextBox 95"/>
          <p:cNvSpPr txBox="1"/>
          <p:nvPr/>
        </p:nvSpPr>
        <p:spPr>
          <a:xfrm>
            <a:off x="6410238" y="3332033"/>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4</a:t>
            </a:r>
            <a:endParaRPr lang="en-US" sz="1600" b="1" dirty="0">
              <a:solidFill>
                <a:srgbClr val="0000FF"/>
              </a:solidFill>
              <a:latin typeface="Book Antiqua" panose="02040602050305030304" pitchFamily="18" charset="0"/>
            </a:endParaRPr>
          </a:p>
        </p:txBody>
      </p:sp>
      <p:sp>
        <p:nvSpPr>
          <p:cNvPr id="97" name="TextBox 96"/>
          <p:cNvSpPr txBox="1"/>
          <p:nvPr/>
        </p:nvSpPr>
        <p:spPr>
          <a:xfrm>
            <a:off x="4025102" y="4038047"/>
            <a:ext cx="664683"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err="1" smtClean="0"/>
              <a:t>Ans</a:t>
            </a:r>
            <a:r>
              <a:rPr lang="en-US" dirty="0" smtClean="0"/>
              <a:t>: </a:t>
            </a:r>
            <a:endParaRPr lang="en-US" dirty="0"/>
          </a:p>
        </p:txBody>
      </p:sp>
      <p:sp>
        <p:nvSpPr>
          <p:cNvPr id="98" name="TextBox 97"/>
          <p:cNvSpPr txBox="1"/>
          <p:nvPr/>
        </p:nvSpPr>
        <p:spPr>
          <a:xfrm>
            <a:off x="4648200" y="3992218"/>
            <a:ext cx="3628441" cy="575240"/>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     </a:t>
            </a:r>
            <a:r>
              <a:rPr lang="en-US" dirty="0"/>
              <a:t>The momentum transferred to the floor is 40 kgms</a:t>
            </a:r>
            <a:r>
              <a:rPr lang="en-US" baseline="30000" dirty="0"/>
              <a:t>-1</a:t>
            </a:r>
            <a:r>
              <a:rPr lang="en-US" dirty="0"/>
              <a:t>.</a:t>
            </a:r>
          </a:p>
        </p:txBody>
      </p:sp>
      <p:sp>
        <p:nvSpPr>
          <p:cNvPr id="89" name="Rectangle 88"/>
          <p:cNvSpPr/>
          <p:nvPr/>
        </p:nvSpPr>
        <p:spPr>
          <a:xfrm>
            <a:off x="5799169" y="291997"/>
            <a:ext cx="532311"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 name="Rectangle 98"/>
          <p:cNvSpPr/>
          <p:nvPr/>
        </p:nvSpPr>
        <p:spPr>
          <a:xfrm>
            <a:off x="4146775" y="527935"/>
            <a:ext cx="543010"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 name="Rectangle 99"/>
          <p:cNvSpPr/>
          <p:nvPr/>
        </p:nvSpPr>
        <p:spPr>
          <a:xfrm>
            <a:off x="1740612" y="789273"/>
            <a:ext cx="784692"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701761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89"/>
                                        </p:tgtEl>
                                      </p:cBhvr>
                                    </p:animEffect>
                                    <p:animScale>
                                      <p:cBhvr>
                                        <p:cTn id="28" dur="250" autoRev="1" fill="hold"/>
                                        <p:tgtEl>
                                          <p:spTgt spid="89"/>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89"/>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9"/>
                                        </p:tgtEl>
                                        <p:attrNameLst>
                                          <p:attrName>style.visibility</p:attrName>
                                        </p:attrNameLst>
                                      </p:cBhvr>
                                      <p:to>
                                        <p:strVal val="visible"/>
                                      </p:to>
                                    </p:set>
                                    <p:animEffect transition="in" filter="fade">
                                      <p:cBhvr>
                                        <p:cTn id="48" dur="500"/>
                                        <p:tgtEl>
                                          <p:spTgt spid="99"/>
                                        </p:tgtEl>
                                      </p:cBhvr>
                                    </p:animEffect>
                                  </p:childTnLst>
                                </p:cTn>
                              </p:par>
                              <p:par>
                                <p:cTn id="49" presetID="26" presetClass="emph" presetSubtype="0" fill="hold" grpId="1" nodeType="withEffect">
                                  <p:stCondLst>
                                    <p:cond delay="0"/>
                                  </p:stCondLst>
                                  <p:childTnLst>
                                    <p:animEffect transition="out" filter="fade">
                                      <p:cBhvr>
                                        <p:cTn id="50" dur="500" tmFilter="0, 0; .2, .5; .8, .5; 1, 0"/>
                                        <p:tgtEl>
                                          <p:spTgt spid="99"/>
                                        </p:tgtEl>
                                      </p:cBhvr>
                                    </p:animEffect>
                                    <p:animScale>
                                      <p:cBhvr>
                                        <p:cTn id="51" dur="250" autoRev="1" fill="hold"/>
                                        <p:tgtEl>
                                          <p:spTgt spid="99"/>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99"/>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left)">
                                      <p:cBhvr>
                                        <p:cTn id="83" dur="500"/>
                                        <p:tgtEl>
                                          <p:spTgt spid="2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left)">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wipe(left)">
                                      <p:cBhvr>
                                        <p:cTn id="98" dur="500"/>
                                        <p:tgtEl>
                                          <p:spTgt spid="2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0"/>
                                        </p:tgtEl>
                                        <p:attrNameLst>
                                          <p:attrName>style.visibility</p:attrName>
                                        </p:attrNameLst>
                                      </p:cBhvr>
                                      <p:to>
                                        <p:strVal val="visible"/>
                                      </p:to>
                                    </p:set>
                                    <p:animEffect transition="in" filter="fade">
                                      <p:cBhvr>
                                        <p:cTn id="101" dur="500"/>
                                        <p:tgtEl>
                                          <p:spTgt spid="100"/>
                                        </p:tgtEl>
                                      </p:cBhvr>
                                    </p:animEffect>
                                  </p:childTnLst>
                                </p:cTn>
                              </p:par>
                              <p:par>
                                <p:cTn id="102" presetID="26" presetClass="emph" presetSubtype="0" fill="hold" grpId="1" nodeType="withEffect">
                                  <p:stCondLst>
                                    <p:cond delay="0"/>
                                  </p:stCondLst>
                                  <p:childTnLst>
                                    <p:animEffect transition="out" filter="fade">
                                      <p:cBhvr>
                                        <p:cTn id="103" dur="500" tmFilter="0, 0; .2, .5; .8, .5; 1, 0"/>
                                        <p:tgtEl>
                                          <p:spTgt spid="100"/>
                                        </p:tgtEl>
                                      </p:cBhvr>
                                    </p:animEffect>
                                    <p:animScale>
                                      <p:cBhvr>
                                        <p:cTn id="104" dur="250" autoRev="1" fill="hold"/>
                                        <p:tgtEl>
                                          <p:spTgt spid="100"/>
                                        </p:tgtEl>
                                      </p:cBhvr>
                                      <p:by x="105000" y="105000"/>
                                    </p:animScale>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2" nodeType="clickEffect">
                                  <p:stCondLst>
                                    <p:cond delay="0"/>
                                  </p:stCondLst>
                                  <p:childTnLst>
                                    <p:set>
                                      <p:cBhvr>
                                        <p:cTn id="108" dur="1" fill="hold">
                                          <p:stCondLst>
                                            <p:cond delay="0"/>
                                          </p:stCondLst>
                                        </p:cTn>
                                        <p:tgtEl>
                                          <p:spTgt spid="100"/>
                                        </p:tgtEl>
                                        <p:attrNameLst>
                                          <p:attrName>style.visibility</p:attrName>
                                        </p:attrNameLst>
                                      </p:cBhvr>
                                      <p:to>
                                        <p:strVal val="hidden"/>
                                      </p:to>
                                    </p:set>
                                  </p:childTnLst>
                                </p:cTn>
                              </p:par>
                              <p:par>
                                <p:cTn id="109" presetID="22" presetClass="entr" presetSubtype="8"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wipe(left)">
                                      <p:cBhvr>
                                        <p:cTn id="111" dur="500"/>
                                        <p:tgtEl>
                                          <p:spTgt spid="2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wipe(left)">
                                      <p:cBhvr>
                                        <p:cTn id="116" dur="50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27"/>
                                        </p:tgtEl>
                                        <p:attrNameLst>
                                          <p:attrName>style.visibility</p:attrName>
                                        </p:attrNameLst>
                                      </p:cBhvr>
                                      <p:to>
                                        <p:strVal val="visible"/>
                                      </p:to>
                                    </p:set>
                                    <p:animEffect transition="in" filter="wipe(left)">
                                      <p:cBhvr>
                                        <p:cTn id="121" dur="500"/>
                                        <p:tgtEl>
                                          <p:spTgt spid="27"/>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wipe(left)">
                                      <p:cBhvr>
                                        <p:cTn id="126" dur="500"/>
                                        <p:tgtEl>
                                          <p:spTgt spid="28"/>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Effect transition="in" filter="wipe(left)">
                                      <p:cBhvr>
                                        <p:cTn id="131" dur="500"/>
                                        <p:tgtEl>
                                          <p:spTgt spid="2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left)">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wipe(left)">
                                      <p:cBhvr>
                                        <p:cTn id="141" dur="500"/>
                                        <p:tgtEl>
                                          <p:spTgt spid="31"/>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32"/>
                                        </p:tgtEl>
                                        <p:attrNameLst>
                                          <p:attrName>style.visibility</p:attrName>
                                        </p:attrNameLst>
                                      </p:cBhvr>
                                      <p:to>
                                        <p:strVal val="visible"/>
                                      </p:to>
                                    </p:set>
                                    <p:animEffect transition="in" filter="wipe(left)">
                                      <p:cBhvr>
                                        <p:cTn id="146" dur="500"/>
                                        <p:tgtEl>
                                          <p:spTgt spid="3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33"/>
                                        </p:tgtEl>
                                        <p:attrNameLst>
                                          <p:attrName>style.visibility</p:attrName>
                                        </p:attrNameLst>
                                      </p:cBhvr>
                                      <p:to>
                                        <p:strVal val="visible"/>
                                      </p:to>
                                    </p:set>
                                    <p:animEffect transition="in" filter="wipe(left)">
                                      <p:cBhvr>
                                        <p:cTn id="151" dur="500"/>
                                        <p:tgtEl>
                                          <p:spTgt spid="3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4"/>
                                        </p:tgtEl>
                                        <p:attrNameLst>
                                          <p:attrName>style.visibility</p:attrName>
                                        </p:attrNameLst>
                                      </p:cBhvr>
                                      <p:to>
                                        <p:strVal val="visible"/>
                                      </p:to>
                                    </p:set>
                                    <p:animEffect transition="in" filter="wipe(left)">
                                      <p:cBhvr>
                                        <p:cTn id="156" dur="500"/>
                                        <p:tgtEl>
                                          <p:spTgt spid="34"/>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wipe(left)">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wipe(left)">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wipe(left)">
                                      <p:cBhvr>
                                        <p:cTn id="171" dur="500"/>
                                        <p:tgtEl>
                                          <p:spTgt spid="37"/>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38"/>
                                        </p:tgtEl>
                                        <p:attrNameLst>
                                          <p:attrName>style.visibility</p:attrName>
                                        </p:attrNameLst>
                                      </p:cBhvr>
                                      <p:to>
                                        <p:strVal val="visible"/>
                                      </p:to>
                                    </p:set>
                                    <p:animEffect transition="in" filter="wipe(left)">
                                      <p:cBhvr>
                                        <p:cTn id="176" dur="500"/>
                                        <p:tgtEl>
                                          <p:spTgt spid="38"/>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9"/>
                                        </p:tgtEl>
                                        <p:attrNameLst>
                                          <p:attrName>style.visibility</p:attrName>
                                        </p:attrNameLst>
                                      </p:cBhvr>
                                      <p:to>
                                        <p:strVal val="visible"/>
                                      </p:to>
                                    </p:set>
                                    <p:animEffect transition="in" filter="wipe(left)">
                                      <p:cBhvr>
                                        <p:cTn id="181" dur="500"/>
                                        <p:tgtEl>
                                          <p:spTgt spid="39"/>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41"/>
                                        </p:tgtEl>
                                        <p:attrNameLst>
                                          <p:attrName>style.visibility</p:attrName>
                                        </p:attrNameLst>
                                      </p:cBhvr>
                                      <p:to>
                                        <p:strVal val="visible"/>
                                      </p:to>
                                    </p:set>
                                    <p:animEffect transition="in" filter="wipe(left)">
                                      <p:cBhvr>
                                        <p:cTn id="186" dur="500"/>
                                        <p:tgtEl>
                                          <p:spTgt spid="41"/>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42"/>
                                        </p:tgtEl>
                                        <p:attrNameLst>
                                          <p:attrName>style.visibility</p:attrName>
                                        </p:attrNameLst>
                                      </p:cBhvr>
                                      <p:to>
                                        <p:strVal val="visible"/>
                                      </p:to>
                                    </p:set>
                                    <p:animEffect transition="in" filter="wipe(left)">
                                      <p:cBhvr>
                                        <p:cTn id="191" dur="500"/>
                                        <p:tgtEl>
                                          <p:spTgt spid="42"/>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43"/>
                                        </p:tgtEl>
                                        <p:attrNameLst>
                                          <p:attrName>style.visibility</p:attrName>
                                        </p:attrNameLst>
                                      </p:cBhvr>
                                      <p:to>
                                        <p:strVal val="visible"/>
                                      </p:to>
                                    </p:set>
                                    <p:animEffect transition="in" filter="wipe(left)">
                                      <p:cBhvr>
                                        <p:cTn id="196" dur="500"/>
                                        <p:tgtEl>
                                          <p:spTgt spid="43"/>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1" fill="hold" nodeType="clickEffect">
                                  <p:stCondLst>
                                    <p:cond delay="0"/>
                                  </p:stCondLst>
                                  <p:childTnLst>
                                    <p:set>
                                      <p:cBhvr>
                                        <p:cTn id="200" dur="1" fill="hold">
                                          <p:stCondLst>
                                            <p:cond delay="0"/>
                                          </p:stCondLst>
                                        </p:cTn>
                                        <p:tgtEl>
                                          <p:spTgt spid="4"/>
                                        </p:tgtEl>
                                        <p:attrNameLst>
                                          <p:attrName>style.visibility</p:attrName>
                                        </p:attrNameLst>
                                      </p:cBhvr>
                                      <p:to>
                                        <p:strVal val="visible"/>
                                      </p:to>
                                    </p:set>
                                    <p:animEffect transition="in" filter="wipe(up)">
                                      <p:cBhvr>
                                        <p:cTn id="201" dur="500"/>
                                        <p:tgtEl>
                                          <p:spTgt spid="4"/>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50"/>
                                        </p:tgtEl>
                                        <p:attrNameLst>
                                          <p:attrName>style.visibility</p:attrName>
                                        </p:attrNameLst>
                                      </p:cBhvr>
                                      <p:to>
                                        <p:strVal val="visible"/>
                                      </p:to>
                                    </p:set>
                                    <p:animEffect transition="in" filter="wipe(left)">
                                      <p:cBhvr>
                                        <p:cTn id="206" dur="500"/>
                                        <p:tgtEl>
                                          <p:spTgt spid="50"/>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51"/>
                                        </p:tgtEl>
                                        <p:attrNameLst>
                                          <p:attrName>style.visibility</p:attrName>
                                        </p:attrNameLst>
                                      </p:cBhvr>
                                      <p:to>
                                        <p:strVal val="visible"/>
                                      </p:to>
                                    </p:set>
                                    <p:animEffect transition="in" filter="wipe(left)">
                                      <p:cBhvr>
                                        <p:cTn id="211" dur="500"/>
                                        <p:tgtEl>
                                          <p:spTgt spid="51"/>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52"/>
                                        </p:tgtEl>
                                        <p:attrNameLst>
                                          <p:attrName>style.visibility</p:attrName>
                                        </p:attrNameLst>
                                      </p:cBhvr>
                                      <p:to>
                                        <p:strVal val="visible"/>
                                      </p:to>
                                    </p:set>
                                    <p:animEffect transition="in" filter="wipe(left)">
                                      <p:cBhvr>
                                        <p:cTn id="216" dur="500"/>
                                        <p:tgtEl>
                                          <p:spTgt spid="52"/>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grpId="0" nodeType="clickEffect">
                                  <p:stCondLst>
                                    <p:cond delay="0"/>
                                  </p:stCondLst>
                                  <p:childTnLst>
                                    <p:set>
                                      <p:cBhvr>
                                        <p:cTn id="220" dur="1" fill="hold">
                                          <p:stCondLst>
                                            <p:cond delay="0"/>
                                          </p:stCondLst>
                                        </p:cTn>
                                        <p:tgtEl>
                                          <p:spTgt spid="53"/>
                                        </p:tgtEl>
                                        <p:attrNameLst>
                                          <p:attrName>style.visibility</p:attrName>
                                        </p:attrNameLst>
                                      </p:cBhvr>
                                      <p:to>
                                        <p:strVal val="visible"/>
                                      </p:to>
                                    </p:set>
                                    <p:animEffect transition="in" filter="wipe(left)">
                                      <p:cBhvr>
                                        <p:cTn id="221" dur="500"/>
                                        <p:tgtEl>
                                          <p:spTgt spid="53"/>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54"/>
                                        </p:tgtEl>
                                        <p:attrNameLst>
                                          <p:attrName>style.visibility</p:attrName>
                                        </p:attrNameLst>
                                      </p:cBhvr>
                                      <p:to>
                                        <p:strVal val="visible"/>
                                      </p:to>
                                    </p:set>
                                    <p:animEffect transition="in" filter="wipe(left)">
                                      <p:cBhvr>
                                        <p:cTn id="226" dur="500"/>
                                        <p:tgtEl>
                                          <p:spTgt spid="54"/>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55"/>
                                        </p:tgtEl>
                                        <p:attrNameLst>
                                          <p:attrName>style.visibility</p:attrName>
                                        </p:attrNameLst>
                                      </p:cBhvr>
                                      <p:to>
                                        <p:strVal val="visible"/>
                                      </p:to>
                                    </p:set>
                                    <p:animEffect transition="in" filter="wipe(left)">
                                      <p:cBhvr>
                                        <p:cTn id="231" dur="500"/>
                                        <p:tgtEl>
                                          <p:spTgt spid="55"/>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56"/>
                                        </p:tgtEl>
                                        <p:attrNameLst>
                                          <p:attrName>style.visibility</p:attrName>
                                        </p:attrNameLst>
                                      </p:cBhvr>
                                      <p:to>
                                        <p:strVal val="visible"/>
                                      </p:to>
                                    </p:set>
                                    <p:animEffect transition="in" filter="wipe(left)">
                                      <p:cBhvr>
                                        <p:cTn id="236" dur="500"/>
                                        <p:tgtEl>
                                          <p:spTgt spid="56"/>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57"/>
                                        </p:tgtEl>
                                        <p:attrNameLst>
                                          <p:attrName>style.visibility</p:attrName>
                                        </p:attrNameLst>
                                      </p:cBhvr>
                                      <p:to>
                                        <p:strVal val="visible"/>
                                      </p:to>
                                    </p:set>
                                    <p:animEffect transition="in" filter="wipe(left)">
                                      <p:cBhvr>
                                        <p:cTn id="241" dur="500"/>
                                        <p:tgtEl>
                                          <p:spTgt spid="57"/>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58"/>
                                        </p:tgtEl>
                                        <p:attrNameLst>
                                          <p:attrName>style.visibility</p:attrName>
                                        </p:attrNameLst>
                                      </p:cBhvr>
                                      <p:to>
                                        <p:strVal val="visible"/>
                                      </p:to>
                                    </p:set>
                                    <p:animEffect transition="in" filter="wipe(left)">
                                      <p:cBhvr>
                                        <p:cTn id="246" dur="500"/>
                                        <p:tgtEl>
                                          <p:spTgt spid="58"/>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59"/>
                                        </p:tgtEl>
                                        <p:attrNameLst>
                                          <p:attrName>style.visibility</p:attrName>
                                        </p:attrNameLst>
                                      </p:cBhvr>
                                      <p:to>
                                        <p:strVal val="visible"/>
                                      </p:to>
                                    </p:set>
                                    <p:animEffect transition="in" filter="wipe(left)">
                                      <p:cBhvr>
                                        <p:cTn id="251" dur="500"/>
                                        <p:tgtEl>
                                          <p:spTgt spid="59"/>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grpId="0" nodeType="clickEffect">
                                  <p:stCondLst>
                                    <p:cond delay="0"/>
                                  </p:stCondLst>
                                  <p:childTnLst>
                                    <p:set>
                                      <p:cBhvr>
                                        <p:cTn id="255" dur="1" fill="hold">
                                          <p:stCondLst>
                                            <p:cond delay="0"/>
                                          </p:stCondLst>
                                        </p:cTn>
                                        <p:tgtEl>
                                          <p:spTgt spid="60"/>
                                        </p:tgtEl>
                                        <p:attrNameLst>
                                          <p:attrName>style.visibility</p:attrName>
                                        </p:attrNameLst>
                                      </p:cBhvr>
                                      <p:to>
                                        <p:strVal val="visible"/>
                                      </p:to>
                                    </p:set>
                                    <p:animEffect transition="in" filter="wipe(left)">
                                      <p:cBhvr>
                                        <p:cTn id="256" dur="500"/>
                                        <p:tgtEl>
                                          <p:spTgt spid="60"/>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61"/>
                                        </p:tgtEl>
                                        <p:attrNameLst>
                                          <p:attrName>style.visibility</p:attrName>
                                        </p:attrNameLst>
                                      </p:cBhvr>
                                      <p:to>
                                        <p:strVal val="visible"/>
                                      </p:to>
                                    </p:set>
                                    <p:animEffect transition="in" filter="wipe(left)">
                                      <p:cBhvr>
                                        <p:cTn id="261" dur="500"/>
                                        <p:tgtEl>
                                          <p:spTgt spid="61"/>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62"/>
                                        </p:tgtEl>
                                        <p:attrNameLst>
                                          <p:attrName>style.visibility</p:attrName>
                                        </p:attrNameLst>
                                      </p:cBhvr>
                                      <p:to>
                                        <p:strVal val="visible"/>
                                      </p:to>
                                    </p:set>
                                    <p:animEffect transition="in" filter="wipe(left)">
                                      <p:cBhvr>
                                        <p:cTn id="266" dur="500"/>
                                        <p:tgtEl>
                                          <p:spTgt spid="62"/>
                                        </p:tgtEl>
                                      </p:cBhvr>
                                    </p:animEffect>
                                  </p:childTnLst>
                                </p:cTn>
                              </p:par>
                              <p:par>
                                <p:cTn id="267" presetID="22" presetClass="entr" presetSubtype="8" fill="hold" grpId="0" nodeType="withEffect">
                                  <p:stCondLst>
                                    <p:cond delay="0"/>
                                  </p:stCondLst>
                                  <p:childTnLst>
                                    <p:set>
                                      <p:cBhvr>
                                        <p:cTn id="268" dur="1" fill="hold">
                                          <p:stCondLst>
                                            <p:cond delay="0"/>
                                          </p:stCondLst>
                                        </p:cTn>
                                        <p:tgtEl>
                                          <p:spTgt spid="92"/>
                                        </p:tgtEl>
                                        <p:attrNameLst>
                                          <p:attrName>style.visibility</p:attrName>
                                        </p:attrNameLst>
                                      </p:cBhvr>
                                      <p:to>
                                        <p:strVal val="visible"/>
                                      </p:to>
                                    </p:set>
                                    <p:animEffect transition="in" filter="wipe(left)">
                                      <p:cBhvr>
                                        <p:cTn id="269" dur="500"/>
                                        <p:tgtEl>
                                          <p:spTgt spid="92"/>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grpId="0" nodeType="clickEffect">
                                  <p:stCondLst>
                                    <p:cond delay="0"/>
                                  </p:stCondLst>
                                  <p:childTnLst>
                                    <p:set>
                                      <p:cBhvr>
                                        <p:cTn id="273" dur="1" fill="hold">
                                          <p:stCondLst>
                                            <p:cond delay="0"/>
                                          </p:stCondLst>
                                        </p:cTn>
                                        <p:tgtEl>
                                          <p:spTgt spid="64"/>
                                        </p:tgtEl>
                                        <p:attrNameLst>
                                          <p:attrName>style.visibility</p:attrName>
                                        </p:attrNameLst>
                                      </p:cBhvr>
                                      <p:to>
                                        <p:strVal val="visible"/>
                                      </p:to>
                                    </p:set>
                                    <p:animEffect transition="in" filter="wipe(left)">
                                      <p:cBhvr>
                                        <p:cTn id="274" dur="500"/>
                                        <p:tgtEl>
                                          <p:spTgt spid="64"/>
                                        </p:tgtEl>
                                      </p:cBhvr>
                                    </p:animEffect>
                                  </p:childTnLst>
                                </p:cTn>
                              </p:par>
                            </p:childTnLst>
                          </p:cTn>
                        </p:par>
                        <p:par>
                          <p:cTn id="275" fill="hold">
                            <p:stCondLst>
                              <p:cond delay="500"/>
                            </p:stCondLst>
                            <p:childTnLst>
                              <p:par>
                                <p:cTn id="276" presetID="10" presetClass="entr" presetSubtype="0" fill="hold" grpId="0" nodeType="afterEffect">
                                  <p:stCondLst>
                                    <p:cond delay="0"/>
                                  </p:stCondLst>
                                  <p:childTnLst>
                                    <p:set>
                                      <p:cBhvr>
                                        <p:cTn id="277" dur="1" fill="hold">
                                          <p:stCondLst>
                                            <p:cond delay="0"/>
                                          </p:stCondLst>
                                        </p:cTn>
                                        <p:tgtEl>
                                          <p:spTgt spid="91"/>
                                        </p:tgtEl>
                                        <p:attrNameLst>
                                          <p:attrName>style.visibility</p:attrName>
                                        </p:attrNameLst>
                                      </p:cBhvr>
                                      <p:to>
                                        <p:strVal val="visible"/>
                                      </p:to>
                                    </p:set>
                                    <p:animEffect transition="in" filter="fade">
                                      <p:cBhvr>
                                        <p:cTn id="278" dur="500"/>
                                        <p:tgtEl>
                                          <p:spTgt spid="91"/>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94"/>
                                        </p:tgtEl>
                                        <p:attrNameLst>
                                          <p:attrName>style.visibility</p:attrName>
                                        </p:attrNameLst>
                                      </p:cBhvr>
                                      <p:to>
                                        <p:strVal val="visible"/>
                                      </p:to>
                                    </p:set>
                                    <p:animEffect transition="in" filter="wipe(left)">
                                      <p:cBhvr>
                                        <p:cTn id="283" dur="500"/>
                                        <p:tgtEl>
                                          <p:spTgt spid="94"/>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66"/>
                                        </p:tgtEl>
                                        <p:attrNameLst>
                                          <p:attrName>style.visibility</p:attrName>
                                        </p:attrNameLst>
                                      </p:cBhvr>
                                      <p:to>
                                        <p:strVal val="visible"/>
                                      </p:to>
                                    </p:set>
                                    <p:animEffect transition="in" filter="wipe(left)">
                                      <p:cBhvr>
                                        <p:cTn id="288" dur="500"/>
                                        <p:tgtEl>
                                          <p:spTgt spid="66"/>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67"/>
                                        </p:tgtEl>
                                        <p:attrNameLst>
                                          <p:attrName>style.visibility</p:attrName>
                                        </p:attrNameLst>
                                      </p:cBhvr>
                                      <p:to>
                                        <p:strVal val="visible"/>
                                      </p:to>
                                    </p:set>
                                    <p:animEffect transition="in" filter="wipe(left)">
                                      <p:cBhvr>
                                        <p:cTn id="293" dur="500"/>
                                        <p:tgtEl>
                                          <p:spTgt spid="67"/>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8" fill="hold" grpId="0" nodeType="clickEffect">
                                  <p:stCondLst>
                                    <p:cond delay="0"/>
                                  </p:stCondLst>
                                  <p:childTnLst>
                                    <p:set>
                                      <p:cBhvr>
                                        <p:cTn id="297" dur="1" fill="hold">
                                          <p:stCondLst>
                                            <p:cond delay="0"/>
                                          </p:stCondLst>
                                        </p:cTn>
                                        <p:tgtEl>
                                          <p:spTgt spid="68"/>
                                        </p:tgtEl>
                                        <p:attrNameLst>
                                          <p:attrName>style.visibility</p:attrName>
                                        </p:attrNameLst>
                                      </p:cBhvr>
                                      <p:to>
                                        <p:strVal val="visible"/>
                                      </p:to>
                                    </p:set>
                                    <p:animEffect transition="in" filter="wipe(left)">
                                      <p:cBhvr>
                                        <p:cTn id="298" dur="500"/>
                                        <p:tgtEl>
                                          <p:spTgt spid="68"/>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69"/>
                                        </p:tgtEl>
                                        <p:attrNameLst>
                                          <p:attrName>style.visibility</p:attrName>
                                        </p:attrNameLst>
                                      </p:cBhvr>
                                      <p:to>
                                        <p:strVal val="visible"/>
                                      </p:to>
                                    </p:set>
                                    <p:animEffect transition="in" filter="wipe(left)">
                                      <p:cBhvr>
                                        <p:cTn id="303" dur="500"/>
                                        <p:tgtEl>
                                          <p:spTgt spid="69"/>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ntr" presetSubtype="8" fill="hold" grpId="0" nodeType="clickEffect">
                                  <p:stCondLst>
                                    <p:cond delay="0"/>
                                  </p:stCondLst>
                                  <p:childTnLst>
                                    <p:set>
                                      <p:cBhvr>
                                        <p:cTn id="307" dur="1" fill="hold">
                                          <p:stCondLst>
                                            <p:cond delay="0"/>
                                          </p:stCondLst>
                                        </p:cTn>
                                        <p:tgtEl>
                                          <p:spTgt spid="70"/>
                                        </p:tgtEl>
                                        <p:attrNameLst>
                                          <p:attrName>style.visibility</p:attrName>
                                        </p:attrNameLst>
                                      </p:cBhvr>
                                      <p:to>
                                        <p:strVal val="visible"/>
                                      </p:to>
                                    </p:set>
                                    <p:animEffect transition="in" filter="wipe(left)">
                                      <p:cBhvr>
                                        <p:cTn id="308" dur="500"/>
                                        <p:tgtEl>
                                          <p:spTgt spid="70"/>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8" fill="hold" grpId="0" nodeType="clickEffect">
                                  <p:stCondLst>
                                    <p:cond delay="0"/>
                                  </p:stCondLst>
                                  <p:childTnLst>
                                    <p:set>
                                      <p:cBhvr>
                                        <p:cTn id="312" dur="1" fill="hold">
                                          <p:stCondLst>
                                            <p:cond delay="0"/>
                                          </p:stCondLst>
                                        </p:cTn>
                                        <p:tgtEl>
                                          <p:spTgt spid="71"/>
                                        </p:tgtEl>
                                        <p:attrNameLst>
                                          <p:attrName>style.visibility</p:attrName>
                                        </p:attrNameLst>
                                      </p:cBhvr>
                                      <p:to>
                                        <p:strVal val="visible"/>
                                      </p:to>
                                    </p:set>
                                    <p:animEffect transition="in" filter="wipe(left)">
                                      <p:cBhvr>
                                        <p:cTn id="313" dur="500"/>
                                        <p:tgtEl>
                                          <p:spTgt spid="71"/>
                                        </p:tgtEl>
                                      </p:cBhvr>
                                    </p:animEffect>
                                  </p:childTnLst>
                                </p:cTn>
                              </p:par>
                            </p:childTnLst>
                          </p:cTn>
                        </p:par>
                      </p:childTnLst>
                    </p:cTn>
                  </p:par>
                  <p:par>
                    <p:cTn id="314" fill="hold">
                      <p:stCondLst>
                        <p:cond delay="indefinite"/>
                      </p:stCondLst>
                      <p:childTnLst>
                        <p:par>
                          <p:cTn id="315" fill="hold">
                            <p:stCondLst>
                              <p:cond delay="0"/>
                            </p:stCondLst>
                            <p:childTnLst>
                              <p:par>
                                <p:cTn id="316" presetID="22" presetClass="entr" presetSubtype="8" fill="hold" nodeType="clickEffect">
                                  <p:stCondLst>
                                    <p:cond delay="0"/>
                                  </p:stCondLst>
                                  <p:childTnLst>
                                    <p:set>
                                      <p:cBhvr>
                                        <p:cTn id="317" dur="1" fill="hold">
                                          <p:stCondLst>
                                            <p:cond delay="0"/>
                                          </p:stCondLst>
                                        </p:cTn>
                                        <p:tgtEl>
                                          <p:spTgt spid="6"/>
                                        </p:tgtEl>
                                        <p:attrNameLst>
                                          <p:attrName>style.visibility</p:attrName>
                                        </p:attrNameLst>
                                      </p:cBhvr>
                                      <p:to>
                                        <p:strVal val="visible"/>
                                      </p:to>
                                    </p:set>
                                    <p:animEffect transition="in" filter="wipe(left)">
                                      <p:cBhvr>
                                        <p:cTn id="318" dur="500"/>
                                        <p:tgtEl>
                                          <p:spTgt spid="6"/>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8" fill="hold" grpId="0" nodeType="clickEffect">
                                  <p:stCondLst>
                                    <p:cond delay="0"/>
                                  </p:stCondLst>
                                  <p:childTnLst>
                                    <p:set>
                                      <p:cBhvr>
                                        <p:cTn id="322" dur="1" fill="hold">
                                          <p:stCondLst>
                                            <p:cond delay="0"/>
                                          </p:stCondLst>
                                        </p:cTn>
                                        <p:tgtEl>
                                          <p:spTgt spid="73"/>
                                        </p:tgtEl>
                                        <p:attrNameLst>
                                          <p:attrName>style.visibility</p:attrName>
                                        </p:attrNameLst>
                                      </p:cBhvr>
                                      <p:to>
                                        <p:strVal val="visible"/>
                                      </p:to>
                                    </p:set>
                                    <p:animEffect transition="in" filter="wipe(left)">
                                      <p:cBhvr>
                                        <p:cTn id="323" dur="500"/>
                                        <p:tgtEl>
                                          <p:spTgt spid="73"/>
                                        </p:tgtEl>
                                      </p:cBhvr>
                                    </p:animEffect>
                                  </p:childTnLst>
                                </p:cTn>
                              </p:par>
                            </p:childTnLst>
                          </p:cTn>
                        </p:par>
                      </p:childTnLst>
                    </p:cTn>
                  </p:par>
                  <p:par>
                    <p:cTn id="324" fill="hold">
                      <p:stCondLst>
                        <p:cond delay="indefinite"/>
                      </p:stCondLst>
                      <p:childTnLst>
                        <p:par>
                          <p:cTn id="325" fill="hold">
                            <p:stCondLst>
                              <p:cond delay="0"/>
                            </p:stCondLst>
                            <p:childTnLst>
                              <p:par>
                                <p:cTn id="326" presetID="22" presetClass="entr" presetSubtype="8" fill="hold" grpId="0" nodeType="clickEffect">
                                  <p:stCondLst>
                                    <p:cond delay="0"/>
                                  </p:stCondLst>
                                  <p:childTnLst>
                                    <p:set>
                                      <p:cBhvr>
                                        <p:cTn id="327" dur="1" fill="hold">
                                          <p:stCondLst>
                                            <p:cond delay="0"/>
                                          </p:stCondLst>
                                        </p:cTn>
                                        <p:tgtEl>
                                          <p:spTgt spid="74"/>
                                        </p:tgtEl>
                                        <p:attrNameLst>
                                          <p:attrName>style.visibility</p:attrName>
                                        </p:attrNameLst>
                                      </p:cBhvr>
                                      <p:to>
                                        <p:strVal val="visible"/>
                                      </p:to>
                                    </p:set>
                                    <p:animEffect transition="in" filter="wipe(left)">
                                      <p:cBhvr>
                                        <p:cTn id="328" dur="500"/>
                                        <p:tgtEl>
                                          <p:spTgt spid="74"/>
                                        </p:tgtEl>
                                      </p:cBhvr>
                                    </p:animEffect>
                                  </p:childTnLst>
                                </p:cTn>
                              </p:par>
                            </p:childTnLst>
                          </p:cTn>
                        </p:par>
                      </p:childTnLst>
                    </p:cTn>
                  </p:par>
                  <p:par>
                    <p:cTn id="329" fill="hold">
                      <p:stCondLst>
                        <p:cond delay="indefinite"/>
                      </p:stCondLst>
                      <p:childTnLst>
                        <p:par>
                          <p:cTn id="330" fill="hold">
                            <p:stCondLst>
                              <p:cond delay="0"/>
                            </p:stCondLst>
                            <p:childTnLst>
                              <p:par>
                                <p:cTn id="331" presetID="22" presetClass="entr" presetSubtype="8" fill="hold" grpId="0" nodeType="clickEffect">
                                  <p:stCondLst>
                                    <p:cond delay="0"/>
                                  </p:stCondLst>
                                  <p:childTnLst>
                                    <p:set>
                                      <p:cBhvr>
                                        <p:cTn id="332" dur="1" fill="hold">
                                          <p:stCondLst>
                                            <p:cond delay="0"/>
                                          </p:stCondLst>
                                        </p:cTn>
                                        <p:tgtEl>
                                          <p:spTgt spid="75"/>
                                        </p:tgtEl>
                                        <p:attrNameLst>
                                          <p:attrName>style.visibility</p:attrName>
                                        </p:attrNameLst>
                                      </p:cBhvr>
                                      <p:to>
                                        <p:strVal val="visible"/>
                                      </p:to>
                                    </p:set>
                                    <p:animEffect transition="in" filter="wipe(left)">
                                      <p:cBhvr>
                                        <p:cTn id="333" dur="500"/>
                                        <p:tgtEl>
                                          <p:spTgt spid="75"/>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grpId="0" nodeType="clickEffect">
                                  <p:stCondLst>
                                    <p:cond delay="0"/>
                                  </p:stCondLst>
                                  <p:childTnLst>
                                    <p:set>
                                      <p:cBhvr>
                                        <p:cTn id="337" dur="1" fill="hold">
                                          <p:stCondLst>
                                            <p:cond delay="0"/>
                                          </p:stCondLst>
                                        </p:cTn>
                                        <p:tgtEl>
                                          <p:spTgt spid="76"/>
                                        </p:tgtEl>
                                        <p:attrNameLst>
                                          <p:attrName>style.visibility</p:attrName>
                                        </p:attrNameLst>
                                      </p:cBhvr>
                                      <p:to>
                                        <p:strVal val="visible"/>
                                      </p:to>
                                    </p:set>
                                    <p:animEffect transition="in" filter="wipe(left)">
                                      <p:cBhvr>
                                        <p:cTn id="338" dur="500"/>
                                        <p:tgtEl>
                                          <p:spTgt spid="76"/>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grpId="0" nodeType="clickEffect">
                                  <p:stCondLst>
                                    <p:cond delay="0"/>
                                  </p:stCondLst>
                                  <p:childTnLst>
                                    <p:set>
                                      <p:cBhvr>
                                        <p:cTn id="342" dur="1" fill="hold">
                                          <p:stCondLst>
                                            <p:cond delay="0"/>
                                          </p:stCondLst>
                                        </p:cTn>
                                        <p:tgtEl>
                                          <p:spTgt spid="77"/>
                                        </p:tgtEl>
                                        <p:attrNameLst>
                                          <p:attrName>style.visibility</p:attrName>
                                        </p:attrNameLst>
                                      </p:cBhvr>
                                      <p:to>
                                        <p:strVal val="visible"/>
                                      </p:to>
                                    </p:set>
                                    <p:animEffect transition="in" filter="wipe(left)">
                                      <p:cBhvr>
                                        <p:cTn id="343" dur="500"/>
                                        <p:tgtEl>
                                          <p:spTgt spid="77"/>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8" fill="hold" grpId="0" nodeType="clickEffect">
                                  <p:stCondLst>
                                    <p:cond delay="0"/>
                                  </p:stCondLst>
                                  <p:childTnLst>
                                    <p:set>
                                      <p:cBhvr>
                                        <p:cTn id="347" dur="1" fill="hold">
                                          <p:stCondLst>
                                            <p:cond delay="0"/>
                                          </p:stCondLst>
                                        </p:cTn>
                                        <p:tgtEl>
                                          <p:spTgt spid="78"/>
                                        </p:tgtEl>
                                        <p:attrNameLst>
                                          <p:attrName>style.visibility</p:attrName>
                                        </p:attrNameLst>
                                      </p:cBhvr>
                                      <p:to>
                                        <p:strVal val="visible"/>
                                      </p:to>
                                    </p:set>
                                    <p:animEffect transition="in" filter="wipe(left)">
                                      <p:cBhvr>
                                        <p:cTn id="348" dur="500"/>
                                        <p:tgtEl>
                                          <p:spTgt spid="78"/>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84"/>
                                        </p:tgtEl>
                                        <p:attrNameLst>
                                          <p:attrName>style.visibility</p:attrName>
                                        </p:attrNameLst>
                                      </p:cBhvr>
                                      <p:to>
                                        <p:strVal val="visible"/>
                                      </p:to>
                                    </p:set>
                                    <p:animEffect transition="in" filter="wipe(left)">
                                      <p:cBhvr>
                                        <p:cTn id="353" dur="500"/>
                                        <p:tgtEl>
                                          <p:spTgt spid="84"/>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8" fill="hold" grpId="0" nodeType="clickEffect">
                                  <p:stCondLst>
                                    <p:cond delay="0"/>
                                  </p:stCondLst>
                                  <p:childTnLst>
                                    <p:set>
                                      <p:cBhvr>
                                        <p:cTn id="357" dur="1" fill="hold">
                                          <p:stCondLst>
                                            <p:cond delay="0"/>
                                          </p:stCondLst>
                                        </p:cTn>
                                        <p:tgtEl>
                                          <p:spTgt spid="79"/>
                                        </p:tgtEl>
                                        <p:attrNameLst>
                                          <p:attrName>style.visibility</p:attrName>
                                        </p:attrNameLst>
                                      </p:cBhvr>
                                      <p:to>
                                        <p:strVal val="visible"/>
                                      </p:to>
                                    </p:set>
                                    <p:animEffect transition="in" filter="wipe(left)">
                                      <p:cBhvr>
                                        <p:cTn id="358" dur="500"/>
                                        <p:tgtEl>
                                          <p:spTgt spid="79"/>
                                        </p:tgtEl>
                                      </p:cBhvr>
                                    </p:animEffect>
                                  </p:childTnLst>
                                </p:cTn>
                              </p:par>
                            </p:childTnLst>
                          </p:cTn>
                        </p:par>
                      </p:childTnLst>
                    </p:cTn>
                  </p:par>
                  <p:par>
                    <p:cTn id="359" fill="hold">
                      <p:stCondLst>
                        <p:cond delay="indefinite"/>
                      </p:stCondLst>
                      <p:childTnLst>
                        <p:par>
                          <p:cTn id="360" fill="hold">
                            <p:stCondLst>
                              <p:cond delay="0"/>
                            </p:stCondLst>
                            <p:childTnLst>
                              <p:par>
                                <p:cTn id="361" presetID="22" presetClass="entr" presetSubtype="8" fill="hold" grpId="0" nodeType="clickEffect">
                                  <p:stCondLst>
                                    <p:cond delay="0"/>
                                  </p:stCondLst>
                                  <p:childTnLst>
                                    <p:set>
                                      <p:cBhvr>
                                        <p:cTn id="362" dur="1" fill="hold">
                                          <p:stCondLst>
                                            <p:cond delay="0"/>
                                          </p:stCondLst>
                                        </p:cTn>
                                        <p:tgtEl>
                                          <p:spTgt spid="80"/>
                                        </p:tgtEl>
                                        <p:attrNameLst>
                                          <p:attrName>style.visibility</p:attrName>
                                        </p:attrNameLst>
                                      </p:cBhvr>
                                      <p:to>
                                        <p:strVal val="visible"/>
                                      </p:to>
                                    </p:set>
                                    <p:animEffect transition="in" filter="wipe(left)">
                                      <p:cBhvr>
                                        <p:cTn id="363" dur="500"/>
                                        <p:tgtEl>
                                          <p:spTgt spid="80"/>
                                        </p:tgtEl>
                                      </p:cBhvr>
                                    </p:animEffect>
                                  </p:childTnLst>
                                </p:cTn>
                              </p:par>
                            </p:childTnLst>
                          </p:cTn>
                        </p:par>
                      </p:childTnLst>
                    </p:cTn>
                  </p:par>
                  <p:par>
                    <p:cTn id="364" fill="hold">
                      <p:stCondLst>
                        <p:cond delay="indefinite"/>
                      </p:stCondLst>
                      <p:childTnLst>
                        <p:par>
                          <p:cTn id="365" fill="hold">
                            <p:stCondLst>
                              <p:cond delay="0"/>
                            </p:stCondLst>
                            <p:childTnLst>
                              <p:par>
                                <p:cTn id="366" presetID="22" presetClass="entr" presetSubtype="8" fill="hold" grpId="0" nodeType="clickEffect">
                                  <p:stCondLst>
                                    <p:cond delay="0"/>
                                  </p:stCondLst>
                                  <p:childTnLst>
                                    <p:set>
                                      <p:cBhvr>
                                        <p:cTn id="367" dur="1" fill="hold">
                                          <p:stCondLst>
                                            <p:cond delay="0"/>
                                          </p:stCondLst>
                                        </p:cTn>
                                        <p:tgtEl>
                                          <p:spTgt spid="95"/>
                                        </p:tgtEl>
                                        <p:attrNameLst>
                                          <p:attrName>style.visibility</p:attrName>
                                        </p:attrNameLst>
                                      </p:cBhvr>
                                      <p:to>
                                        <p:strVal val="visible"/>
                                      </p:to>
                                    </p:set>
                                    <p:animEffect transition="in" filter="wipe(left)">
                                      <p:cBhvr>
                                        <p:cTn id="368" dur="500"/>
                                        <p:tgtEl>
                                          <p:spTgt spid="95"/>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grpId="0" nodeType="clickEffect">
                                  <p:stCondLst>
                                    <p:cond delay="0"/>
                                  </p:stCondLst>
                                  <p:childTnLst>
                                    <p:set>
                                      <p:cBhvr>
                                        <p:cTn id="372" dur="1" fill="hold">
                                          <p:stCondLst>
                                            <p:cond delay="0"/>
                                          </p:stCondLst>
                                        </p:cTn>
                                        <p:tgtEl>
                                          <p:spTgt spid="82"/>
                                        </p:tgtEl>
                                        <p:attrNameLst>
                                          <p:attrName>style.visibility</p:attrName>
                                        </p:attrNameLst>
                                      </p:cBhvr>
                                      <p:to>
                                        <p:strVal val="visible"/>
                                      </p:to>
                                    </p:set>
                                    <p:animEffect transition="in" filter="wipe(left)">
                                      <p:cBhvr>
                                        <p:cTn id="373" dur="500"/>
                                        <p:tgtEl>
                                          <p:spTgt spid="82"/>
                                        </p:tgtEl>
                                      </p:cBhvr>
                                    </p:animEffect>
                                  </p:childTnLst>
                                </p:cTn>
                              </p:par>
                            </p:childTnLst>
                          </p:cTn>
                        </p:par>
                      </p:childTnLst>
                    </p:cTn>
                  </p:par>
                  <p:par>
                    <p:cTn id="374" fill="hold">
                      <p:stCondLst>
                        <p:cond delay="indefinite"/>
                      </p:stCondLst>
                      <p:childTnLst>
                        <p:par>
                          <p:cTn id="375" fill="hold">
                            <p:stCondLst>
                              <p:cond delay="0"/>
                            </p:stCondLst>
                            <p:childTnLst>
                              <p:par>
                                <p:cTn id="376" presetID="22" presetClass="entr" presetSubtype="8" fill="hold" grpId="0" nodeType="clickEffect">
                                  <p:stCondLst>
                                    <p:cond delay="0"/>
                                  </p:stCondLst>
                                  <p:childTnLst>
                                    <p:set>
                                      <p:cBhvr>
                                        <p:cTn id="377" dur="1" fill="hold">
                                          <p:stCondLst>
                                            <p:cond delay="0"/>
                                          </p:stCondLst>
                                        </p:cTn>
                                        <p:tgtEl>
                                          <p:spTgt spid="96"/>
                                        </p:tgtEl>
                                        <p:attrNameLst>
                                          <p:attrName>style.visibility</p:attrName>
                                        </p:attrNameLst>
                                      </p:cBhvr>
                                      <p:to>
                                        <p:strVal val="visible"/>
                                      </p:to>
                                    </p:set>
                                    <p:animEffect transition="in" filter="wipe(left)">
                                      <p:cBhvr>
                                        <p:cTn id="378" dur="500"/>
                                        <p:tgtEl>
                                          <p:spTgt spid="96"/>
                                        </p:tgtEl>
                                      </p:cBhvr>
                                    </p:animEffect>
                                  </p:childTnLst>
                                </p:cTn>
                              </p:par>
                            </p:childTnLst>
                          </p:cTn>
                        </p:par>
                        <p:par>
                          <p:cTn id="379" fill="hold">
                            <p:stCondLst>
                              <p:cond delay="500"/>
                            </p:stCondLst>
                            <p:childTnLst>
                              <p:par>
                                <p:cTn id="380" presetID="10" presetClass="entr" presetSubtype="0" fill="hold" grpId="0" nodeType="afterEffect">
                                  <p:stCondLst>
                                    <p:cond delay="0"/>
                                  </p:stCondLst>
                                  <p:childTnLst>
                                    <p:set>
                                      <p:cBhvr>
                                        <p:cTn id="381" dur="1" fill="hold">
                                          <p:stCondLst>
                                            <p:cond delay="0"/>
                                          </p:stCondLst>
                                        </p:cTn>
                                        <p:tgtEl>
                                          <p:spTgt spid="93"/>
                                        </p:tgtEl>
                                        <p:attrNameLst>
                                          <p:attrName>style.visibility</p:attrName>
                                        </p:attrNameLst>
                                      </p:cBhvr>
                                      <p:to>
                                        <p:strVal val="visible"/>
                                      </p:to>
                                    </p:set>
                                    <p:animEffect transition="in" filter="fade">
                                      <p:cBhvr>
                                        <p:cTn id="382" dur="500"/>
                                        <p:tgtEl>
                                          <p:spTgt spid="93"/>
                                        </p:tgtEl>
                                      </p:cBhvr>
                                    </p:animEffect>
                                  </p:childTnLst>
                                </p:cTn>
                              </p:par>
                            </p:childTnLst>
                          </p:cTn>
                        </p:par>
                      </p:childTnLst>
                    </p:cTn>
                  </p:par>
                  <p:par>
                    <p:cTn id="383" fill="hold">
                      <p:stCondLst>
                        <p:cond delay="indefinite"/>
                      </p:stCondLst>
                      <p:childTnLst>
                        <p:par>
                          <p:cTn id="384" fill="hold">
                            <p:stCondLst>
                              <p:cond delay="0"/>
                            </p:stCondLst>
                            <p:childTnLst>
                              <p:par>
                                <p:cTn id="385" presetID="22" presetClass="entr" presetSubtype="8" fill="hold" grpId="0" nodeType="clickEffect">
                                  <p:stCondLst>
                                    <p:cond delay="0"/>
                                  </p:stCondLst>
                                  <p:childTnLst>
                                    <p:set>
                                      <p:cBhvr>
                                        <p:cTn id="386" dur="1" fill="hold">
                                          <p:stCondLst>
                                            <p:cond delay="0"/>
                                          </p:stCondLst>
                                        </p:cTn>
                                        <p:tgtEl>
                                          <p:spTgt spid="88"/>
                                        </p:tgtEl>
                                        <p:attrNameLst>
                                          <p:attrName>style.visibility</p:attrName>
                                        </p:attrNameLst>
                                      </p:cBhvr>
                                      <p:to>
                                        <p:strVal val="visible"/>
                                      </p:to>
                                    </p:set>
                                    <p:animEffect transition="in" filter="wipe(left)">
                                      <p:cBhvr>
                                        <p:cTn id="387" dur="500"/>
                                        <p:tgtEl>
                                          <p:spTgt spid="88"/>
                                        </p:tgtEl>
                                      </p:cBhvr>
                                    </p:animEffect>
                                  </p:childTnLst>
                                </p:cTn>
                              </p:par>
                            </p:childTnLst>
                          </p:cTn>
                        </p:par>
                      </p:childTnLst>
                    </p:cTn>
                  </p:par>
                  <p:par>
                    <p:cTn id="388" fill="hold">
                      <p:stCondLst>
                        <p:cond delay="indefinite"/>
                      </p:stCondLst>
                      <p:childTnLst>
                        <p:par>
                          <p:cTn id="389" fill="hold">
                            <p:stCondLst>
                              <p:cond delay="0"/>
                            </p:stCondLst>
                            <p:childTnLst>
                              <p:par>
                                <p:cTn id="390" presetID="22" presetClass="entr" presetSubtype="8" fill="hold" grpId="0" nodeType="clickEffect">
                                  <p:stCondLst>
                                    <p:cond delay="0"/>
                                  </p:stCondLst>
                                  <p:childTnLst>
                                    <p:set>
                                      <p:cBhvr>
                                        <p:cTn id="391" dur="1" fill="hold">
                                          <p:stCondLst>
                                            <p:cond delay="0"/>
                                          </p:stCondLst>
                                        </p:cTn>
                                        <p:tgtEl>
                                          <p:spTgt spid="85"/>
                                        </p:tgtEl>
                                        <p:attrNameLst>
                                          <p:attrName>style.visibility</p:attrName>
                                        </p:attrNameLst>
                                      </p:cBhvr>
                                      <p:to>
                                        <p:strVal val="visible"/>
                                      </p:to>
                                    </p:set>
                                    <p:animEffect transition="in" filter="wipe(left)">
                                      <p:cBhvr>
                                        <p:cTn id="392" dur="500"/>
                                        <p:tgtEl>
                                          <p:spTgt spid="85"/>
                                        </p:tgtEl>
                                      </p:cBhvr>
                                    </p:animEffect>
                                  </p:childTnLst>
                                </p:cTn>
                              </p:par>
                            </p:childTnLst>
                          </p:cTn>
                        </p:par>
                      </p:childTnLst>
                    </p:cTn>
                  </p:par>
                  <p:par>
                    <p:cTn id="393" fill="hold">
                      <p:stCondLst>
                        <p:cond delay="indefinite"/>
                      </p:stCondLst>
                      <p:childTnLst>
                        <p:par>
                          <p:cTn id="394" fill="hold">
                            <p:stCondLst>
                              <p:cond delay="0"/>
                            </p:stCondLst>
                            <p:childTnLst>
                              <p:par>
                                <p:cTn id="395" presetID="22" presetClass="entr" presetSubtype="8" fill="hold" grpId="0" nodeType="clickEffect">
                                  <p:stCondLst>
                                    <p:cond delay="0"/>
                                  </p:stCondLst>
                                  <p:childTnLst>
                                    <p:set>
                                      <p:cBhvr>
                                        <p:cTn id="396" dur="1" fill="hold">
                                          <p:stCondLst>
                                            <p:cond delay="0"/>
                                          </p:stCondLst>
                                        </p:cTn>
                                        <p:tgtEl>
                                          <p:spTgt spid="86"/>
                                        </p:tgtEl>
                                        <p:attrNameLst>
                                          <p:attrName>style.visibility</p:attrName>
                                        </p:attrNameLst>
                                      </p:cBhvr>
                                      <p:to>
                                        <p:strVal val="visible"/>
                                      </p:to>
                                    </p:set>
                                    <p:animEffect transition="in" filter="wipe(left)">
                                      <p:cBhvr>
                                        <p:cTn id="397" dur="500"/>
                                        <p:tgtEl>
                                          <p:spTgt spid="86"/>
                                        </p:tgtEl>
                                      </p:cBhvr>
                                    </p:animEffect>
                                  </p:childTnLst>
                                </p:cTn>
                              </p:par>
                            </p:childTnLst>
                          </p:cTn>
                        </p:par>
                      </p:childTnLst>
                    </p:cTn>
                  </p:par>
                  <p:par>
                    <p:cTn id="398" fill="hold">
                      <p:stCondLst>
                        <p:cond delay="indefinite"/>
                      </p:stCondLst>
                      <p:childTnLst>
                        <p:par>
                          <p:cTn id="399" fill="hold">
                            <p:stCondLst>
                              <p:cond delay="0"/>
                            </p:stCondLst>
                            <p:childTnLst>
                              <p:par>
                                <p:cTn id="400" presetID="22" presetClass="entr" presetSubtype="8" fill="hold" grpId="0" nodeType="clickEffect">
                                  <p:stCondLst>
                                    <p:cond delay="0"/>
                                  </p:stCondLst>
                                  <p:childTnLst>
                                    <p:set>
                                      <p:cBhvr>
                                        <p:cTn id="401" dur="1" fill="hold">
                                          <p:stCondLst>
                                            <p:cond delay="0"/>
                                          </p:stCondLst>
                                        </p:cTn>
                                        <p:tgtEl>
                                          <p:spTgt spid="87"/>
                                        </p:tgtEl>
                                        <p:attrNameLst>
                                          <p:attrName>style.visibility</p:attrName>
                                        </p:attrNameLst>
                                      </p:cBhvr>
                                      <p:to>
                                        <p:strVal val="visible"/>
                                      </p:to>
                                    </p:set>
                                    <p:animEffect transition="in" filter="wipe(left)">
                                      <p:cBhvr>
                                        <p:cTn id="402" dur="500"/>
                                        <p:tgtEl>
                                          <p:spTgt spid="87"/>
                                        </p:tgtEl>
                                      </p:cBhvr>
                                    </p:animEffect>
                                  </p:childTnLst>
                                </p:cTn>
                              </p:par>
                            </p:childTnLst>
                          </p:cTn>
                        </p:par>
                      </p:childTnLst>
                    </p:cTn>
                  </p:par>
                  <p:par>
                    <p:cTn id="403" fill="hold">
                      <p:stCondLst>
                        <p:cond delay="indefinite"/>
                      </p:stCondLst>
                      <p:childTnLst>
                        <p:par>
                          <p:cTn id="404" fill="hold">
                            <p:stCondLst>
                              <p:cond delay="0"/>
                            </p:stCondLst>
                            <p:childTnLst>
                              <p:par>
                                <p:cTn id="405" presetID="22" presetClass="entr" presetSubtype="8" fill="hold" grpId="0" nodeType="clickEffect">
                                  <p:stCondLst>
                                    <p:cond delay="0"/>
                                  </p:stCondLst>
                                  <p:childTnLst>
                                    <p:set>
                                      <p:cBhvr>
                                        <p:cTn id="406" dur="1" fill="hold">
                                          <p:stCondLst>
                                            <p:cond delay="0"/>
                                          </p:stCondLst>
                                        </p:cTn>
                                        <p:tgtEl>
                                          <p:spTgt spid="97"/>
                                        </p:tgtEl>
                                        <p:attrNameLst>
                                          <p:attrName>style.visibility</p:attrName>
                                        </p:attrNameLst>
                                      </p:cBhvr>
                                      <p:to>
                                        <p:strVal val="visible"/>
                                      </p:to>
                                    </p:set>
                                    <p:animEffect transition="in" filter="wipe(left)">
                                      <p:cBhvr>
                                        <p:cTn id="407" dur="500"/>
                                        <p:tgtEl>
                                          <p:spTgt spid="97"/>
                                        </p:tgtEl>
                                      </p:cBhvr>
                                    </p:animEffect>
                                  </p:childTnLst>
                                </p:cTn>
                              </p:par>
                            </p:childTnLst>
                          </p:cTn>
                        </p:par>
                      </p:childTnLst>
                    </p:cTn>
                  </p:par>
                  <p:par>
                    <p:cTn id="408" fill="hold">
                      <p:stCondLst>
                        <p:cond delay="indefinite"/>
                      </p:stCondLst>
                      <p:childTnLst>
                        <p:par>
                          <p:cTn id="409" fill="hold">
                            <p:stCondLst>
                              <p:cond delay="0"/>
                            </p:stCondLst>
                            <p:childTnLst>
                              <p:par>
                                <p:cTn id="410" presetID="22" presetClass="entr" presetSubtype="8" fill="hold" grpId="0" nodeType="clickEffect">
                                  <p:stCondLst>
                                    <p:cond delay="0"/>
                                  </p:stCondLst>
                                  <p:childTnLst>
                                    <p:set>
                                      <p:cBhvr>
                                        <p:cTn id="411" dur="1" fill="hold">
                                          <p:stCondLst>
                                            <p:cond delay="0"/>
                                          </p:stCondLst>
                                        </p:cTn>
                                        <p:tgtEl>
                                          <p:spTgt spid="98"/>
                                        </p:tgtEl>
                                        <p:attrNameLst>
                                          <p:attrName>style.visibility</p:attrName>
                                        </p:attrNameLst>
                                      </p:cBhvr>
                                      <p:to>
                                        <p:strVal val="visible"/>
                                      </p:to>
                                    </p:set>
                                    <p:animEffect transition="in" filter="wipe(left)">
                                      <p:cBhvr>
                                        <p:cTn id="41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p:bldP spid="16" grpId="0"/>
      <p:bldP spid="17" grpId="0"/>
      <p:bldP spid="18" grpId="0"/>
      <p:bldP spid="19" grpId="0"/>
      <p:bldP spid="20" grpId="0"/>
      <p:bldP spid="22" grpId="0"/>
      <p:bldP spid="23" grpId="0"/>
      <p:bldP spid="24" grpId="0"/>
      <p:bldP spid="25" grpId="0"/>
      <p:bldP spid="26" grpId="0"/>
      <p:bldP spid="27" grpId="0"/>
      <p:bldP spid="28" grpId="0" animBg="1"/>
      <p:bldP spid="29" grpId="0"/>
      <p:bldP spid="30" grpId="0"/>
      <p:bldP spid="31" grpId="0"/>
      <p:bldP spid="32" grpId="0" animBg="1"/>
      <p:bldP spid="33" grpId="0"/>
      <p:bldP spid="34" grpId="0"/>
      <p:bldP spid="35" grpId="0"/>
      <p:bldP spid="36" grpId="0"/>
      <p:bldP spid="37" grpId="0"/>
      <p:bldP spid="38" grpId="0"/>
      <p:bldP spid="39" grpId="0"/>
      <p:bldP spid="41" grpId="0"/>
      <p:bldP spid="42" grpId="0"/>
      <p:bldP spid="43" grpId="0"/>
      <p:bldP spid="50" grpId="0" animBg="1"/>
      <p:bldP spid="51" grpId="0"/>
      <p:bldP spid="52" grpId="0"/>
      <p:bldP spid="53" grpId="0"/>
      <p:bldP spid="54" grpId="0"/>
      <p:bldP spid="55" grpId="0"/>
      <p:bldP spid="56" grpId="0"/>
      <p:bldP spid="57" grpId="0"/>
      <p:bldP spid="58" grpId="0"/>
      <p:bldP spid="59" grpId="0"/>
      <p:bldP spid="60" grpId="0"/>
      <p:bldP spid="61" grpId="0"/>
      <p:bldP spid="62" grpId="0"/>
      <p:bldP spid="64" grpId="0"/>
      <p:bldP spid="66" grpId="0"/>
      <p:bldP spid="67" grpId="0"/>
      <p:bldP spid="68" grpId="0"/>
      <p:bldP spid="69" grpId="0"/>
      <p:bldP spid="70" grpId="0"/>
      <p:bldP spid="71" grpId="0"/>
      <p:bldP spid="73" grpId="0"/>
      <p:bldP spid="74" grpId="0"/>
      <p:bldP spid="75" grpId="0"/>
      <p:bldP spid="76" grpId="0"/>
      <p:bldP spid="77" grpId="0"/>
      <p:bldP spid="78" grpId="0"/>
      <p:bldP spid="79" grpId="0"/>
      <p:bldP spid="80" grpId="0"/>
      <p:bldP spid="82" grpId="0"/>
      <p:bldP spid="84" grpId="0"/>
      <p:bldP spid="85" grpId="0"/>
      <p:bldP spid="86" grpId="0"/>
      <p:bldP spid="87" grpId="0"/>
      <p:bldP spid="88" grpId="0"/>
      <p:bldP spid="91" grpId="0"/>
      <p:bldP spid="93" grpId="0"/>
      <p:bldP spid="92" grpId="0"/>
      <p:bldP spid="94" grpId="0"/>
      <p:bldP spid="95" grpId="0"/>
      <p:bldP spid="96" grpId="0"/>
      <p:bldP spid="97" grpId="0" animBg="1"/>
      <p:bldP spid="98" grpId="0" animBg="1"/>
      <p:bldP spid="89" grpId="0" animBg="1"/>
      <p:bldP spid="89" grpId="1" animBg="1"/>
      <p:bldP spid="89" grpId="2" animBg="1"/>
      <p:bldP spid="99" grpId="0" animBg="1"/>
      <p:bldP spid="99" grpId="1" animBg="1"/>
      <p:bldP spid="99" grpId="2" animBg="1"/>
      <p:bldP spid="100" grpId="0" animBg="1"/>
      <p:bldP spid="100" grpId="1" animBg="1"/>
      <p:bldP spid="100" grpId="2"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p:cNvPicPr>
            <a:picLocks noChangeAspect="1"/>
          </p:cNvPicPr>
          <p:nvPr/>
        </p:nvPicPr>
        <p:blipFill>
          <a:blip r:embed="rId3"/>
          <a:stretch>
            <a:fillRect/>
          </a:stretch>
        </p:blipFill>
        <p:spPr>
          <a:xfrm>
            <a:off x="2" y="-2884"/>
            <a:ext cx="9143998" cy="5146385"/>
          </a:xfrm>
          <a:prstGeom prst="rect">
            <a:avLst/>
          </a:prstGeom>
        </p:spPr>
      </p:pic>
      <p:grpSp>
        <p:nvGrpSpPr>
          <p:cNvPr id="188" name="Group 187"/>
          <p:cNvGrpSpPr/>
          <p:nvPr/>
        </p:nvGrpSpPr>
        <p:grpSpPr>
          <a:xfrm>
            <a:off x="759362" y="121937"/>
            <a:ext cx="7698838" cy="1403414"/>
            <a:chOff x="743485" y="495419"/>
            <a:chExt cx="7698838" cy="1403414"/>
          </a:xfrm>
        </p:grpSpPr>
        <p:sp>
          <p:nvSpPr>
            <p:cNvPr id="189" name="TextBox 188"/>
            <p:cNvSpPr txBox="1">
              <a:spLocks noChangeArrowheads="1"/>
            </p:cNvSpPr>
            <p:nvPr/>
          </p:nvSpPr>
          <p:spPr bwMode="auto">
            <a:xfrm>
              <a:off x="743485" y="595242"/>
              <a:ext cx="7698838" cy="1303591"/>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190" name="TextBox 189"/>
            <p:cNvSpPr txBox="1">
              <a:spLocks noChangeArrowheads="1"/>
            </p:cNvSpPr>
            <p:nvPr/>
          </p:nvSpPr>
          <p:spPr bwMode="auto">
            <a:xfrm>
              <a:off x="1146935" y="495419"/>
              <a:ext cx="7295388" cy="1271830"/>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endParaRPr lang="en-US" sz="1600" dirty="0">
                <a:solidFill>
                  <a:srgbClr val="0000FF"/>
                </a:solidFill>
                <a:latin typeface="Book Antiqua" panose="02040602050305030304" pitchFamily="18" charset="0"/>
              </a:endParaRPr>
            </a:p>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motorcar of mass 1200 kg is moving along a </a:t>
              </a:r>
              <a:r>
                <a:rPr lang="en-US" sz="1600" dirty="0" smtClean="0">
                  <a:solidFill>
                    <a:srgbClr val="0000FF"/>
                  </a:solidFill>
                  <a:latin typeface="Book Antiqua" panose="02040602050305030304" pitchFamily="18" charset="0"/>
                </a:rPr>
                <a:t>straight line </a:t>
              </a:r>
              <a:r>
                <a:rPr lang="en-US" sz="1600" dirty="0">
                  <a:solidFill>
                    <a:srgbClr val="0000FF"/>
                  </a:solidFill>
                  <a:latin typeface="Book Antiqua" panose="02040602050305030304" pitchFamily="18" charset="0"/>
                </a:rPr>
                <a:t>with a uniform velocity of 90 km/h. Its velocity </a:t>
              </a:r>
              <a:r>
                <a:rPr lang="en-US" sz="1600" dirty="0" smtClean="0">
                  <a:solidFill>
                    <a:srgbClr val="0000FF"/>
                  </a:solidFill>
                  <a:latin typeface="Book Antiqua" panose="02040602050305030304" pitchFamily="18" charset="0"/>
                </a:rPr>
                <a:t>is slowed </a:t>
              </a:r>
              <a:r>
                <a:rPr lang="en-US" sz="1600" dirty="0">
                  <a:solidFill>
                    <a:srgbClr val="0000FF"/>
                  </a:solidFill>
                  <a:latin typeface="Book Antiqua" panose="02040602050305030304" pitchFamily="18" charset="0"/>
                </a:rPr>
                <a:t>down to 18 km/h in </a:t>
              </a:r>
              <a:r>
                <a:rPr lang="en-US" sz="1600" dirty="0" smtClean="0">
                  <a:solidFill>
                    <a:srgbClr val="0000FF"/>
                  </a:solidFill>
                  <a:latin typeface="Book Antiqua" panose="02040602050305030304" pitchFamily="18" charset="0"/>
                </a:rPr>
                <a:t>4 s </a:t>
              </a:r>
              <a:r>
                <a:rPr lang="en-US" sz="1600" dirty="0">
                  <a:solidFill>
                    <a:srgbClr val="0000FF"/>
                  </a:solidFill>
                  <a:latin typeface="Book Antiqua" panose="02040602050305030304" pitchFamily="18" charset="0"/>
                </a:rPr>
                <a:t>by an unbalanced external </a:t>
              </a:r>
              <a:r>
                <a:rPr lang="en-US" sz="1600" dirty="0" smtClean="0">
                  <a:solidFill>
                    <a:srgbClr val="0000FF"/>
                  </a:solidFill>
                  <a:latin typeface="Book Antiqua" panose="02040602050305030304" pitchFamily="18" charset="0"/>
                </a:rPr>
                <a:t>force. Calculate </a:t>
              </a:r>
              <a:r>
                <a:rPr lang="en-US" sz="1600" dirty="0">
                  <a:solidFill>
                    <a:srgbClr val="0000FF"/>
                  </a:solidFill>
                  <a:latin typeface="Book Antiqua" panose="02040602050305030304" pitchFamily="18" charset="0"/>
                </a:rPr>
                <a:t>the acceleration and change in momentum. Also </a:t>
              </a:r>
              <a:r>
                <a:rPr lang="en-US" sz="1600" dirty="0" smtClean="0">
                  <a:solidFill>
                    <a:srgbClr val="0000FF"/>
                  </a:solidFill>
                  <a:latin typeface="Book Antiqua" panose="02040602050305030304" pitchFamily="18" charset="0"/>
                </a:rPr>
                <a:t>calculate </a:t>
              </a:r>
              <a:r>
                <a:rPr lang="en-US" sz="1600" dirty="0">
                  <a:solidFill>
                    <a:srgbClr val="0000FF"/>
                  </a:solidFill>
                  <a:latin typeface="Book Antiqua" panose="02040602050305030304" pitchFamily="18" charset="0"/>
                </a:rPr>
                <a:t>the magnitude of the force </a:t>
              </a:r>
              <a:r>
                <a:rPr lang="en-US" sz="1600" dirty="0" smtClean="0">
                  <a:solidFill>
                    <a:srgbClr val="0000FF"/>
                  </a:solidFill>
                  <a:latin typeface="Book Antiqua" panose="02040602050305030304" pitchFamily="18" charset="0"/>
                </a:rPr>
                <a:t>required.</a:t>
              </a:r>
              <a:endParaRPr lang="en-US" sz="1600" baseline="30000" dirty="0">
                <a:solidFill>
                  <a:srgbClr val="0000FF"/>
                </a:solidFill>
                <a:latin typeface="Book Antiqua" panose="02040602050305030304" pitchFamily="18" charset="0"/>
              </a:endParaRPr>
            </a:p>
          </p:txBody>
        </p:sp>
      </p:grpSp>
      <p:grpSp>
        <p:nvGrpSpPr>
          <p:cNvPr id="191" name="Group 190"/>
          <p:cNvGrpSpPr/>
          <p:nvPr/>
        </p:nvGrpSpPr>
        <p:grpSpPr>
          <a:xfrm>
            <a:off x="325120" y="465720"/>
            <a:ext cx="640080" cy="640080"/>
            <a:chOff x="4953000" y="3718491"/>
            <a:chExt cx="640080" cy="640080"/>
          </a:xfrm>
        </p:grpSpPr>
        <p:sp>
          <p:nvSpPr>
            <p:cNvPr id="192" name="Oval 191"/>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4</a:t>
              </a:r>
            </a:p>
          </p:txBody>
        </p:sp>
      </p:grpSp>
      <p:pic>
        <p:nvPicPr>
          <p:cNvPr id="1026" name="Picture 2" descr="Image result for car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218" y="3332418"/>
            <a:ext cx="3738880" cy="1811083"/>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p:cNvGrpSpPr/>
          <p:nvPr/>
        </p:nvGrpSpPr>
        <p:grpSpPr>
          <a:xfrm>
            <a:off x="412609" y="3110815"/>
            <a:ext cx="2014201" cy="338554"/>
            <a:chOff x="5898047" y="2222565"/>
            <a:chExt cx="2560109" cy="338554"/>
          </a:xfrm>
        </p:grpSpPr>
        <p:sp>
          <p:nvSpPr>
            <p:cNvPr id="113" name="Horizontal Scroll 11"/>
            <p:cNvSpPr/>
            <p:nvPr/>
          </p:nvSpPr>
          <p:spPr>
            <a:xfrm>
              <a:off x="5898047" y="2248565"/>
              <a:ext cx="2463257" cy="302807"/>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114" name="Rectangle 113"/>
            <p:cNvSpPr/>
            <p:nvPr/>
          </p:nvSpPr>
          <p:spPr>
            <a:xfrm>
              <a:off x="5898048" y="2222565"/>
              <a:ext cx="2560108" cy="338554"/>
            </a:xfrm>
            <a:prstGeom prst="rect">
              <a:avLst/>
            </a:prstGeom>
          </p:spPr>
          <p:txBody>
            <a:bodyPr wrap="square">
              <a:spAutoFit/>
            </a:bodyPr>
            <a:lstStyle/>
            <a:p>
              <a:r>
                <a:rPr lang="en-US" sz="1600" b="1" dirty="0" smtClean="0">
                  <a:solidFill>
                    <a:schemeClr val="bg1"/>
                  </a:solidFill>
                  <a:latin typeface="Book Antiqua" panose="02040602050305030304" pitchFamily="18" charset="0"/>
                </a:rPr>
                <a:t>Mass(m)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1200 Kg</a:t>
              </a:r>
              <a:endParaRPr lang="en-US" sz="1600" b="1" dirty="0">
                <a:solidFill>
                  <a:schemeClr val="bg1"/>
                </a:solidFill>
              </a:endParaRPr>
            </a:p>
          </p:txBody>
        </p:sp>
      </p:grpSp>
      <p:grpSp>
        <p:nvGrpSpPr>
          <p:cNvPr id="115" name="Group 114"/>
          <p:cNvGrpSpPr/>
          <p:nvPr/>
        </p:nvGrpSpPr>
        <p:grpSpPr>
          <a:xfrm>
            <a:off x="325120" y="3105435"/>
            <a:ext cx="2876296" cy="347616"/>
            <a:chOff x="5898046" y="2213040"/>
            <a:chExt cx="2876296" cy="365349"/>
          </a:xfrm>
        </p:grpSpPr>
        <p:sp>
          <p:nvSpPr>
            <p:cNvPr id="116" name="Horizontal Scroll 11"/>
            <p:cNvSpPr/>
            <p:nvPr/>
          </p:nvSpPr>
          <p:spPr>
            <a:xfrm>
              <a:off x="5898046" y="2213040"/>
              <a:ext cx="2876296" cy="358617"/>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117" name="Rectangle 116"/>
            <p:cNvSpPr/>
            <p:nvPr/>
          </p:nvSpPr>
          <p:spPr>
            <a:xfrm>
              <a:off x="5898048" y="2222565"/>
              <a:ext cx="2876294" cy="355824"/>
            </a:xfrm>
            <a:prstGeom prst="rect">
              <a:avLst/>
            </a:prstGeom>
            <a:noFill/>
          </p:spPr>
          <p:txBody>
            <a:bodyPr wrap="square">
              <a:spAutoFit/>
            </a:bodyPr>
            <a:lstStyle/>
            <a:p>
              <a:r>
                <a:rPr lang="en-US" sz="1600" b="1" dirty="0" smtClean="0">
                  <a:solidFill>
                    <a:schemeClr val="bg1"/>
                  </a:solidFill>
                  <a:latin typeface="Book Antiqua" panose="02040602050305030304" pitchFamily="18" charset="0"/>
                </a:rPr>
                <a:t>Initial Velocity(u) =</a:t>
              </a:r>
              <a:r>
                <a:rPr lang="en-US" sz="1600" dirty="0">
                  <a:solidFill>
                    <a:schemeClr val="bg1"/>
                  </a:solidFill>
                  <a:latin typeface="Book Antiqua" panose="02040602050305030304" pitchFamily="18" charset="0"/>
                </a:rPr>
                <a:t> </a:t>
              </a:r>
              <a:r>
                <a:rPr lang="en-US" sz="1600" dirty="0" smtClean="0">
                  <a:solidFill>
                    <a:schemeClr val="bg1"/>
                  </a:solidFill>
                  <a:latin typeface="Book Antiqua" panose="02040602050305030304" pitchFamily="18" charset="0"/>
                </a:rPr>
                <a:t>90 km/h</a:t>
              </a:r>
              <a:endParaRPr lang="en-US" sz="1600" b="1" dirty="0">
                <a:solidFill>
                  <a:schemeClr val="bg1"/>
                </a:solidFill>
              </a:endParaRPr>
            </a:p>
          </p:txBody>
        </p:sp>
      </p:grpSp>
      <p:grpSp>
        <p:nvGrpSpPr>
          <p:cNvPr id="118" name="Group 117"/>
          <p:cNvGrpSpPr/>
          <p:nvPr/>
        </p:nvGrpSpPr>
        <p:grpSpPr>
          <a:xfrm>
            <a:off x="3816815" y="3158610"/>
            <a:ext cx="2876296" cy="347616"/>
            <a:chOff x="5898046" y="2213040"/>
            <a:chExt cx="2876296" cy="365349"/>
          </a:xfrm>
        </p:grpSpPr>
        <p:sp>
          <p:nvSpPr>
            <p:cNvPr id="119" name="Horizontal Scroll 11"/>
            <p:cNvSpPr/>
            <p:nvPr/>
          </p:nvSpPr>
          <p:spPr>
            <a:xfrm>
              <a:off x="5898046" y="2213040"/>
              <a:ext cx="2771238" cy="358617"/>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120" name="Rectangle 119"/>
            <p:cNvSpPr/>
            <p:nvPr/>
          </p:nvSpPr>
          <p:spPr>
            <a:xfrm>
              <a:off x="5898048" y="2222565"/>
              <a:ext cx="2876294" cy="355824"/>
            </a:xfrm>
            <a:prstGeom prst="rect">
              <a:avLst/>
            </a:prstGeom>
            <a:noFill/>
          </p:spPr>
          <p:txBody>
            <a:bodyPr wrap="square">
              <a:spAutoFit/>
            </a:bodyPr>
            <a:lstStyle/>
            <a:p>
              <a:r>
                <a:rPr lang="en-US" sz="1600" b="1" dirty="0" smtClean="0">
                  <a:solidFill>
                    <a:schemeClr val="bg1"/>
                  </a:solidFill>
                  <a:latin typeface="Book Antiqua" panose="02040602050305030304" pitchFamily="18" charset="0"/>
                </a:rPr>
                <a:t>Final Velocity(v) =</a:t>
              </a:r>
              <a:r>
                <a:rPr lang="en-US" sz="1600" dirty="0">
                  <a:solidFill>
                    <a:schemeClr val="bg1"/>
                  </a:solidFill>
                  <a:latin typeface="Book Antiqua" panose="02040602050305030304" pitchFamily="18" charset="0"/>
                </a:rPr>
                <a:t> </a:t>
              </a:r>
              <a:r>
                <a:rPr lang="en-US" sz="1600" dirty="0" smtClean="0">
                  <a:solidFill>
                    <a:schemeClr val="bg1"/>
                  </a:solidFill>
                  <a:latin typeface="Book Antiqua" panose="02040602050305030304" pitchFamily="18" charset="0"/>
                </a:rPr>
                <a:t>18 km/h</a:t>
              </a:r>
              <a:endParaRPr lang="en-US" sz="1600" b="1" dirty="0">
                <a:solidFill>
                  <a:schemeClr val="bg1"/>
                </a:solidFill>
              </a:endParaRPr>
            </a:p>
          </p:txBody>
        </p:sp>
      </p:grpSp>
      <p:grpSp>
        <p:nvGrpSpPr>
          <p:cNvPr id="121" name="Group 120"/>
          <p:cNvGrpSpPr/>
          <p:nvPr/>
        </p:nvGrpSpPr>
        <p:grpSpPr>
          <a:xfrm>
            <a:off x="3838587" y="3167673"/>
            <a:ext cx="1438148" cy="338554"/>
            <a:chOff x="5898048" y="2222565"/>
            <a:chExt cx="2876294" cy="355824"/>
          </a:xfrm>
        </p:grpSpPr>
        <p:sp>
          <p:nvSpPr>
            <p:cNvPr id="122" name="Horizontal Scroll 11"/>
            <p:cNvSpPr/>
            <p:nvPr/>
          </p:nvSpPr>
          <p:spPr>
            <a:xfrm>
              <a:off x="5977716" y="2267150"/>
              <a:ext cx="2526142" cy="282437"/>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123" name="Rectangle 122"/>
            <p:cNvSpPr/>
            <p:nvPr/>
          </p:nvSpPr>
          <p:spPr>
            <a:xfrm>
              <a:off x="5898048" y="2222565"/>
              <a:ext cx="2876294" cy="355824"/>
            </a:xfrm>
            <a:prstGeom prst="rect">
              <a:avLst/>
            </a:prstGeom>
            <a:noFill/>
          </p:spPr>
          <p:txBody>
            <a:bodyPr wrap="square">
              <a:spAutoFit/>
            </a:bodyPr>
            <a:lstStyle/>
            <a:p>
              <a:r>
                <a:rPr lang="en-US" sz="1600" b="1" dirty="0" smtClean="0">
                  <a:solidFill>
                    <a:schemeClr val="bg1"/>
                  </a:solidFill>
                  <a:latin typeface="Book Antiqua" panose="02040602050305030304" pitchFamily="18" charset="0"/>
                </a:rPr>
                <a:t>Time(t) =</a:t>
              </a:r>
              <a:r>
                <a:rPr lang="en-US" sz="1600" dirty="0">
                  <a:solidFill>
                    <a:schemeClr val="bg1"/>
                  </a:solidFill>
                  <a:latin typeface="Book Antiqua" panose="02040602050305030304" pitchFamily="18" charset="0"/>
                </a:rPr>
                <a:t> </a:t>
              </a:r>
              <a:r>
                <a:rPr lang="en-US" sz="1600" dirty="0" smtClean="0">
                  <a:solidFill>
                    <a:schemeClr val="bg1"/>
                  </a:solidFill>
                  <a:latin typeface="Book Antiqua" panose="02040602050305030304" pitchFamily="18" charset="0"/>
                </a:rPr>
                <a:t>4 s</a:t>
              </a:r>
              <a:endParaRPr lang="en-US" sz="1600" b="1" dirty="0">
                <a:solidFill>
                  <a:schemeClr val="bg1"/>
                </a:solidFill>
              </a:endParaRPr>
            </a:p>
          </p:txBody>
        </p:sp>
      </p:grpSp>
    </p:spTree>
    <p:extLst>
      <p:ext uri="{BB962C8B-B14F-4D97-AF65-F5344CB8AC3E}">
        <p14:creationId xmlns:p14="http://schemas.microsoft.com/office/powerpoint/2010/main" val="404144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 calcmode="lin" valueType="num">
                                      <p:cBhvr additive="base">
                                        <p:cTn id="7" dur="500" fill="hold"/>
                                        <p:tgtEl>
                                          <p:spTgt spid="191"/>
                                        </p:tgtEl>
                                        <p:attrNameLst>
                                          <p:attrName>ppt_x</p:attrName>
                                        </p:attrNameLst>
                                      </p:cBhvr>
                                      <p:tavLst>
                                        <p:tav tm="0">
                                          <p:val>
                                            <p:strVal val="#ppt_x"/>
                                          </p:val>
                                        </p:tav>
                                        <p:tav tm="100000">
                                          <p:val>
                                            <p:strVal val="#ppt_x"/>
                                          </p:val>
                                        </p:tav>
                                      </p:tavLst>
                                    </p:anim>
                                    <p:anim calcmode="lin" valueType="num">
                                      <p:cBhvr additive="base">
                                        <p:cTn id="8" dur="500" fill="hold"/>
                                        <p:tgtEl>
                                          <p:spTgt spid="19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wipe(left)">
                                      <p:cBhvr>
                                        <p:cTn id="12" dur="500"/>
                                        <p:tgtEl>
                                          <p:spTgt spid="188"/>
                                        </p:tgtEl>
                                      </p:cBhvr>
                                    </p:animEffec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22" presetClass="entr" presetSubtype="4" fill="hold" nodeType="with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wipe(down)">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2"/>
                                        </p:tgtEl>
                                      </p:cBhvr>
                                    </p:animEffect>
                                    <p:set>
                                      <p:cBhvr>
                                        <p:cTn id="25" dur="1" fill="hold">
                                          <p:stCondLst>
                                            <p:cond delay="499"/>
                                          </p:stCondLst>
                                        </p:cTn>
                                        <p:tgtEl>
                                          <p:spTgt spid="112"/>
                                        </p:tgtEl>
                                        <p:attrNameLst>
                                          <p:attrName>style.visibility</p:attrName>
                                        </p:attrNameLst>
                                      </p:cBhvr>
                                      <p:to>
                                        <p:strVal val="hidden"/>
                                      </p:to>
                                    </p:se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15"/>
                                        </p:tgtEl>
                                        <p:attrNameLst>
                                          <p:attrName>style.visibility</p:attrName>
                                        </p:attrNameLst>
                                      </p:cBhvr>
                                      <p:to>
                                        <p:strVal val="visible"/>
                                      </p:to>
                                    </p:set>
                                    <p:animEffect transition="in" filter="wipe(down)">
                                      <p:cBhvr>
                                        <p:cTn id="29" dur="500"/>
                                        <p:tgtEl>
                                          <p:spTgt spid="1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15"/>
                                        </p:tgtEl>
                                      </p:cBhvr>
                                    </p:animEffect>
                                    <p:set>
                                      <p:cBhvr>
                                        <p:cTn id="34" dur="1" fill="hold">
                                          <p:stCondLst>
                                            <p:cond delay="499"/>
                                          </p:stCondLst>
                                        </p:cTn>
                                        <p:tgtEl>
                                          <p:spTgt spid="115"/>
                                        </p:tgtEl>
                                        <p:attrNameLst>
                                          <p:attrName>style.visibility</p:attrName>
                                        </p:attrNameLst>
                                      </p:cBhvr>
                                      <p:to>
                                        <p:strVal val="hidden"/>
                                      </p:to>
                                    </p:set>
                                  </p:childTnLst>
                                </p:cTn>
                              </p:par>
                              <p:par>
                                <p:cTn id="35" presetID="63" presetClass="path" presetSubtype="0" accel="50000" decel="50000" fill="hold" nodeType="withEffect">
                                  <p:stCondLst>
                                    <p:cond delay="0"/>
                                  </p:stCondLst>
                                  <p:childTnLst>
                                    <p:animMotion origin="layout" path="M -3.33333E-6 2.41582E-6 L 0.42761 -0.00031 " pathEditMode="relative" rAng="0" ptsTypes="AA">
                                      <p:cBhvr>
                                        <p:cTn id="36" dur="2000" fill="hold"/>
                                        <p:tgtEl>
                                          <p:spTgt spid="1026"/>
                                        </p:tgtEl>
                                        <p:attrNameLst>
                                          <p:attrName>ppt_x</p:attrName>
                                          <p:attrName>ppt_y</p:attrName>
                                        </p:attrNameLst>
                                      </p:cBhvr>
                                      <p:rCtr x="21372" y="-31"/>
                                    </p:animMotion>
                                  </p:childTnLst>
                                </p:cTn>
                              </p:par>
                            </p:childTnLst>
                          </p:cTn>
                        </p:par>
                        <p:par>
                          <p:cTn id="37" fill="hold">
                            <p:stCondLst>
                              <p:cond delay="2000"/>
                            </p:stCondLst>
                            <p:childTnLst>
                              <p:par>
                                <p:cTn id="38" presetID="22" presetClass="entr" presetSubtype="4" fill="hold" nodeType="after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wipe(down)">
                                      <p:cBhvr>
                                        <p:cTn id="40" dur="500"/>
                                        <p:tgtEl>
                                          <p:spTgt spid="1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18"/>
                                        </p:tgtEl>
                                      </p:cBhvr>
                                    </p:animEffect>
                                    <p:set>
                                      <p:cBhvr>
                                        <p:cTn id="45" dur="1" fill="hold">
                                          <p:stCondLst>
                                            <p:cond delay="499"/>
                                          </p:stCondLst>
                                        </p:cTn>
                                        <p:tgtEl>
                                          <p:spTgt spid="118"/>
                                        </p:tgtEl>
                                        <p:attrNameLst>
                                          <p:attrName>style.visibility</p:attrName>
                                        </p:attrNameLst>
                                      </p:cBhvr>
                                      <p:to>
                                        <p:strVal val="hidden"/>
                                      </p:to>
                                    </p:se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121"/>
                                        </p:tgtEl>
                                        <p:attrNameLst>
                                          <p:attrName>style.visibility</p:attrName>
                                        </p:attrNameLst>
                                      </p:cBhvr>
                                      <p:to>
                                        <p:strVal val="visible"/>
                                      </p:to>
                                    </p:set>
                                    <p:animEffect transition="in" filter="wipe(down)">
                                      <p:cBhvr>
                                        <p:cTn id="49" dur="500"/>
                                        <p:tgtEl>
                                          <p:spTgt spid="12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21"/>
                                        </p:tgtEl>
                                      </p:cBhvr>
                                    </p:animEffect>
                                    <p:set>
                                      <p:cBhvr>
                                        <p:cTn id="54"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p:cNvCxnSpPr/>
          <p:nvPr/>
        </p:nvCxnSpPr>
        <p:spPr>
          <a:xfrm>
            <a:off x="3874325" y="1322251"/>
            <a:ext cx="0" cy="3819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63829" y="1557923"/>
            <a:ext cx="1012136"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a:t>
            </a:r>
          </a:p>
        </p:txBody>
      </p:sp>
      <p:sp>
        <p:nvSpPr>
          <p:cNvPr id="4" name="TextBox 3"/>
          <p:cNvSpPr txBox="1"/>
          <p:nvPr/>
        </p:nvSpPr>
        <p:spPr>
          <a:xfrm>
            <a:off x="1114857" y="1582221"/>
            <a:ext cx="1047083" cy="338554"/>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rPr>
              <a:t>Mass (m)</a:t>
            </a:r>
            <a:endParaRPr lang="en-US" sz="1600" b="1" dirty="0">
              <a:solidFill>
                <a:srgbClr val="0000FF"/>
              </a:solidFill>
              <a:latin typeface="Book Antiqua" panose="02040602050305030304" pitchFamily="18" charset="0"/>
            </a:endParaRPr>
          </a:p>
        </p:txBody>
      </p:sp>
      <p:sp>
        <p:nvSpPr>
          <p:cNvPr id="5" name="TextBox 4"/>
          <p:cNvSpPr txBox="1"/>
          <p:nvPr/>
        </p:nvSpPr>
        <p:spPr>
          <a:xfrm>
            <a:off x="2029046" y="161424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 name="TextBox 5"/>
          <p:cNvSpPr txBox="1"/>
          <p:nvPr/>
        </p:nvSpPr>
        <p:spPr>
          <a:xfrm>
            <a:off x="2267500" y="1614247"/>
            <a:ext cx="88517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1200 kg</a:t>
            </a:r>
            <a:endParaRPr lang="en-US" sz="1600" b="1" dirty="0">
              <a:solidFill>
                <a:srgbClr val="0000FF"/>
              </a:solidFill>
              <a:latin typeface="Book Antiqua" panose="02040602050305030304" pitchFamily="18" charset="0"/>
            </a:endParaRPr>
          </a:p>
        </p:txBody>
      </p:sp>
      <p:sp>
        <p:nvSpPr>
          <p:cNvPr id="20" name="TextBox 19"/>
          <p:cNvSpPr txBox="1"/>
          <p:nvPr/>
        </p:nvSpPr>
        <p:spPr>
          <a:xfrm>
            <a:off x="304800" y="1851443"/>
            <a:ext cx="1875835" cy="338554"/>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rPr>
              <a:t>Initial velocity (u)</a:t>
            </a:r>
            <a:endParaRPr lang="en-US" sz="1600" b="1" dirty="0">
              <a:solidFill>
                <a:srgbClr val="0000FF"/>
              </a:solidFill>
              <a:latin typeface="Book Antiqua" panose="02040602050305030304" pitchFamily="18" charset="0"/>
            </a:endParaRPr>
          </a:p>
        </p:txBody>
      </p:sp>
      <p:sp>
        <p:nvSpPr>
          <p:cNvPr id="21" name="TextBox 20"/>
          <p:cNvSpPr txBox="1"/>
          <p:nvPr/>
        </p:nvSpPr>
        <p:spPr>
          <a:xfrm>
            <a:off x="2029046" y="1851443"/>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2" name="TextBox 21"/>
          <p:cNvSpPr txBox="1"/>
          <p:nvPr/>
        </p:nvSpPr>
        <p:spPr>
          <a:xfrm>
            <a:off x="2267500" y="1851443"/>
            <a:ext cx="98616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90 km/h </a:t>
            </a:r>
            <a:endParaRPr lang="en-US" sz="1600" b="1" baseline="30000" dirty="0">
              <a:solidFill>
                <a:srgbClr val="0000FF"/>
              </a:solidFill>
              <a:latin typeface="Book Antiqua" panose="02040602050305030304" pitchFamily="18" charset="0"/>
            </a:endParaRPr>
          </a:p>
        </p:txBody>
      </p:sp>
      <p:sp>
        <p:nvSpPr>
          <p:cNvPr id="23" name="TextBox 22"/>
          <p:cNvSpPr txBox="1"/>
          <p:nvPr/>
        </p:nvSpPr>
        <p:spPr>
          <a:xfrm>
            <a:off x="163829" y="4019550"/>
            <a:ext cx="1181734"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 :</a:t>
            </a:r>
          </a:p>
        </p:txBody>
      </p:sp>
      <p:sp>
        <p:nvSpPr>
          <p:cNvPr id="24" name="TextBox 23"/>
          <p:cNvSpPr txBox="1"/>
          <p:nvPr/>
        </p:nvSpPr>
        <p:spPr>
          <a:xfrm>
            <a:off x="1779691" y="4029710"/>
            <a:ext cx="1653017" cy="338554"/>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rPr>
              <a:t>Acceleration (a)</a:t>
            </a:r>
            <a:endParaRPr lang="en-US" sz="1600" b="1" dirty="0">
              <a:solidFill>
                <a:srgbClr val="0000FF"/>
              </a:solidFill>
              <a:latin typeface="Book Antiqua" panose="02040602050305030304" pitchFamily="18" charset="0"/>
            </a:endParaRPr>
          </a:p>
        </p:txBody>
      </p:sp>
      <p:sp>
        <p:nvSpPr>
          <p:cNvPr id="25" name="TextBox 24"/>
          <p:cNvSpPr txBox="1"/>
          <p:nvPr/>
        </p:nvSpPr>
        <p:spPr>
          <a:xfrm>
            <a:off x="3295508" y="402971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6" name="TextBox 25"/>
          <p:cNvSpPr txBox="1"/>
          <p:nvPr/>
        </p:nvSpPr>
        <p:spPr>
          <a:xfrm>
            <a:off x="3533962" y="4029710"/>
            <a:ext cx="27603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38" name="TextBox 37"/>
          <p:cNvSpPr txBox="1"/>
          <p:nvPr/>
        </p:nvSpPr>
        <p:spPr>
          <a:xfrm>
            <a:off x="420217" y="2813960"/>
            <a:ext cx="1760418" cy="338554"/>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rPr>
              <a:t>Final velocity (v)</a:t>
            </a:r>
            <a:endParaRPr lang="en-US" sz="1600" b="1" dirty="0">
              <a:solidFill>
                <a:srgbClr val="0000FF"/>
              </a:solidFill>
              <a:latin typeface="Book Antiqua" panose="02040602050305030304" pitchFamily="18" charset="0"/>
            </a:endParaRPr>
          </a:p>
        </p:txBody>
      </p:sp>
      <p:sp>
        <p:nvSpPr>
          <p:cNvPr id="39" name="TextBox 38"/>
          <p:cNvSpPr txBox="1"/>
          <p:nvPr/>
        </p:nvSpPr>
        <p:spPr>
          <a:xfrm>
            <a:off x="2029046" y="281396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40" name="TextBox 39"/>
          <p:cNvSpPr txBox="1"/>
          <p:nvPr/>
        </p:nvSpPr>
        <p:spPr>
          <a:xfrm>
            <a:off x="2267500" y="2813960"/>
            <a:ext cx="98616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18 km/h </a:t>
            </a:r>
            <a:endParaRPr lang="en-US" sz="1600" b="1" baseline="30000" dirty="0">
              <a:solidFill>
                <a:srgbClr val="0000FF"/>
              </a:solidFill>
              <a:latin typeface="Book Antiqua" panose="02040602050305030304" pitchFamily="18" charset="0"/>
            </a:endParaRPr>
          </a:p>
        </p:txBody>
      </p:sp>
      <p:sp>
        <p:nvSpPr>
          <p:cNvPr id="41" name="TextBox 40"/>
          <p:cNvSpPr txBox="1"/>
          <p:nvPr/>
        </p:nvSpPr>
        <p:spPr>
          <a:xfrm>
            <a:off x="657500" y="3757196"/>
            <a:ext cx="1508746" cy="338554"/>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rPr>
              <a:t>Time taken (t)</a:t>
            </a:r>
            <a:endParaRPr lang="en-US" sz="1600" b="1" dirty="0">
              <a:solidFill>
                <a:srgbClr val="0000FF"/>
              </a:solidFill>
              <a:latin typeface="Book Antiqua" panose="02040602050305030304" pitchFamily="18" charset="0"/>
            </a:endParaRPr>
          </a:p>
        </p:txBody>
      </p:sp>
      <p:sp>
        <p:nvSpPr>
          <p:cNvPr id="42" name="TextBox 41"/>
          <p:cNvSpPr txBox="1"/>
          <p:nvPr/>
        </p:nvSpPr>
        <p:spPr>
          <a:xfrm>
            <a:off x="2029046" y="3757196"/>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43" name="TextBox 42"/>
          <p:cNvSpPr txBox="1"/>
          <p:nvPr/>
        </p:nvSpPr>
        <p:spPr>
          <a:xfrm>
            <a:off x="2267500" y="3757196"/>
            <a:ext cx="429926"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4</a:t>
            </a:r>
            <a:r>
              <a:rPr lang="en-US" sz="1600" b="1" dirty="0" smtClean="0">
                <a:solidFill>
                  <a:srgbClr val="0000FF"/>
                </a:solidFill>
                <a:latin typeface="Book Antiqua" panose="02040602050305030304" pitchFamily="18" charset="0"/>
              </a:rPr>
              <a:t> s</a:t>
            </a:r>
            <a:endParaRPr lang="en-US" sz="1600" b="1" baseline="30000" dirty="0">
              <a:solidFill>
                <a:srgbClr val="0000FF"/>
              </a:solidFill>
              <a:latin typeface="Book Antiqua" panose="02040602050305030304" pitchFamily="18" charset="0"/>
            </a:endParaRPr>
          </a:p>
        </p:txBody>
      </p:sp>
      <p:sp>
        <p:nvSpPr>
          <p:cNvPr id="35" name="TextBox 34"/>
          <p:cNvSpPr txBox="1"/>
          <p:nvPr/>
        </p:nvSpPr>
        <p:spPr>
          <a:xfrm>
            <a:off x="2029046" y="2257836"/>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36" name="TextBox 35"/>
          <p:cNvSpPr txBox="1"/>
          <p:nvPr/>
        </p:nvSpPr>
        <p:spPr>
          <a:xfrm>
            <a:off x="3002639" y="2387663"/>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18</a:t>
            </a:r>
            <a:endParaRPr lang="en-US" sz="1600" b="1" dirty="0">
              <a:solidFill>
                <a:srgbClr val="0000FF"/>
              </a:solidFill>
              <a:latin typeface="Book Antiqua" panose="02040602050305030304" pitchFamily="18" charset="0"/>
            </a:endParaRPr>
          </a:p>
        </p:txBody>
      </p:sp>
      <p:sp>
        <p:nvSpPr>
          <p:cNvPr id="37" name="TextBox 36"/>
          <p:cNvSpPr txBox="1"/>
          <p:nvPr/>
        </p:nvSpPr>
        <p:spPr>
          <a:xfrm>
            <a:off x="2331566" y="2235404"/>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90</a:t>
            </a:r>
            <a:endParaRPr lang="en-US" sz="1600" b="1" dirty="0">
              <a:solidFill>
                <a:srgbClr val="0000FF"/>
              </a:solidFill>
              <a:latin typeface="Book Antiqua" panose="02040602050305030304" pitchFamily="18" charset="0"/>
            </a:endParaRPr>
          </a:p>
        </p:txBody>
      </p:sp>
      <p:sp>
        <p:nvSpPr>
          <p:cNvPr id="45" name="TextBox 44"/>
          <p:cNvSpPr txBox="1"/>
          <p:nvPr/>
        </p:nvSpPr>
        <p:spPr>
          <a:xfrm>
            <a:off x="3065957" y="2083145"/>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a:t>
            </a:r>
            <a:endParaRPr lang="en-US" sz="1600" b="1" dirty="0">
              <a:solidFill>
                <a:srgbClr val="0000FF"/>
              </a:solidFill>
              <a:latin typeface="Book Antiqua" panose="02040602050305030304" pitchFamily="18" charset="0"/>
            </a:endParaRPr>
          </a:p>
        </p:txBody>
      </p:sp>
      <p:cxnSp>
        <p:nvCxnSpPr>
          <p:cNvPr id="48" name="Straight Connector 47"/>
          <p:cNvCxnSpPr/>
          <p:nvPr/>
        </p:nvCxnSpPr>
        <p:spPr>
          <a:xfrm>
            <a:off x="3082926" y="2412354"/>
            <a:ext cx="312274"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660007" y="2231402"/>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53" name="TextBox 52"/>
          <p:cNvSpPr txBox="1"/>
          <p:nvPr/>
        </p:nvSpPr>
        <p:spPr>
          <a:xfrm>
            <a:off x="2029046" y="2592279"/>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55" name="TextBox 54"/>
          <p:cNvSpPr txBox="1"/>
          <p:nvPr/>
        </p:nvSpPr>
        <p:spPr>
          <a:xfrm>
            <a:off x="2267500" y="2574563"/>
            <a:ext cx="82266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25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61" name="TextBox 60"/>
          <p:cNvSpPr txBox="1"/>
          <p:nvPr/>
        </p:nvSpPr>
        <p:spPr>
          <a:xfrm>
            <a:off x="3421429" y="2226018"/>
            <a:ext cx="51969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m/s</a:t>
            </a:r>
            <a:endParaRPr lang="en-US" sz="1600" b="1" dirty="0">
              <a:solidFill>
                <a:srgbClr val="0000FF"/>
              </a:solidFill>
              <a:latin typeface="Book Antiqua" panose="02040602050305030304" pitchFamily="18" charset="0"/>
            </a:endParaRPr>
          </a:p>
        </p:txBody>
      </p:sp>
      <p:sp>
        <p:nvSpPr>
          <p:cNvPr id="62" name="TextBox 61"/>
          <p:cNvSpPr txBox="1"/>
          <p:nvPr/>
        </p:nvSpPr>
        <p:spPr>
          <a:xfrm>
            <a:off x="2029046" y="3189522"/>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3" name="TextBox 62"/>
          <p:cNvSpPr txBox="1"/>
          <p:nvPr/>
        </p:nvSpPr>
        <p:spPr>
          <a:xfrm>
            <a:off x="3009230" y="3348701"/>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18</a:t>
            </a:r>
            <a:endParaRPr lang="en-US" sz="1600" b="1" dirty="0">
              <a:solidFill>
                <a:srgbClr val="0000FF"/>
              </a:solidFill>
              <a:latin typeface="Book Antiqua" panose="02040602050305030304" pitchFamily="18" charset="0"/>
            </a:endParaRPr>
          </a:p>
        </p:txBody>
      </p:sp>
      <p:sp>
        <p:nvSpPr>
          <p:cNvPr id="64" name="TextBox 63"/>
          <p:cNvSpPr txBox="1"/>
          <p:nvPr/>
        </p:nvSpPr>
        <p:spPr>
          <a:xfrm>
            <a:off x="2338157" y="3196442"/>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18</a:t>
            </a:r>
            <a:endParaRPr lang="en-US" sz="1600" b="1" dirty="0">
              <a:solidFill>
                <a:srgbClr val="0000FF"/>
              </a:solidFill>
              <a:latin typeface="Book Antiqua" panose="02040602050305030304" pitchFamily="18" charset="0"/>
            </a:endParaRPr>
          </a:p>
        </p:txBody>
      </p:sp>
      <p:sp>
        <p:nvSpPr>
          <p:cNvPr id="65" name="TextBox 64"/>
          <p:cNvSpPr txBox="1"/>
          <p:nvPr/>
        </p:nvSpPr>
        <p:spPr>
          <a:xfrm>
            <a:off x="3072548" y="3044183"/>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a:t>
            </a:r>
            <a:endParaRPr lang="en-US" sz="1600" b="1" dirty="0">
              <a:solidFill>
                <a:srgbClr val="0000FF"/>
              </a:solidFill>
              <a:latin typeface="Book Antiqua" panose="02040602050305030304" pitchFamily="18" charset="0"/>
            </a:endParaRPr>
          </a:p>
        </p:txBody>
      </p:sp>
      <p:cxnSp>
        <p:nvCxnSpPr>
          <p:cNvPr id="66" name="Straight Connector 65"/>
          <p:cNvCxnSpPr/>
          <p:nvPr/>
        </p:nvCxnSpPr>
        <p:spPr>
          <a:xfrm>
            <a:off x="3017054" y="3373392"/>
            <a:ext cx="45720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666598" y="3192440"/>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8" name="TextBox 67"/>
          <p:cNvSpPr txBox="1"/>
          <p:nvPr/>
        </p:nvSpPr>
        <p:spPr>
          <a:xfrm>
            <a:off x="2029046" y="351994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9" name="TextBox 68"/>
          <p:cNvSpPr txBox="1"/>
          <p:nvPr/>
        </p:nvSpPr>
        <p:spPr>
          <a:xfrm>
            <a:off x="2267500" y="3513892"/>
            <a:ext cx="72006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73" name="TextBox 72"/>
          <p:cNvSpPr txBox="1"/>
          <p:nvPr/>
        </p:nvSpPr>
        <p:spPr>
          <a:xfrm>
            <a:off x="3909968" y="2266950"/>
            <a:ext cx="1195432" cy="338554"/>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a:defRPr sz="1600" b="1" kern="0">
                <a:solidFill>
                  <a:srgbClr val="0000FF"/>
                </a:solidFill>
                <a:effectLst>
                  <a:innerShdw blurRad="114300">
                    <a:prstClr val="black"/>
                  </a:innerShdw>
                </a:effectLst>
                <a:latin typeface="Book Antiqua" panose="02040602050305030304" pitchFamily="18" charset="0"/>
              </a:defRPr>
            </a:lvl1pPr>
          </a:lstStyle>
          <a:p>
            <a:r>
              <a:rPr lang="en-US" dirty="0"/>
              <a:t>Solution :</a:t>
            </a:r>
          </a:p>
        </p:txBody>
      </p:sp>
      <p:sp>
        <p:nvSpPr>
          <p:cNvPr id="74" name="TextBox 73"/>
          <p:cNvSpPr txBox="1"/>
          <p:nvPr/>
        </p:nvSpPr>
        <p:spPr>
          <a:xfrm>
            <a:off x="4117102" y="2688337"/>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a:t>
            </a:r>
            <a:endParaRPr lang="en-US" sz="1600" b="1" baseline="30000" dirty="0">
              <a:solidFill>
                <a:srgbClr val="0000FF"/>
              </a:solidFill>
              <a:latin typeface="Book Antiqua" panose="02040602050305030304" pitchFamily="18" charset="0"/>
            </a:endParaRPr>
          </a:p>
        </p:txBody>
      </p:sp>
      <p:sp>
        <p:nvSpPr>
          <p:cNvPr id="75" name="TextBox 74"/>
          <p:cNvSpPr txBox="1"/>
          <p:nvPr/>
        </p:nvSpPr>
        <p:spPr>
          <a:xfrm>
            <a:off x="4243582" y="271881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cxnSp>
        <p:nvCxnSpPr>
          <p:cNvPr id="76" name="Straight Connector 75"/>
          <p:cNvCxnSpPr/>
          <p:nvPr/>
        </p:nvCxnSpPr>
        <p:spPr>
          <a:xfrm>
            <a:off x="4475018" y="2887938"/>
            <a:ext cx="73152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432332" y="2571750"/>
            <a:ext cx="300082"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v</a:t>
            </a:r>
          </a:p>
        </p:txBody>
      </p:sp>
      <p:sp>
        <p:nvSpPr>
          <p:cNvPr id="78" name="TextBox 77"/>
          <p:cNvSpPr txBox="1"/>
          <p:nvPr/>
        </p:nvSpPr>
        <p:spPr>
          <a:xfrm>
            <a:off x="4689786" y="2876268"/>
            <a:ext cx="25199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sym typeface="Symbol"/>
              </a:rPr>
              <a:t>t</a:t>
            </a:r>
            <a:endParaRPr lang="en-US" sz="1600" b="1" dirty="0">
              <a:solidFill>
                <a:srgbClr val="0000FF"/>
              </a:solidFill>
              <a:latin typeface="Book Antiqua" panose="02040602050305030304" pitchFamily="18" charset="0"/>
            </a:endParaRPr>
          </a:p>
        </p:txBody>
      </p:sp>
      <p:sp>
        <p:nvSpPr>
          <p:cNvPr id="79" name="TextBox 78"/>
          <p:cNvSpPr txBox="1"/>
          <p:nvPr/>
        </p:nvSpPr>
        <p:spPr>
          <a:xfrm>
            <a:off x="4660932" y="2571750"/>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0" name="TextBox 79"/>
          <p:cNvSpPr txBox="1"/>
          <p:nvPr/>
        </p:nvSpPr>
        <p:spPr>
          <a:xfrm>
            <a:off x="4836430" y="2571750"/>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u</a:t>
            </a:r>
            <a:endParaRPr lang="en-US" sz="1600" b="1" dirty="0">
              <a:solidFill>
                <a:srgbClr val="0000FF"/>
              </a:solidFill>
              <a:latin typeface="Book Antiqua" panose="02040602050305030304" pitchFamily="18" charset="0"/>
            </a:endParaRPr>
          </a:p>
        </p:txBody>
      </p:sp>
      <p:sp>
        <p:nvSpPr>
          <p:cNvPr id="82" name="TextBox 81"/>
          <p:cNvSpPr txBox="1"/>
          <p:nvPr/>
        </p:nvSpPr>
        <p:spPr>
          <a:xfrm>
            <a:off x="1149468" y="4324350"/>
            <a:ext cx="2281394" cy="338554"/>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rPr>
              <a:t>Change in momentum</a:t>
            </a:r>
            <a:endParaRPr lang="en-US" sz="1600" b="1" dirty="0">
              <a:solidFill>
                <a:srgbClr val="0000FF"/>
              </a:solidFill>
              <a:latin typeface="Book Antiqua" panose="02040602050305030304" pitchFamily="18" charset="0"/>
            </a:endParaRPr>
          </a:p>
        </p:txBody>
      </p:sp>
      <p:sp>
        <p:nvSpPr>
          <p:cNvPr id="83" name="TextBox 82"/>
          <p:cNvSpPr txBox="1"/>
          <p:nvPr/>
        </p:nvSpPr>
        <p:spPr>
          <a:xfrm>
            <a:off x="3295574" y="4363442"/>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4" name="TextBox 83"/>
          <p:cNvSpPr txBox="1"/>
          <p:nvPr/>
        </p:nvSpPr>
        <p:spPr>
          <a:xfrm>
            <a:off x="3533962" y="4363442"/>
            <a:ext cx="27603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5" name="TextBox 84"/>
          <p:cNvSpPr txBox="1"/>
          <p:nvPr/>
        </p:nvSpPr>
        <p:spPr>
          <a:xfrm>
            <a:off x="1721740" y="4628868"/>
            <a:ext cx="1709122" cy="338554"/>
          </a:xfrm>
          <a:prstGeom prst="rect">
            <a:avLst/>
          </a:prstGeom>
          <a:noFill/>
        </p:spPr>
        <p:txBody>
          <a:bodyPr wrap="none" rtlCol="0">
            <a:spAutoFit/>
          </a:bodyPr>
          <a:lstStyle/>
          <a:p>
            <a:pPr algn="ctr"/>
            <a:r>
              <a:rPr lang="en-US" sz="1600" b="1" dirty="0" smtClean="0">
                <a:solidFill>
                  <a:srgbClr val="0000FF"/>
                </a:solidFill>
                <a:latin typeface="Book Antiqua" panose="02040602050305030304" pitchFamily="18" charset="0"/>
              </a:rPr>
              <a:t>Force exerted (F)</a:t>
            </a:r>
            <a:endParaRPr lang="en-US" sz="1600" b="1" dirty="0">
              <a:solidFill>
                <a:srgbClr val="0000FF"/>
              </a:solidFill>
              <a:latin typeface="Book Antiqua" panose="02040602050305030304" pitchFamily="18" charset="0"/>
            </a:endParaRPr>
          </a:p>
        </p:txBody>
      </p:sp>
      <p:sp>
        <p:nvSpPr>
          <p:cNvPr id="86" name="TextBox 85"/>
          <p:cNvSpPr txBox="1"/>
          <p:nvPr/>
        </p:nvSpPr>
        <p:spPr>
          <a:xfrm>
            <a:off x="3287765" y="466796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7" name="TextBox 86"/>
          <p:cNvSpPr txBox="1"/>
          <p:nvPr/>
        </p:nvSpPr>
        <p:spPr>
          <a:xfrm>
            <a:off x="3526153" y="4667960"/>
            <a:ext cx="27603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9" name="TextBox 88"/>
          <p:cNvSpPr txBox="1"/>
          <p:nvPr/>
        </p:nvSpPr>
        <p:spPr>
          <a:xfrm>
            <a:off x="5181600" y="2718817"/>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cxnSp>
        <p:nvCxnSpPr>
          <p:cNvPr id="90" name="Straight Connector 89"/>
          <p:cNvCxnSpPr/>
          <p:nvPr/>
        </p:nvCxnSpPr>
        <p:spPr>
          <a:xfrm>
            <a:off x="5489574" y="2887938"/>
            <a:ext cx="73152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5704342" y="2876268"/>
            <a:ext cx="287258"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sym typeface="Symbol"/>
              </a:rPr>
              <a:t>4</a:t>
            </a:r>
            <a:endParaRPr lang="en-US" sz="1600" b="1" dirty="0">
              <a:solidFill>
                <a:srgbClr val="0000FF"/>
              </a:solidFill>
              <a:latin typeface="Book Antiqua" panose="02040602050305030304" pitchFamily="18" charset="0"/>
            </a:endParaRPr>
          </a:p>
        </p:txBody>
      </p:sp>
      <p:sp>
        <p:nvSpPr>
          <p:cNvPr id="93" name="TextBox 92"/>
          <p:cNvSpPr txBox="1"/>
          <p:nvPr/>
        </p:nvSpPr>
        <p:spPr>
          <a:xfrm>
            <a:off x="5675488" y="2571750"/>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98" name="TextBox 97"/>
          <p:cNvSpPr txBox="1"/>
          <p:nvPr/>
        </p:nvSpPr>
        <p:spPr>
          <a:xfrm>
            <a:off x="6249482" y="2718818"/>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cxnSp>
        <p:nvCxnSpPr>
          <p:cNvPr id="99" name="Straight Connector 98"/>
          <p:cNvCxnSpPr/>
          <p:nvPr/>
        </p:nvCxnSpPr>
        <p:spPr>
          <a:xfrm>
            <a:off x="6598920" y="2887939"/>
            <a:ext cx="64008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629400" y="2571750"/>
            <a:ext cx="45878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-20</a:t>
            </a:r>
            <a:endParaRPr lang="en-US" sz="1600" b="1" dirty="0">
              <a:solidFill>
                <a:srgbClr val="0000FF"/>
              </a:solidFill>
              <a:latin typeface="Book Antiqua" panose="02040602050305030304" pitchFamily="18" charset="0"/>
            </a:endParaRPr>
          </a:p>
        </p:txBody>
      </p:sp>
      <p:sp>
        <p:nvSpPr>
          <p:cNvPr id="101" name="TextBox 100"/>
          <p:cNvSpPr txBox="1"/>
          <p:nvPr/>
        </p:nvSpPr>
        <p:spPr>
          <a:xfrm>
            <a:off x="6759867" y="2876268"/>
            <a:ext cx="287258"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sym typeface="Symbol"/>
              </a:rPr>
              <a:t>4</a:t>
            </a:r>
            <a:endParaRPr lang="en-US" sz="1600" b="1" dirty="0">
              <a:solidFill>
                <a:srgbClr val="0000FF"/>
              </a:solidFill>
              <a:latin typeface="Book Antiqua" panose="02040602050305030304" pitchFamily="18" charset="0"/>
            </a:endParaRPr>
          </a:p>
        </p:txBody>
      </p:sp>
      <p:sp>
        <p:nvSpPr>
          <p:cNvPr id="103" name="TextBox 102"/>
          <p:cNvSpPr txBox="1"/>
          <p:nvPr/>
        </p:nvSpPr>
        <p:spPr>
          <a:xfrm>
            <a:off x="7239000" y="272415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04" name="TextBox 103"/>
          <p:cNvSpPr txBox="1"/>
          <p:nvPr/>
        </p:nvSpPr>
        <p:spPr>
          <a:xfrm>
            <a:off x="7606562" y="2724150"/>
            <a:ext cx="78899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 ms</a:t>
            </a:r>
            <a:r>
              <a:rPr lang="en-US" sz="1600" b="1" baseline="30000" dirty="0" smtClean="0">
                <a:solidFill>
                  <a:srgbClr val="0000FF"/>
                </a:solidFill>
                <a:latin typeface="Book Antiqua" panose="02040602050305030304" pitchFamily="18" charset="0"/>
              </a:rPr>
              <a:t>-2</a:t>
            </a:r>
            <a:endParaRPr lang="en-US" sz="1600" b="1" baseline="30000" dirty="0">
              <a:solidFill>
                <a:srgbClr val="0000FF"/>
              </a:solidFill>
              <a:latin typeface="Book Antiqua" panose="02040602050305030304" pitchFamily="18" charset="0"/>
            </a:endParaRPr>
          </a:p>
        </p:txBody>
      </p:sp>
      <p:cxnSp>
        <p:nvCxnSpPr>
          <p:cNvPr id="18" name="Straight Connector 17"/>
          <p:cNvCxnSpPr/>
          <p:nvPr/>
        </p:nvCxnSpPr>
        <p:spPr>
          <a:xfrm rot="540000" flipH="1">
            <a:off x="2404922" y="2310621"/>
            <a:ext cx="274801" cy="20997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540000" flipH="1">
            <a:off x="3076982" y="2462880"/>
            <a:ext cx="302281" cy="20997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483966" y="2021301"/>
            <a:ext cx="287258" cy="338554"/>
          </a:xfrm>
          <a:prstGeom prst="rect">
            <a:avLst/>
          </a:prstGeom>
          <a:noFill/>
        </p:spPr>
        <p:txBody>
          <a:bodyPr wrap="none" rtlCol="0">
            <a:spAutoFit/>
          </a:bodyPr>
          <a:lstStyle/>
          <a:p>
            <a:r>
              <a:rPr lang="en-US" sz="1600" b="1" dirty="0" smtClean="0">
                <a:solidFill>
                  <a:srgbClr val="FF0000"/>
                </a:solidFill>
                <a:latin typeface="Book Antiqua" panose="02040602050305030304" pitchFamily="18" charset="0"/>
              </a:rPr>
              <a:t>5</a:t>
            </a:r>
            <a:endParaRPr lang="en-US" sz="1600" b="1" dirty="0">
              <a:solidFill>
                <a:srgbClr val="FF0000"/>
              </a:solidFill>
              <a:latin typeface="Book Antiqua" panose="02040602050305030304" pitchFamily="18" charset="0"/>
            </a:endParaRPr>
          </a:p>
        </p:txBody>
      </p:sp>
      <p:sp>
        <p:nvSpPr>
          <p:cNvPr id="107" name="TextBox 106"/>
          <p:cNvSpPr txBox="1"/>
          <p:nvPr/>
        </p:nvSpPr>
        <p:spPr>
          <a:xfrm>
            <a:off x="3334211" y="2401949"/>
            <a:ext cx="287258" cy="338554"/>
          </a:xfrm>
          <a:prstGeom prst="rect">
            <a:avLst/>
          </a:prstGeom>
          <a:noFill/>
        </p:spPr>
        <p:txBody>
          <a:bodyPr wrap="none" rtlCol="0">
            <a:spAutoFit/>
          </a:bodyPr>
          <a:lstStyle/>
          <a:p>
            <a:r>
              <a:rPr lang="en-US" sz="1600" b="1" dirty="0">
                <a:solidFill>
                  <a:srgbClr val="FF0000"/>
                </a:solidFill>
                <a:latin typeface="Book Antiqua" panose="02040602050305030304" pitchFamily="18" charset="0"/>
              </a:rPr>
              <a:t>1</a:t>
            </a:r>
          </a:p>
        </p:txBody>
      </p:sp>
      <p:cxnSp>
        <p:nvCxnSpPr>
          <p:cNvPr id="108" name="Straight Connector 107"/>
          <p:cNvCxnSpPr/>
          <p:nvPr/>
        </p:nvCxnSpPr>
        <p:spPr>
          <a:xfrm rot="540000" flipH="1">
            <a:off x="2359443" y="3256253"/>
            <a:ext cx="365760" cy="2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 flipH="1">
            <a:off x="3064051" y="3399445"/>
            <a:ext cx="332509" cy="23096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2496011" y="2998803"/>
            <a:ext cx="287258" cy="338554"/>
          </a:xfrm>
          <a:prstGeom prst="rect">
            <a:avLst/>
          </a:prstGeom>
          <a:noFill/>
        </p:spPr>
        <p:txBody>
          <a:bodyPr wrap="none" rtlCol="0">
            <a:spAutoFit/>
          </a:bodyPr>
          <a:lstStyle/>
          <a:p>
            <a:r>
              <a:rPr lang="en-US" sz="1600" b="1" dirty="0">
                <a:solidFill>
                  <a:srgbClr val="FF0000"/>
                </a:solidFill>
                <a:latin typeface="Book Antiqua" panose="02040602050305030304" pitchFamily="18" charset="0"/>
              </a:rPr>
              <a:t>1</a:t>
            </a:r>
          </a:p>
        </p:txBody>
      </p:sp>
      <p:sp>
        <p:nvSpPr>
          <p:cNvPr id="111" name="TextBox 110"/>
          <p:cNvSpPr txBox="1"/>
          <p:nvPr/>
        </p:nvSpPr>
        <p:spPr>
          <a:xfrm>
            <a:off x="3343737" y="3436142"/>
            <a:ext cx="287258" cy="338554"/>
          </a:xfrm>
          <a:prstGeom prst="rect">
            <a:avLst/>
          </a:prstGeom>
          <a:noFill/>
        </p:spPr>
        <p:txBody>
          <a:bodyPr wrap="none" rtlCol="0">
            <a:spAutoFit/>
          </a:bodyPr>
          <a:lstStyle/>
          <a:p>
            <a:r>
              <a:rPr lang="en-US" sz="1600" b="1" dirty="0">
                <a:solidFill>
                  <a:srgbClr val="FF0000"/>
                </a:solidFill>
                <a:latin typeface="Book Antiqua" panose="02040602050305030304" pitchFamily="18" charset="0"/>
              </a:rPr>
              <a:t>1</a:t>
            </a:r>
          </a:p>
        </p:txBody>
      </p:sp>
      <p:grpSp>
        <p:nvGrpSpPr>
          <p:cNvPr id="188" name="Group 187"/>
          <p:cNvGrpSpPr/>
          <p:nvPr/>
        </p:nvGrpSpPr>
        <p:grpSpPr>
          <a:xfrm>
            <a:off x="759362" y="121937"/>
            <a:ext cx="7698838" cy="1403414"/>
            <a:chOff x="743485" y="495419"/>
            <a:chExt cx="7698838" cy="1403414"/>
          </a:xfrm>
        </p:grpSpPr>
        <p:sp>
          <p:nvSpPr>
            <p:cNvPr id="189" name="TextBox 188"/>
            <p:cNvSpPr txBox="1">
              <a:spLocks noChangeArrowheads="1"/>
            </p:cNvSpPr>
            <p:nvPr/>
          </p:nvSpPr>
          <p:spPr bwMode="auto">
            <a:xfrm>
              <a:off x="743485" y="595242"/>
              <a:ext cx="7698838" cy="1303591"/>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190" name="TextBox 189"/>
            <p:cNvSpPr txBox="1">
              <a:spLocks noChangeArrowheads="1"/>
            </p:cNvSpPr>
            <p:nvPr/>
          </p:nvSpPr>
          <p:spPr bwMode="auto">
            <a:xfrm>
              <a:off x="1146935" y="495419"/>
              <a:ext cx="7295388" cy="1271830"/>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endParaRPr lang="en-US" sz="1600" dirty="0">
                <a:solidFill>
                  <a:srgbClr val="0000FF"/>
                </a:solidFill>
                <a:latin typeface="Book Antiqua" panose="02040602050305030304" pitchFamily="18" charset="0"/>
              </a:endParaRPr>
            </a:p>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motorcar of mass 1200 kg is moving along a </a:t>
              </a:r>
              <a:r>
                <a:rPr lang="en-US" sz="1600" dirty="0" smtClean="0">
                  <a:solidFill>
                    <a:srgbClr val="0000FF"/>
                  </a:solidFill>
                  <a:latin typeface="Book Antiqua" panose="02040602050305030304" pitchFamily="18" charset="0"/>
                </a:rPr>
                <a:t>straight line </a:t>
              </a:r>
              <a:r>
                <a:rPr lang="en-US" sz="1600" dirty="0">
                  <a:solidFill>
                    <a:srgbClr val="0000FF"/>
                  </a:solidFill>
                  <a:latin typeface="Book Antiqua" panose="02040602050305030304" pitchFamily="18" charset="0"/>
                </a:rPr>
                <a:t>with a uniform velocity of 90 km/h. Its velocity </a:t>
              </a:r>
              <a:r>
                <a:rPr lang="en-US" sz="1600" dirty="0" smtClean="0">
                  <a:solidFill>
                    <a:srgbClr val="0000FF"/>
                  </a:solidFill>
                  <a:latin typeface="Book Antiqua" panose="02040602050305030304" pitchFamily="18" charset="0"/>
                </a:rPr>
                <a:t>is slowed </a:t>
              </a:r>
              <a:r>
                <a:rPr lang="en-US" sz="1600" dirty="0">
                  <a:solidFill>
                    <a:srgbClr val="0000FF"/>
                  </a:solidFill>
                  <a:latin typeface="Book Antiqua" panose="02040602050305030304" pitchFamily="18" charset="0"/>
                </a:rPr>
                <a:t>down to 18 km/h in </a:t>
              </a:r>
              <a:r>
                <a:rPr lang="en-US" sz="1600" dirty="0" smtClean="0">
                  <a:solidFill>
                    <a:srgbClr val="0000FF"/>
                  </a:solidFill>
                  <a:latin typeface="Book Antiqua" panose="02040602050305030304" pitchFamily="18" charset="0"/>
                </a:rPr>
                <a:t>4 s </a:t>
              </a:r>
              <a:r>
                <a:rPr lang="en-US" sz="1600" dirty="0">
                  <a:solidFill>
                    <a:srgbClr val="0000FF"/>
                  </a:solidFill>
                  <a:latin typeface="Book Antiqua" panose="02040602050305030304" pitchFamily="18" charset="0"/>
                </a:rPr>
                <a:t>by an unbalanced external </a:t>
              </a:r>
              <a:r>
                <a:rPr lang="en-US" sz="1600" dirty="0" smtClean="0">
                  <a:solidFill>
                    <a:srgbClr val="0000FF"/>
                  </a:solidFill>
                  <a:latin typeface="Book Antiqua" panose="02040602050305030304" pitchFamily="18" charset="0"/>
                </a:rPr>
                <a:t>force. Calculate </a:t>
              </a:r>
              <a:r>
                <a:rPr lang="en-US" sz="1600" dirty="0">
                  <a:solidFill>
                    <a:srgbClr val="0000FF"/>
                  </a:solidFill>
                  <a:latin typeface="Book Antiqua" panose="02040602050305030304" pitchFamily="18" charset="0"/>
                </a:rPr>
                <a:t>the acceleration and change in momentum. Also </a:t>
              </a:r>
              <a:r>
                <a:rPr lang="en-US" sz="1600" dirty="0" smtClean="0">
                  <a:solidFill>
                    <a:srgbClr val="0000FF"/>
                  </a:solidFill>
                  <a:latin typeface="Book Antiqua" panose="02040602050305030304" pitchFamily="18" charset="0"/>
                </a:rPr>
                <a:t>calculate </a:t>
              </a:r>
              <a:r>
                <a:rPr lang="en-US" sz="1600" dirty="0">
                  <a:solidFill>
                    <a:srgbClr val="0000FF"/>
                  </a:solidFill>
                  <a:latin typeface="Book Antiqua" panose="02040602050305030304" pitchFamily="18" charset="0"/>
                </a:rPr>
                <a:t>the magnitude of the force </a:t>
              </a:r>
              <a:r>
                <a:rPr lang="en-US" sz="1600" dirty="0" smtClean="0">
                  <a:solidFill>
                    <a:srgbClr val="0000FF"/>
                  </a:solidFill>
                  <a:latin typeface="Book Antiqua" panose="02040602050305030304" pitchFamily="18" charset="0"/>
                </a:rPr>
                <a:t>required.</a:t>
              </a:r>
              <a:endParaRPr lang="en-US" sz="1600" baseline="30000" dirty="0">
                <a:solidFill>
                  <a:srgbClr val="0000FF"/>
                </a:solidFill>
                <a:latin typeface="Book Antiqua" panose="02040602050305030304" pitchFamily="18" charset="0"/>
              </a:endParaRPr>
            </a:p>
          </p:txBody>
        </p:sp>
      </p:grpSp>
      <p:grpSp>
        <p:nvGrpSpPr>
          <p:cNvPr id="191" name="Group 190"/>
          <p:cNvGrpSpPr/>
          <p:nvPr/>
        </p:nvGrpSpPr>
        <p:grpSpPr>
          <a:xfrm>
            <a:off x="325120" y="465720"/>
            <a:ext cx="640080" cy="640080"/>
            <a:chOff x="4953000" y="3718491"/>
            <a:chExt cx="640080" cy="640080"/>
          </a:xfrm>
        </p:grpSpPr>
        <p:sp>
          <p:nvSpPr>
            <p:cNvPr id="192" name="Oval 191"/>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4</a:t>
              </a:r>
            </a:p>
          </p:txBody>
        </p:sp>
      </p:grpSp>
      <p:sp>
        <p:nvSpPr>
          <p:cNvPr id="287" name="TextBox 286"/>
          <p:cNvSpPr txBox="1"/>
          <p:nvPr/>
        </p:nvSpPr>
        <p:spPr>
          <a:xfrm>
            <a:off x="5474903" y="2587480"/>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a:t>
            </a:r>
            <a:endParaRPr lang="en-US" sz="1600" b="1" dirty="0">
              <a:solidFill>
                <a:srgbClr val="0000FF"/>
              </a:solidFill>
              <a:latin typeface="Book Antiqua" panose="02040602050305030304" pitchFamily="18" charset="0"/>
            </a:endParaRPr>
          </a:p>
        </p:txBody>
      </p:sp>
      <p:sp>
        <p:nvSpPr>
          <p:cNvPr id="288" name="TextBox 287"/>
          <p:cNvSpPr txBox="1"/>
          <p:nvPr/>
        </p:nvSpPr>
        <p:spPr>
          <a:xfrm>
            <a:off x="5850662" y="2579238"/>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25</a:t>
            </a:r>
            <a:endParaRPr lang="en-US" sz="1600" b="1" dirty="0">
              <a:solidFill>
                <a:srgbClr val="0000FF"/>
              </a:solidFill>
              <a:latin typeface="Book Antiqua" panose="02040602050305030304" pitchFamily="18" charset="0"/>
            </a:endParaRPr>
          </a:p>
        </p:txBody>
      </p:sp>
      <p:sp>
        <p:nvSpPr>
          <p:cNvPr id="291" name="Rectangle 290"/>
          <p:cNvSpPr/>
          <p:nvPr/>
        </p:nvSpPr>
        <p:spPr>
          <a:xfrm>
            <a:off x="3068591" y="403278"/>
            <a:ext cx="754074"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Rectangle 291"/>
          <p:cNvSpPr/>
          <p:nvPr/>
        </p:nvSpPr>
        <p:spPr>
          <a:xfrm>
            <a:off x="2250375" y="624917"/>
            <a:ext cx="858250"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292"/>
          <p:cNvSpPr/>
          <p:nvPr/>
        </p:nvSpPr>
        <p:spPr>
          <a:xfrm>
            <a:off x="5911732" y="624917"/>
            <a:ext cx="805638"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Rectangle 293"/>
          <p:cNvSpPr/>
          <p:nvPr/>
        </p:nvSpPr>
        <p:spPr>
          <a:xfrm>
            <a:off x="6935020" y="651916"/>
            <a:ext cx="360876"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3420690" y="3175540"/>
            <a:ext cx="51969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m/s</a:t>
            </a:r>
            <a:endParaRPr lang="en-US" sz="1600" b="1" dirty="0">
              <a:solidFill>
                <a:srgbClr val="0000FF"/>
              </a:solidFill>
              <a:latin typeface="Book Antiqua" panose="02040602050305030304" pitchFamily="18" charset="0"/>
            </a:endParaRPr>
          </a:p>
        </p:txBody>
      </p:sp>
      <p:sp>
        <p:nvSpPr>
          <p:cNvPr id="91" name="TextBox 90"/>
          <p:cNvSpPr txBox="1"/>
          <p:nvPr/>
        </p:nvSpPr>
        <p:spPr>
          <a:xfrm>
            <a:off x="3886200" y="1529356"/>
            <a:ext cx="1200514" cy="338554"/>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smtClean="0"/>
              <a:t>Formulae </a:t>
            </a:r>
            <a:r>
              <a:rPr lang="en-US" dirty="0"/>
              <a:t>:</a:t>
            </a:r>
          </a:p>
        </p:txBody>
      </p:sp>
      <p:sp>
        <p:nvSpPr>
          <p:cNvPr id="94" name="TextBox 93"/>
          <p:cNvSpPr txBox="1"/>
          <p:nvPr/>
        </p:nvSpPr>
        <p:spPr>
          <a:xfrm>
            <a:off x="5029200" y="1585977"/>
            <a:ext cx="287258"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a</a:t>
            </a:r>
            <a:endParaRPr lang="en-US" sz="1600" b="1" baseline="30000" dirty="0">
              <a:solidFill>
                <a:srgbClr val="C00000"/>
              </a:solidFill>
              <a:latin typeface="Book Antiqua" panose="02040602050305030304" pitchFamily="18" charset="0"/>
            </a:endParaRPr>
          </a:p>
        </p:txBody>
      </p:sp>
      <p:sp>
        <p:nvSpPr>
          <p:cNvPr id="96" name="TextBox 95"/>
          <p:cNvSpPr txBox="1"/>
          <p:nvPr/>
        </p:nvSpPr>
        <p:spPr>
          <a:xfrm>
            <a:off x="5310368" y="1585977"/>
            <a:ext cx="308098" cy="338241"/>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cxnSp>
        <p:nvCxnSpPr>
          <p:cNvPr id="113" name="Straight Connector 112"/>
          <p:cNvCxnSpPr/>
          <p:nvPr/>
        </p:nvCxnSpPr>
        <p:spPr>
          <a:xfrm>
            <a:off x="5618018" y="1755098"/>
            <a:ext cx="73152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5575332" y="1438910"/>
            <a:ext cx="300082" cy="338554"/>
          </a:xfrm>
          <a:prstGeom prst="rect">
            <a:avLst/>
          </a:prstGeom>
          <a:noFill/>
        </p:spPr>
        <p:txBody>
          <a:bodyPr wrap="none" rtlCol="0">
            <a:spAutoFit/>
          </a:bodyPr>
          <a:lstStyle/>
          <a:p>
            <a:r>
              <a:rPr lang="en-US" sz="1600" b="1" dirty="0">
                <a:solidFill>
                  <a:srgbClr val="C00000"/>
                </a:solidFill>
                <a:latin typeface="Book Antiqua" panose="02040602050305030304" pitchFamily="18" charset="0"/>
              </a:rPr>
              <a:t>v</a:t>
            </a:r>
          </a:p>
        </p:txBody>
      </p:sp>
      <p:sp>
        <p:nvSpPr>
          <p:cNvPr id="115" name="TextBox 114"/>
          <p:cNvSpPr txBox="1"/>
          <p:nvPr/>
        </p:nvSpPr>
        <p:spPr>
          <a:xfrm>
            <a:off x="5832786" y="1743428"/>
            <a:ext cx="251992"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sym typeface="Symbol"/>
              </a:rPr>
              <a:t>t</a:t>
            </a:r>
            <a:endParaRPr lang="en-US" sz="1600" b="1" dirty="0">
              <a:solidFill>
                <a:srgbClr val="C00000"/>
              </a:solidFill>
              <a:latin typeface="Book Antiqua" panose="02040602050305030304" pitchFamily="18" charset="0"/>
            </a:endParaRPr>
          </a:p>
        </p:txBody>
      </p:sp>
      <p:sp>
        <p:nvSpPr>
          <p:cNvPr id="116" name="TextBox 115"/>
          <p:cNvSpPr txBox="1"/>
          <p:nvPr/>
        </p:nvSpPr>
        <p:spPr>
          <a:xfrm>
            <a:off x="5803932" y="1438910"/>
            <a:ext cx="253596"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117" name="TextBox 116"/>
          <p:cNvSpPr txBox="1"/>
          <p:nvPr/>
        </p:nvSpPr>
        <p:spPr>
          <a:xfrm>
            <a:off x="5979430" y="1438910"/>
            <a:ext cx="308098"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u</a:t>
            </a:r>
            <a:endParaRPr lang="en-US" sz="1600" b="1" dirty="0">
              <a:solidFill>
                <a:srgbClr val="C00000"/>
              </a:solidFill>
              <a:latin typeface="Book Antiqua" panose="02040602050305030304" pitchFamily="18" charset="0"/>
            </a:endParaRPr>
          </a:p>
        </p:txBody>
      </p:sp>
      <p:sp>
        <p:nvSpPr>
          <p:cNvPr id="118" name="TextBox 117"/>
          <p:cNvSpPr txBox="1"/>
          <p:nvPr/>
        </p:nvSpPr>
        <p:spPr>
          <a:xfrm>
            <a:off x="3886200" y="1936954"/>
            <a:ext cx="2281394"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Change in momentum</a:t>
            </a:r>
            <a:endParaRPr lang="en-US" sz="1600" b="1" dirty="0">
              <a:solidFill>
                <a:srgbClr val="C00000"/>
              </a:solidFill>
              <a:latin typeface="Book Antiqua" panose="02040602050305030304" pitchFamily="18" charset="0"/>
            </a:endParaRPr>
          </a:p>
        </p:txBody>
      </p:sp>
      <p:sp>
        <p:nvSpPr>
          <p:cNvPr id="119" name="TextBox 118"/>
          <p:cNvSpPr txBox="1"/>
          <p:nvPr/>
        </p:nvSpPr>
        <p:spPr>
          <a:xfrm>
            <a:off x="6001646" y="1961868"/>
            <a:ext cx="308098" cy="338241"/>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120" name="TextBox 119"/>
          <p:cNvSpPr txBox="1"/>
          <p:nvPr/>
        </p:nvSpPr>
        <p:spPr>
          <a:xfrm>
            <a:off x="6148887" y="1921228"/>
            <a:ext cx="481222"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mv</a:t>
            </a:r>
            <a:endParaRPr lang="en-US" sz="1600" b="1" dirty="0">
              <a:solidFill>
                <a:srgbClr val="C00000"/>
              </a:solidFill>
              <a:latin typeface="Book Antiqua" panose="02040602050305030304" pitchFamily="18" charset="0"/>
            </a:endParaRPr>
          </a:p>
        </p:txBody>
      </p:sp>
      <p:sp>
        <p:nvSpPr>
          <p:cNvPr id="121" name="TextBox 120"/>
          <p:cNvSpPr txBox="1"/>
          <p:nvPr/>
        </p:nvSpPr>
        <p:spPr>
          <a:xfrm>
            <a:off x="6540920" y="1921228"/>
            <a:ext cx="253596"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122" name="TextBox 121"/>
          <p:cNvSpPr txBox="1"/>
          <p:nvPr/>
        </p:nvSpPr>
        <p:spPr>
          <a:xfrm>
            <a:off x="6751375" y="1921228"/>
            <a:ext cx="492443"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mu</a:t>
            </a:r>
            <a:endParaRPr lang="en-US" sz="1600" b="1" dirty="0">
              <a:solidFill>
                <a:srgbClr val="C00000"/>
              </a:solidFill>
              <a:latin typeface="Book Antiqua" panose="02040602050305030304" pitchFamily="18" charset="0"/>
            </a:endParaRPr>
          </a:p>
        </p:txBody>
      </p:sp>
      <p:sp>
        <p:nvSpPr>
          <p:cNvPr id="123" name="TextBox 122"/>
          <p:cNvSpPr txBox="1"/>
          <p:nvPr/>
        </p:nvSpPr>
        <p:spPr>
          <a:xfrm>
            <a:off x="7313116" y="1949095"/>
            <a:ext cx="298480"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F</a:t>
            </a:r>
            <a:endParaRPr lang="en-US" sz="1600" b="1" dirty="0">
              <a:solidFill>
                <a:srgbClr val="C00000"/>
              </a:solidFill>
              <a:latin typeface="Book Antiqua" panose="02040602050305030304" pitchFamily="18" charset="0"/>
            </a:endParaRPr>
          </a:p>
        </p:txBody>
      </p:sp>
      <p:sp>
        <p:nvSpPr>
          <p:cNvPr id="124" name="TextBox 123"/>
          <p:cNvSpPr txBox="1"/>
          <p:nvPr/>
        </p:nvSpPr>
        <p:spPr>
          <a:xfrm>
            <a:off x="7546957" y="1969858"/>
            <a:ext cx="308098" cy="338241"/>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125" name="TextBox 124"/>
          <p:cNvSpPr txBox="1"/>
          <p:nvPr/>
        </p:nvSpPr>
        <p:spPr>
          <a:xfrm>
            <a:off x="7779920" y="1936750"/>
            <a:ext cx="470000" cy="338554"/>
          </a:xfrm>
          <a:prstGeom prst="rect">
            <a:avLst/>
          </a:prstGeom>
          <a:noFill/>
        </p:spPr>
        <p:txBody>
          <a:bodyPr wrap="none" rtlCol="0">
            <a:spAutoFit/>
          </a:bodyPr>
          <a:lstStyle/>
          <a:p>
            <a:r>
              <a:rPr lang="en-US" sz="1600" b="1" dirty="0" smtClean="0">
                <a:solidFill>
                  <a:srgbClr val="C00000"/>
                </a:solidFill>
                <a:latin typeface="Book Antiqua" panose="02040602050305030304" pitchFamily="18" charset="0"/>
              </a:rPr>
              <a:t>ma</a:t>
            </a:r>
            <a:endParaRPr lang="en-US" sz="1600" b="1" dirty="0">
              <a:solidFill>
                <a:srgbClr val="C00000"/>
              </a:solidFill>
              <a:latin typeface="Book Antiqua" panose="02040602050305030304" pitchFamily="18" charset="0"/>
            </a:endParaRPr>
          </a:p>
        </p:txBody>
      </p:sp>
      <p:sp>
        <p:nvSpPr>
          <p:cNvPr id="127" name="TextBox 126"/>
          <p:cNvSpPr txBox="1"/>
          <p:nvPr/>
        </p:nvSpPr>
        <p:spPr>
          <a:xfrm>
            <a:off x="4120388" y="3156555"/>
            <a:ext cx="1326914" cy="53161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Change in momentum</a:t>
            </a:r>
            <a:endParaRPr lang="en-US" sz="1600" b="1" dirty="0">
              <a:solidFill>
                <a:srgbClr val="0000FF"/>
              </a:solidFill>
              <a:latin typeface="Book Antiqua" panose="02040602050305030304" pitchFamily="18" charset="0"/>
            </a:endParaRPr>
          </a:p>
        </p:txBody>
      </p:sp>
      <p:sp>
        <p:nvSpPr>
          <p:cNvPr id="132" name="TextBox 131"/>
          <p:cNvSpPr txBox="1"/>
          <p:nvPr/>
        </p:nvSpPr>
        <p:spPr>
          <a:xfrm>
            <a:off x="5315222" y="3247864"/>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33" name="TextBox 132"/>
          <p:cNvSpPr txBox="1"/>
          <p:nvPr/>
        </p:nvSpPr>
        <p:spPr>
          <a:xfrm>
            <a:off x="5543743" y="3247864"/>
            <a:ext cx="4812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mv</a:t>
            </a:r>
            <a:endParaRPr lang="en-US" sz="1600" b="1" dirty="0">
              <a:solidFill>
                <a:srgbClr val="0000FF"/>
              </a:solidFill>
              <a:latin typeface="Book Antiqua" panose="02040602050305030304" pitchFamily="18" charset="0"/>
            </a:endParaRPr>
          </a:p>
        </p:txBody>
      </p:sp>
      <p:sp>
        <p:nvSpPr>
          <p:cNvPr id="134" name="TextBox 133"/>
          <p:cNvSpPr txBox="1"/>
          <p:nvPr/>
        </p:nvSpPr>
        <p:spPr>
          <a:xfrm>
            <a:off x="5868942" y="3247864"/>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35" name="TextBox 134"/>
          <p:cNvSpPr txBox="1"/>
          <p:nvPr/>
        </p:nvSpPr>
        <p:spPr>
          <a:xfrm>
            <a:off x="5963351" y="3247864"/>
            <a:ext cx="49244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mu</a:t>
            </a:r>
            <a:endParaRPr lang="en-US" sz="1600" b="1" dirty="0">
              <a:solidFill>
                <a:srgbClr val="0000FF"/>
              </a:solidFill>
              <a:latin typeface="Book Antiqua" panose="02040602050305030304" pitchFamily="18" charset="0"/>
            </a:endParaRPr>
          </a:p>
        </p:txBody>
      </p:sp>
      <p:sp>
        <p:nvSpPr>
          <p:cNvPr id="136" name="TextBox 135"/>
          <p:cNvSpPr txBox="1"/>
          <p:nvPr/>
        </p:nvSpPr>
        <p:spPr>
          <a:xfrm>
            <a:off x="6295662" y="3269516"/>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37" name="TextBox 136"/>
          <p:cNvSpPr txBox="1"/>
          <p:nvPr/>
        </p:nvSpPr>
        <p:spPr>
          <a:xfrm>
            <a:off x="6452054" y="3237230"/>
            <a:ext cx="36740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t>
            </a:r>
            <a:endParaRPr lang="en-US" sz="1600" b="1" dirty="0">
              <a:solidFill>
                <a:srgbClr val="0000FF"/>
              </a:solidFill>
              <a:latin typeface="Book Antiqua" panose="02040602050305030304" pitchFamily="18" charset="0"/>
            </a:endParaRPr>
          </a:p>
        </p:txBody>
      </p:sp>
      <p:sp>
        <p:nvSpPr>
          <p:cNvPr id="138" name="TextBox 137"/>
          <p:cNvSpPr txBox="1"/>
          <p:nvPr/>
        </p:nvSpPr>
        <p:spPr>
          <a:xfrm>
            <a:off x="6630942" y="3237230"/>
            <a:ext cx="41870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 v</a:t>
            </a:r>
            <a:endParaRPr lang="en-US" sz="1600" b="1" dirty="0">
              <a:solidFill>
                <a:srgbClr val="0000FF"/>
              </a:solidFill>
              <a:latin typeface="Book Antiqua" panose="02040602050305030304" pitchFamily="18" charset="0"/>
            </a:endParaRPr>
          </a:p>
        </p:txBody>
      </p:sp>
      <p:sp>
        <p:nvSpPr>
          <p:cNvPr id="139" name="TextBox 138"/>
          <p:cNvSpPr txBox="1"/>
          <p:nvPr/>
        </p:nvSpPr>
        <p:spPr>
          <a:xfrm>
            <a:off x="6905262" y="3237230"/>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40" name="TextBox 139"/>
          <p:cNvSpPr txBox="1"/>
          <p:nvPr/>
        </p:nvSpPr>
        <p:spPr>
          <a:xfrm>
            <a:off x="7017022" y="3237230"/>
            <a:ext cx="429926"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u</a:t>
            </a:r>
            <a:r>
              <a:rPr lang="en-US" sz="1600" b="1" dirty="0" smtClean="0">
                <a:solidFill>
                  <a:srgbClr val="0000FF"/>
                </a:solidFill>
                <a:latin typeface="Book Antiqua" panose="02040602050305030304" pitchFamily="18" charset="0"/>
              </a:rPr>
              <a:t> )</a:t>
            </a:r>
            <a:endParaRPr lang="en-US" sz="1600" b="1" dirty="0">
              <a:solidFill>
                <a:srgbClr val="0000FF"/>
              </a:solidFill>
              <a:latin typeface="Book Antiqua" panose="02040602050305030304" pitchFamily="18" charset="0"/>
            </a:endParaRPr>
          </a:p>
        </p:txBody>
      </p:sp>
      <p:sp>
        <p:nvSpPr>
          <p:cNvPr id="141" name="TextBox 140"/>
          <p:cNvSpPr txBox="1"/>
          <p:nvPr/>
        </p:nvSpPr>
        <p:spPr>
          <a:xfrm>
            <a:off x="7301502" y="326517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42" name="TextBox 141"/>
          <p:cNvSpPr txBox="1"/>
          <p:nvPr/>
        </p:nvSpPr>
        <p:spPr>
          <a:xfrm>
            <a:off x="7992361" y="3265170"/>
            <a:ext cx="30489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 </a:t>
            </a:r>
            <a:endParaRPr lang="en-US" sz="1600" b="1" dirty="0">
              <a:solidFill>
                <a:srgbClr val="0000FF"/>
              </a:solidFill>
              <a:latin typeface="Book Antiqua" panose="02040602050305030304" pitchFamily="18" charset="0"/>
            </a:endParaRPr>
          </a:p>
        </p:txBody>
      </p:sp>
      <p:sp>
        <p:nvSpPr>
          <p:cNvPr id="143" name="TextBox 142"/>
          <p:cNvSpPr txBox="1"/>
          <p:nvPr/>
        </p:nvSpPr>
        <p:spPr>
          <a:xfrm>
            <a:off x="8346750" y="3257550"/>
            <a:ext cx="25359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44" name="TextBox 143"/>
          <p:cNvSpPr txBox="1"/>
          <p:nvPr/>
        </p:nvSpPr>
        <p:spPr>
          <a:xfrm>
            <a:off x="8686708" y="3261995"/>
            <a:ext cx="30489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 )</a:t>
            </a:r>
            <a:endParaRPr lang="en-US" sz="1600" b="1" dirty="0">
              <a:solidFill>
                <a:srgbClr val="0000FF"/>
              </a:solidFill>
              <a:latin typeface="Book Antiqua" panose="02040602050305030304" pitchFamily="18" charset="0"/>
            </a:endParaRPr>
          </a:p>
        </p:txBody>
      </p:sp>
      <p:sp>
        <p:nvSpPr>
          <p:cNvPr id="145" name="TextBox 144"/>
          <p:cNvSpPr txBox="1"/>
          <p:nvPr/>
        </p:nvSpPr>
        <p:spPr>
          <a:xfrm>
            <a:off x="5315222" y="3680996"/>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46" name="TextBox 145"/>
          <p:cNvSpPr txBox="1"/>
          <p:nvPr/>
        </p:nvSpPr>
        <p:spPr>
          <a:xfrm>
            <a:off x="5531386" y="3680996"/>
            <a:ext cx="59503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1200</a:t>
            </a:r>
            <a:endParaRPr lang="en-US" sz="1600" b="1" dirty="0">
              <a:solidFill>
                <a:srgbClr val="0000FF"/>
              </a:solidFill>
              <a:latin typeface="Book Antiqua" panose="02040602050305030304" pitchFamily="18" charset="0"/>
            </a:endParaRPr>
          </a:p>
        </p:txBody>
      </p:sp>
      <p:sp>
        <p:nvSpPr>
          <p:cNvPr id="147" name="TextBox 146"/>
          <p:cNvSpPr txBox="1"/>
          <p:nvPr/>
        </p:nvSpPr>
        <p:spPr>
          <a:xfrm>
            <a:off x="5965462" y="3680996"/>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48" name="TextBox 147"/>
          <p:cNvSpPr txBox="1"/>
          <p:nvPr/>
        </p:nvSpPr>
        <p:spPr>
          <a:xfrm>
            <a:off x="6110586" y="3670836"/>
            <a:ext cx="510076"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-20 </a:t>
            </a:r>
            <a:endParaRPr lang="en-US" sz="1600" b="1" dirty="0">
              <a:solidFill>
                <a:srgbClr val="0000FF"/>
              </a:solidFill>
              <a:latin typeface="Book Antiqua" panose="02040602050305030304" pitchFamily="18" charset="0"/>
            </a:endParaRPr>
          </a:p>
        </p:txBody>
      </p:sp>
      <p:sp>
        <p:nvSpPr>
          <p:cNvPr id="149" name="TextBox 148"/>
          <p:cNvSpPr txBox="1"/>
          <p:nvPr/>
        </p:nvSpPr>
        <p:spPr>
          <a:xfrm>
            <a:off x="6437776" y="3674110"/>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50" name="TextBox 149"/>
          <p:cNvSpPr txBox="1"/>
          <p:nvPr/>
        </p:nvSpPr>
        <p:spPr>
          <a:xfrm>
            <a:off x="6592980" y="3653790"/>
            <a:ext cx="149592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-24000 kg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151" name="TextBox 150"/>
          <p:cNvSpPr txBox="1"/>
          <p:nvPr/>
        </p:nvSpPr>
        <p:spPr>
          <a:xfrm>
            <a:off x="7530023" y="3265170"/>
            <a:ext cx="59503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1200</a:t>
            </a:r>
            <a:endParaRPr lang="en-US" sz="1600" b="1" dirty="0">
              <a:solidFill>
                <a:srgbClr val="0000FF"/>
              </a:solidFill>
              <a:latin typeface="Book Antiqua" panose="02040602050305030304" pitchFamily="18" charset="0"/>
            </a:endParaRPr>
          </a:p>
        </p:txBody>
      </p:sp>
      <p:sp>
        <p:nvSpPr>
          <p:cNvPr id="152" name="TextBox 151"/>
          <p:cNvSpPr txBox="1"/>
          <p:nvPr/>
        </p:nvSpPr>
        <p:spPr>
          <a:xfrm>
            <a:off x="8122595" y="3265170"/>
            <a:ext cx="28725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a:t>
            </a:r>
            <a:endParaRPr lang="en-US" sz="1600" b="1" dirty="0">
              <a:solidFill>
                <a:srgbClr val="0000FF"/>
              </a:solidFill>
              <a:latin typeface="Book Antiqua" panose="02040602050305030304" pitchFamily="18" charset="0"/>
            </a:endParaRPr>
          </a:p>
        </p:txBody>
      </p:sp>
      <p:sp>
        <p:nvSpPr>
          <p:cNvPr id="153" name="TextBox 152"/>
          <p:cNvSpPr txBox="1"/>
          <p:nvPr/>
        </p:nvSpPr>
        <p:spPr>
          <a:xfrm>
            <a:off x="8486053" y="3265170"/>
            <a:ext cx="38985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25</a:t>
            </a:r>
            <a:endParaRPr lang="en-US" sz="1600" b="1" dirty="0">
              <a:solidFill>
                <a:srgbClr val="0000FF"/>
              </a:solidFill>
              <a:latin typeface="Book Antiqua" panose="02040602050305030304" pitchFamily="18" charset="0"/>
            </a:endParaRPr>
          </a:p>
        </p:txBody>
      </p:sp>
      <p:sp>
        <p:nvSpPr>
          <p:cNvPr id="154" name="TextBox 153"/>
          <p:cNvSpPr txBox="1"/>
          <p:nvPr/>
        </p:nvSpPr>
        <p:spPr>
          <a:xfrm>
            <a:off x="4388587" y="3955695"/>
            <a:ext cx="177644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Force exerted  (F)</a:t>
            </a:r>
            <a:endParaRPr lang="en-US" sz="1600" b="1" dirty="0">
              <a:solidFill>
                <a:srgbClr val="0000FF"/>
              </a:solidFill>
              <a:latin typeface="Book Antiqua" panose="02040602050305030304" pitchFamily="18" charset="0"/>
            </a:endParaRPr>
          </a:p>
        </p:txBody>
      </p:sp>
      <p:sp>
        <p:nvSpPr>
          <p:cNvPr id="155" name="TextBox 154"/>
          <p:cNvSpPr txBox="1"/>
          <p:nvPr/>
        </p:nvSpPr>
        <p:spPr>
          <a:xfrm>
            <a:off x="6019800" y="3986618"/>
            <a:ext cx="308098" cy="338241"/>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56" name="TextBox 155"/>
          <p:cNvSpPr txBox="1"/>
          <p:nvPr/>
        </p:nvSpPr>
        <p:spPr>
          <a:xfrm>
            <a:off x="6252763" y="3953510"/>
            <a:ext cx="47000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a:t>
            </a:r>
            <a:endParaRPr lang="en-US" sz="1600" b="1" dirty="0">
              <a:solidFill>
                <a:srgbClr val="0000FF"/>
              </a:solidFill>
              <a:latin typeface="Book Antiqua" panose="02040602050305030304" pitchFamily="18" charset="0"/>
            </a:endParaRPr>
          </a:p>
        </p:txBody>
      </p:sp>
      <p:sp>
        <p:nvSpPr>
          <p:cNvPr id="158" name="TextBox 157"/>
          <p:cNvSpPr txBox="1"/>
          <p:nvPr/>
        </p:nvSpPr>
        <p:spPr>
          <a:xfrm>
            <a:off x="6558421" y="3985796"/>
            <a:ext cx="37280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59" name="TextBox 158"/>
          <p:cNvSpPr txBox="1"/>
          <p:nvPr/>
        </p:nvSpPr>
        <p:spPr>
          <a:xfrm>
            <a:off x="7129001" y="3985796"/>
            <a:ext cx="30810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61" name="TextBox 160"/>
          <p:cNvSpPr txBox="1"/>
          <p:nvPr/>
        </p:nvSpPr>
        <p:spPr>
          <a:xfrm>
            <a:off x="7489681" y="3983990"/>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62" name="TextBox 161"/>
          <p:cNvSpPr txBox="1"/>
          <p:nvPr/>
        </p:nvSpPr>
        <p:spPr>
          <a:xfrm>
            <a:off x="7690553" y="3983990"/>
            <a:ext cx="88678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-6000 N</a:t>
            </a:r>
            <a:endParaRPr lang="en-US" sz="1600" b="1" dirty="0">
              <a:solidFill>
                <a:srgbClr val="0000FF"/>
              </a:solidFill>
              <a:latin typeface="Book Antiqua" panose="02040602050305030304" pitchFamily="18" charset="0"/>
            </a:endParaRPr>
          </a:p>
        </p:txBody>
      </p:sp>
      <p:sp>
        <p:nvSpPr>
          <p:cNvPr id="164" name="TextBox 163"/>
          <p:cNvSpPr txBox="1"/>
          <p:nvPr/>
        </p:nvSpPr>
        <p:spPr>
          <a:xfrm>
            <a:off x="6712946" y="3985796"/>
            <a:ext cx="71999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1200</a:t>
            </a:r>
            <a:endParaRPr lang="en-US" sz="1600" b="1" dirty="0">
              <a:solidFill>
                <a:srgbClr val="0000FF"/>
              </a:solidFill>
              <a:latin typeface="Book Antiqua" panose="02040602050305030304" pitchFamily="18" charset="0"/>
            </a:endParaRPr>
          </a:p>
        </p:txBody>
      </p:sp>
      <p:sp>
        <p:nvSpPr>
          <p:cNvPr id="165" name="TextBox 164"/>
          <p:cNvSpPr txBox="1"/>
          <p:nvPr/>
        </p:nvSpPr>
        <p:spPr>
          <a:xfrm>
            <a:off x="7289364" y="3976271"/>
            <a:ext cx="40748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 </a:t>
            </a:r>
            <a:endParaRPr lang="en-US" sz="1600" b="1" dirty="0">
              <a:solidFill>
                <a:srgbClr val="0000FF"/>
              </a:solidFill>
              <a:latin typeface="Book Antiqua" panose="02040602050305030304" pitchFamily="18" charset="0"/>
            </a:endParaRPr>
          </a:p>
        </p:txBody>
      </p:sp>
      <p:sp>
        <p:nvSpPr>
          <p:cNvPr id="166" name="TextBox 165"/>
          <p:cNvSpPr txBox="1"/>
          <p:nvPr/>
        </p:nvSpPr>
        <p:spPr>
          <a:xfrm>
            <a:off x="1524000" y="4009390"/>
            <a:ext cx="39145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r>
              <a:rPr lang="en-US" sz="1600" b="1" dirty="0" err="1" smtClean="0">
                <a:solidFill>
                  <a:srgbClr val="0000FF"/>
                </a:solidFill>
                <a:latin typeface="Book Antiqua" panose="02040602050305030304" pitchFamily="18" charset="0"/>
              </a:rPr>
              <a:t>i</a:t>
            </a: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67" name="TextBox 166"/>
          <p:cNvSpPr txBox="1"/>
          <p:nvPr/>
        </p:nvSpPr>
        <p:spPr>
          <a:xfrm>
            <a:off x="838200" y="4324350"/>
            <a:ext cx="46038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(ii)</a:t>
            </a:r>
            <a:endParaRPr lang="en-US" sz="1600" b="1" dirty="0">
              <a:solidFill>
                <a:srgbClr val="0000FF"/>
              </a:solidFill>
              <a:latin typeface="Book Antiqua" panose="02040602050305030304" pitchFamily="18" charset="0"/>
            </a:endParaRPr>
          </a:p>
        </p:txBody>
      </p:sp>
      <p:sp>
        <p:nvSpPr>
          <p:cNvPr id="168" name="TextBox 167"/>
          <p:cNvSpPr txBox="1"/>
          <p:nvPr/>
        </p:nvSpPr>
        <p:spPr>
          <a:xfrm>
            <a:off x="1371600" y="4629150"/>
            <a:ext cx="52931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(iii)</a:t>
            </a:r>
            <a:endParaRPr lang="en-US" sz="1600" b="1" dirty="0">
              <a:solidFill>
                <a:srgbClr val="0000FF"/>
              </a:solidFill>
              <a:latin typeface="Book Antiqua" panose="02040602050305030304" pitchFamily="18" charset="0"/>
            </a:endParaRPr>
          </a:p>
        </p:txBody>
      </p:sp>
      <p:sp>
        <p:nvSpPr>
          <p:cNvPr id="169" name="TextBox 168"/>
          <p:cNvSpPr txBox="1"/>
          <p:nvPr/>
        </p:nvSpPr>
        <p:spPr>
          <a:xfrm>
            <a:off x="3868451" y="2690396"/>
            <a:ext cx="398749"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a:t>
            </a:r>
            <a:r>
              <a:rPr lang="en-US" sz="1600" b="1" dirty="0" err="1" smtClean="0">
                <a:solidFill>
                  <a:srgbClr val="0000FF"/>
                </a:solidFill>
                <a:latin typeface="Book Antiqua" panose="02040602050305030304" pitchFamily="18" charset="0"/>
              </a:rPr>
              <a:t>i</a:t>
            </a: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70" name="TextBox 169"/>
          <p:cNvSpPr txBox="1"/>
          <p:nvPr/>
        </p:nvSpPr>
        <p:spPr>
          <a:xfrm>
            <a:off x="3844331" y="3257550"/>
            <a:ext cx="482486" cy="584775"/>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(ii)</a:t>
            </a:r>
            <a:endParaRPr lang="en-US" sz="1600" b="1" dirty="0">
              <a:solidFill>
                <a:srgbClr val="0000FF"/>
              </a:solidFill>
              <a:latin typeface="Book Antiqua" panose="02040602050305030304" pitchFamily="18" charset="0"/>
            </a:endParaRPr>
          </a:p>
        </p:txBody>
      </p:sp>
      <p:sp>
        <p:nvSpPr>
          <p:cNvPr id="171" name="TextBox 170"/>
          <p:cNvSpPr txBox="1"/>
          <p:nvPr/>
        </p:nvSpPr>
        <p:spPr>
          <a:xfrm>
            <a:off x="3875858" y="3952141"/>
            <a:ext cx="556473"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(iii)</a:t>
            </a:r>
            <a:endParaRPr lang="en-US" sz="1600" b="1" dirty="0">
              <a:solidFill>
                <a:srgbClr val="0000FF"/>
              </a:solidFill>
              <a:latin typeface="Book Antiqua" panose="02040602050305030304" pitchFamily="18" charset="0"/>
            </a:endParaRPr>
          </a:p>
        </p:txBody>
      </p:sp>
      <p:sp>
        <p:nvSpPr>
          <p:cNvPr id="172" name="Rounded Rectangle 171"/>
          <p:cNvSpPr/>
          <p:nvPr/>
        </p:nvSpPr>
        <p:spPr>
          <a:xfrm>
            <a:off x="3886200" y="4405136"/>
            <a:ext cx="724947"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0000FF"/>
                </a:solidFill>
                <a:effectLst>
                  <a:innerShdw blurRad="114300">
                    <a:prstClr val="black"/>
                  </a:innerShdw>
                </a:effectLst>
                <a:latin typeface="Book Antiqua" panose="02040602050305030304" pitchFamily="18" charset="0"/>
              </a:rPr>
              <a:t>Ans</a:t>
            </a:r>
            <a:r>
              <a:rPr lang="en-US" sz="1600" b="1" kern="0" dirty="0" smtClean="0">
                <a:solidFill>
                  <a:srgbClr val="0000FF"/>
                </a:solidFill>
                <a:effectLst>
                  <a:innerShdw blurRad="114300">
                    <a:prstClr val="black"/>
                  </a:innerShdw>
                </a:effectLst>
                <a:latin typeface="Book Antiqua" panose="02040602050305030304" pitchFamily="18" charset="0"/>
              </a:rPr>
              <a:t>: </a:t>
            </a:r>
            <a:endParaRPr lang="en-US" sz="1600" b="1" kern="0" dirty="0">
              <a:solidFill>
                <a:srgbClr val="0000FF"/>
              </a:solidFill>
              <a:effectLst>
                <a:innerShdw blurRad="114300">
                  <a:prstClr val="black"/>
                </a:innerShdw>
              </a:effectLst>
              <a:latin typeface="Book Antiqua" panose="02040602050305030304" pitchFamily="18" charset="0"/>
            </a:endParaRPr>
          </a:p>
        </p:txBody>
      </p:sp>
      <p:sp>
        <p:nvSpPr>
          <p:cNvPr id="173" name="TextBox 172"/>
          <p:cNvSpPr txBox="1"/>
          <p:nvPr/>
        </p:nvSpPr>
        <p:spPr>
          <a:xfrm>
            <a:off x="4428177" y="4276008"/>
            <a:ext cx="4447726" cy="765644"/>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Acceleration is 5ms</a:t>
            </a:r>
            <a:r>
              <a:rPr lang="en-US" baseline="30000" dirty="0" smtClean="0"/>
              <a:t>-2 </a:t>
            </a:r>
            <a:r>
              <a:rPr lang="en-US" dirty="0" smtClean="0"/>
              <a:t>and the change in momentum is 24000kgms</a:t>
            </a:r>
            <a:r>
              <a:rPr lang="en-US" baseline="30000" dirty="0" smtClean="0"/>
              <a:t>-1</a:t>
            </a:r>
            <a:r>
              <a:rPr lang="en-US" dirty="0" smtClean="0"/>
              <a:t>. The magnitude of force is 6000N</a:t>
            </a:r>
            <a:endParaRPr lang="en-US" dirty="0"/>
          </a:p>
        </p:txBody>
      </p:sp>
    </p:spTree>
    <p:extLst>
      <p:ext uri="{BB962C8B-B14F-4D97-AF65-F5344CB8AC3E}">
        <p14:creationId xmlns:p14="http://schemas.microsoft.com/office/powerpoint/2010/main" val="1119448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1"/>
                                        </p:tgtEl>
                                        <p:attrNameLst>
                                          <p:attrName>style.visibility</p:attrName>
                                        </p:attrNameLst>
                                      </p:cBhvr>
                                      <p:to>
                                        <p:strVal val="visible"/>
                                      </p:to>
                                    </p:set>
                                    <p:animEffect transition="in" filter="fade">
                                      <p:cBhvr>
                                        <p:cTn id="25" dur="500"/>
                                        <p:tgtEl>
                                          <p:spTgt spid="291"/>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291"/>
                                        </p:tgtEl>
                                      </p:cBhvr>
                                    </p:animEffect>
                                    <p:animScale>
                                      <p:cBhvr>
                                        <p:cTn id="28" dur="250" autoRev="1" fill="hold"/>
                                        <p:tgtEl>
                                          <p:spTgt spid="291"/>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291"/>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2"/>
                                        </p:tgtEl>
                                        <p:attrNameLst>
                                          <p:attrName>style.visibility</p:attrName>
                                        </p:attrNameLst>
                                      </p:cBhvr>
                                      <p:to>
                                        <p:strVal val="visible"/>
                                      </p:to>
                                    </p:set>
                                    <p:animEffect transition="in" filter="fade">
                                      <p:cBhvr>
                                        <p:cTn id="48" dur="500"/>
                                        <p:tgtEl>
                                          <p:spTgt spid="292"/>
                                        </p:tgtEl>
                                      </p:cBhvr>
                                    </p:animEffect>
                                  </p:childTnLst>
                                </p:cTn>
                              </p:par>
                              <p:par>
                                <p:cTn id="49" presetID="26" presetClass="emph" presetSubtype="0" fill="hold" grpId="1" nodeType="withEffect">
                                  <p:stCondLst>
                                    <p:cond delay="0"/>
                                  </p:stCondLst>
                                  <p:childTnLst>
                                    <p:animEffect transition="out" filter="fade">
                                      <p:cBhvr>
                                        <p:cTn id="50" dur="500" tmFilter="0, 0; .2, .5; .8, .5; 1, 0"/>
                                        <p:tgtEl>
                                          <p:spTgt spid="292"/>
                                        </p:tgtEl>
                                      </p:cBhvr>
                                    </p:animEffect>
                                    <p:animScale>
                                      <p:cBhvr>
                                        <p:cTn id="51" dur="250" autoRev="1" fill="hold"/>
                                        <p:tgtEl>
                                          <p:spTgt spid="292"/>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292"/>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ipe(left)">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left)">
                                      <p:cBhvr>
                                        <p:cTn id="73" dur="50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wipe(left)">
                                      <p:cBhvr>
                                        <p:cTn id="78" dur="500"/>
                                        <p:tgtEl>
                                          <p:spTgt spid="4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left)">
                                      <p:cBhvr>
                                        <p:cTn id="83" dur="500"/>
                                        <p:tgtEl>
                                          <p:spTgt spid="3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wipe(left)">
                                      <p:cBhvr>
                                        <p:cTn id="88" dur="500"/>
                                        <p:tgtEl>
                                          <p:spTgt spid="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up)">
                                      <p:cBhvr>
                                        <p:cTn id="93" dur="500"/>
                                        <p:tgtEl>
                                          <p:spTgt spid="18"/>
                                        </p:tgtEl>
                                      </p:cBhvr>
                                    </p:animEffect>
                                  </p:childTnLst>
                                </p:cTn>
                              </p:par>
                            </p:childTnLst>
                          </p:cTn>
                        </p:par>
                        <p:par>
                          <p:cTn id="94" fill="hold">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106"/>
                                        </p:tgtEl>
                                        <p:attrNameLst>
                                          <p:attrName>style.visibility</p:attrName>
                                        </p:attrNameLst>
                                      </p:cBhvr>
                                      <p:to>
                                        <p:strVal val="visible"/>
                                      </p:to>
                                    </p:set>
                                    <p:animEffect transition="in" filter="wipe(left)">
                                      <p:cBhvr>
                                        <p:cTn id="97" dur="500"/>
                                        <p:tgtEl>
                                          <p:spTgt spid="10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105"/>
                                        </p:tgtEl>
                                        <p:attrNameLst>
                                          <p:attrName>style.visibility</p:attrName>
                                        </p:attrNameLst>
                                      </p:cBhvr>
                                      <p:to>
                                        <p:strVal val="visible"/>
                                      </p:to>
                                    </p:set>
                                    <p:animEffect transition="in" filter="wipe(up)">
                                      <p:cBhvr>
                                        <p:cTn id="102" dur="500"/>
                                        <p:tgtEl>
                                          <p:spTgt spid="105"/>
                                        </p:tgtEl>
                                      </p:cBhvr>
                                    </p:animEffect>
                                  </p:childTnLst>
                                </p:cTn>
                              </p:par>
                            </p:childTnLst>
                          </p:cTn>
                        </p:par>
                        <p:par>
                          <p:cTn id="103" fill="hold">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wipe(left)">
                                      <p:cBhvr>
                                        <p:cTn id="106" dur="500"/>
                                        <p:tgtEl>
                                          <p:spTgt spid="10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left)">
                                      <p:cBhvr>
                                        <p:cTn id="111" dur="500"/>
                                        <p:tgtEl>
                                          <p:spTgt spid="5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wipe(left)">
                                      <p:cBhvr>
                                        <p:cTn id="116" dur="500"/>
                                        <p:tgtEl>
                                          <p:spTgt spid="5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wipe(left)">
                                      <p:cBhvr>
                                        <p:cTn id="121" dur="500"/>
                                        <p:tgtEl>
                                          <p:spTgt spid="3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wipe(left)">
                                      <p:cBhvr>
                                        <p:cTn id="126" dur="500"/>
                                        <p:tgtEl>
                                          <p:spTgt spid="3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wipe(left)">
                                      <p:cBhvr>
                                        <p:cTn id="131" dur="500"/>
                                        <p:tgtEl>
                                          <p:spTgt spid="4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3"/>
                                        </p:tgtEl>
                                        <p:attrNameLst>
                                          <p:attrName>style.visibility</p:attrName>
                                        </p:attrNameLst>
                                      </p:cBhvr>
                                      <p:to>
                                        <p:strVal val="visible"/>
                                      </p:to>
                                    </p:set>
                                    <p:animEffect transition="in" filter="fade">
                                      <p:cBhvr>
                                        <p:cTn id="134" dur="500"/>
                                        <p:tgtEl>
                                          <p:spTgt spid="293"/>
                                        </p:tgtEl>
                                      </p:cBhvr>
                                    </p:animEffect>
                                  </p:childTnLst>
                                </p:cTn>
                              </p:par>
                              <p:par>
                                <p:cTn id="135" presetID="26" presetClass="emph" presetSubtype="0" fill="hold" grpId="1" nodeType="withEffect">
                                  <p:stCondLst>
                                    <p:cond delay="0"/>
                                  </p:stCondLst>
                                  <p:childTnLst>
                                    <p:animEffect transition="out" filter="fade">
                                      <p:cBhvr>
                                        <p:cTn id="136" dur="500" tmFilter="0, 0; .2, .5; .8, .5; 1, 0"/>
                                        <p:tgtEl>
                                          <p:spTgt spid="293"/>
                                        </p:tgtEl>
                                      </p:cBhvr>
                                    </p:animEffect>
                                    <p:animScale>
                                      <p:cBhvr>
                                        <p:cTn id="137" dur="250" autoRev="1" fill="hold"/>
                                        <p:tgtEl>
                                          <p:spTgt spid="293"/>
                                        </p:tgtEl>
                                      </p:cBhvr>
                                      <p:by x="105000" y="105000"/>
                                    </p:animScale>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2" nodeType="clickEffect">
                                  <p:stCondLst>
                                    <p:cond delay="0"/>
                                  </p:stCondLst>
                                  <p:childTnLst>
                                    <p:set>
                                      <p:cBhvr>
                                        <p:cTn id="141" dur="1" fill="hold">
                                          <p:stCondLst>
                                            <p:cond delay="0"/>
                                          </p:stCondLst>
                                        </p:cTn>
                                        <p:tgtEl>
                                          <p:spTgt spid="293"/>
                                        </p:tgtEl>
                                        <p:attrNameLst>
                                          <p:attrName>style.visibility</p:attrName>
                                        </p:attrNameLst>
                                      </p:cBhvr>
                                      <p:to>
                                        <p:strVal val="hidden"/>
                                      </p:to>
                                    </p:set>
                                  </p:childTnLst>
                                </p:cTn>
                              </p:par>
                              <p:par>
                                <p:cTn id="142" presetID="22" presetClass="entr" presetSubtype="8" fill="hold" grpId="0" nodeType="withEffect">
                                  <p:stCondLst>
                                    <p:cond delay="0"/>
                                  </p:stCondLst>
                                  <p:childTnLst>
                                    <p:set>
                                      <p:cBhvr>
                                        <p:cTn id="143" dur="1" fill="hold">
                                          <p:stCondLst>
                                            <p:cond delay="0"/>
                                          </p:stCondLst>
                                        </p:cTn>
                                        <p:tgtEl>
                                          <p:spTgt spid="62"/>
                                        </p:tgtEl>
                                        <p:attrNameLst>
                                          <p:attrName>style.visibility</p:attrName>
                                        </p:attrNameLst>
                                      </p:cBhvr>
                                      <p:to>
                                        <p:strVal val="visible"/>
                                      </p:to>
                                    </p:set>
                                    <p:animEffect transition="in" filter="wipe(left)">
                                      <p:cBhvr>
                                        <p:cTn id="144" dur="500"/>
                                        <p:tgtEl>
                                          <p:spTgt spid="6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wipe(left)">
                                      <p:cBhvr>
                                        <p:cTn id="149" dur="500"/>
                                        <p:tgtEl>
                                          <p:spTgt spid="64"/>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67"/>
                                        </p:tgtEl>
                                        <p:attrNameLst>
                                          <p:attrName>style.visibility</p:attrName>
                                        </p:attrNameLst>
                                      </p:cBhvr>
                                      <p:to>
                                        <p:strVal val="visible"/>
                                      </p:to>
                                    </p:set>
                                    <p:animEffect transition="in" filter="wipe(left)">
                                      <p:cBhvr>
                                        <p:cTn id="154" dur="500"/>
                                        <p:tgtEl>
                                          <p:spTgt spid="67"/>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65"/>
                                        </p:tgtEl>
                                        <p:attrNameLst>
                                          <p:attrName>style.visibility</p:attrName>
                                        </p:attrNameLst>
                                      </p:cBhvr>
                                      <p:to>
                                        <p:strVal val="visible"/>
                                      </p:to>
                                    </p:set>
                                    <p:animEffect transition="in" filter="wipe(left)">
                                      <p:cBhvr>
                                        <p:cTn id="159" dur="500"/>
                                        <p:tgtEl>
                                          <p:spTgt spid="6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66"/>
                                        </p:tgtEl>
                                        <p:attrNameLst>
                                          <p:attrName>style.visibility</p:attrName>
                                        </p:attrNameLst>
                                      </p:cBhvr>
                                      <p:to>
                                        <p:strVal val="visible"/>
                                      </p:to>
                                    </p:set>
                                    <p:animEffect transition="in" filter="wipe(left)">
                                      <p:cBhvr>
                                        <p:cTn id="164" dur="500"/>
                                        <p:tgtEl>
                                          <p:spTgt spid="66"/>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63"/>
                                        </p:tgtEl>
                                        <p:attrNameLst>
                                          <p:attrName>style.visibility</p:attrName>
                                        </p:attrNameLst>
                                      </p:cBhvr>
                                      <p:to>
                                        <p:strVal val="visible"/>
                                      </p:to>
                                    </p:set>
                                    <p:animEffect transition="in" filter="wipe(left)">
                                      <p:cBhvr>
                                        <p:cTn id="169" dur="500"/>
                                        <p:tgtEl>
                                          <p:spTgt spid="63"/>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nodeType="clickEffect">
                                  <p:stCondLst>
                                    <p:cond delay="0"/>
                                  </p:stCondLst>
                                  <p:childTnLst>
                                    <p:set>
                                      <p:cBhvr>
                                        <p:cTn id="173" dur="1" fill="hold">
                                          <p:stCondLst>
                                            <p:cond delay="0"/>
                                          </p:stCondLst>
                                        </p:cTn>
                                        <p:tgtEl>
                                          <p:spTgt spid="108"/>
                                        </p:tgtEl>
                                        <p:attrNameLst>
                                          <p:attrName>style.visibility</p:attrName>
                                        </p:attrNameLst>
                                      </p:cBhvr>
                                      <p:to>
                                        <p:strVal val="visible"/>
                                      </p:to>
                                    </p:set>
                                    <p:animEffect transition="in" filter="wipe(up)">
                                      <p:cBhvr>
                                        <p:cTn id="174" dur="500"/>
                                        <p:tgtEl>
                                          <p:spTgt spid="108"/>
                                        </p:tgtEl>
                                      </p:cBhvr>
                                    </p:animEffect>
                                  </p:childTnLst>
                                </p:cTn>
                              </p:par>
                            </p:childTnLst>
                          </p:cTn>
                        </p:par>
                        <p:par>
                          <p:cTn id="175" fill="hold">
                            <p:stCondLst>
                              <p:cond delay="500"/>
                            </p:stCondLst>
                            <p:childTnLst>
                              <p:par>
                                <p:cTn id="176" presetID="22" presetClass="entr" presetSubtype="8" fill="hold" grpId="0" nodeType="afterEffect">
                                  <p:stCondLst>
                                    <p:cond delay="0"/>
                                  </p:stCondLst>
                                  <p:childTnLst>
                                    <p:set>
                                      <p:cBhvr>
                                        <p:cTn id="177" dur="1" fill="hold">
                                          <p:stCondLst>
                                            <p:cond delay="0"/>
                                          </p:stCondLst>
                                        </p:cTn>
                                        <p:tgtEl>
                                          <p:spTgt spid="110"/>
                                        </p:tgtEl>
                                        <p:attrNameLst>
                                          <p:attrName>style.visibility</p:attrName>
                                        </p:attrNameLst>
                                      </p:cBhvr>
                                      <p:to>
                                        <p:strVal val="visible"/>
                                      </p:to>
                                    </p:set>
                                    <p:animEffect transition="in" filter="wipe(left)">
                                      <p:cBhvr>
                                        <p:cTn id="178" dur="500"/>
                                        <p:tgtEl>
                                          <p:spTgt spid="110"/>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1" fill="hold" nodeType="clickEffect">
                                  <p:stCondLst>
                                    <p:cond delay="0"/>
                                  </p:stCondLst>
                                  <p:childTnLst>
                                    <p:set>
                                      <p:cBhvr>
                                        <p:cTn id="182" dur="1" fill="hold">
                                          <p:stCondLst>
                                            <p:cond delay="0"/>
                                          </p:stCondLst>
                                        </p:cTn>
                                        <p:tgtEl>
                                          <p:spTgt spid="109"/>
                                        </p:tgtEl>
                                        <p:attrNameLst>
                                          <p:attrName>style.visibility</p:attrName>
                                        </p:attrNameLst>
                                      </p:cBhvr>
                                      <p:to>
                                        <p:strVal val="visible"/>
                                      </p:to>
                                    </p:set>
                                    <p:animEffect transition="in" filter="wipe(up)">
                                      <p:cBhvr>
                                        <p:cTn id="183" dur="500"/>
                                        <p:tgtEl>
                                          <p:spTgt spid="109"/>
                                        </p:tgtEl>
                                      </p:cBhvr>
                                    </p:animEffect>
                                  </p:childTnLst>
                                </p:cTn>
                              </p:par>
                            </p:childTnLst>
                          </p:cTn>
                        </p:par>
                        <p:par>
                          <p:cTn id="184" fill="hold">
                            <p:stCondLst>
                              <p:cond delay="500"/>
                            </p:stCondLst>
                            <p:childTnLst>
                              <p:par>
                                <p:cTn id="185" presetID="22" presetClass="entr" presetSubtype="8" fill="hold" grpId="0" nodeType="afterEffect">
                                  <p:stCondLst>
                                    <p:cond delay="0"/>
                                  </p:stCondLst>
                                  <p:childTnLst>
                                    <p:set>
                                      <p:cBhvr>
                                        <p:cTn id="186" dur="1" fill="hold">
                                          <p:stCondLst>
                                            <p:cond delay="0"/>
                                          </p:stCondLst>
                                        </p:cTn>
                                        <p:tgtEl>
                                          <p:spTgt spid="111"/>
                                        </p:tgtEl>
                                        <p:attrNameLst>
                                          <p:attrName>style.visibility</p:attrName>
                                        </p:attrNameLst>
                                      </p:cBhvr>
                                      <p:to>
                                        <p:strVal val="visible"/>
                                      </p:to>
                                    </p:set>
                                    <p:animEffect transition="in" filter="wipe(left)">
                                      <p:cBhvr>
                                        <p:cTn id="187" dur="500"/>
                                        <p:tgtEl>
                                          <p:spTgt spid="111"/>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112"/>
                                        </p:tgtEl>
                                        <p:attrNameLst>
                                          <p:attrName>style.visibility</p:attrName>
                                        </p:attrNameLst>
                                      </p:cBhvr>
                                      <p:to>
                                        <p:strVal val="visible"/>
                                      </p:to>
                                    </p:set>
                                    <p:animEffect transition="in" filter="wipe(left)">
                                      <p:cBhvr>
                                        <p:cTn id="192" dur="500"/>
                                        <p:tgtEl>
                                          <p:spTgt spid="112"/>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68"/>
                                        </p:tgtEl>
                                        <p:attrNameLst>
                                          <p:attrName>style.visibility</p:attrName>
                                        </p:attrNameLst>
                                      </p:cBhvr>
                                      <p:to>
                                        <p:strVal val="visible"/>
                                      </p:to>
                                    </p:set>
                                    <p:animEffect transition="in" filter="wipe(left)">
                                      <p:cBhvr>
                                        <p:cTn id="197" dur="500"/>
                                        <p:tgtEl>
                                          <p:spTgt spid="68"/>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69"/>
                                        </p:tgtEl>
                                        <p:attrNameLst>
                                          <p:attrName>style.visibility</p:attrName>
                                        </p:attrNameLst>
                                      </p:cBhvr>
                                      <p:to>
                                        <p:strVal val="visible"/>
                                      </p:to>
                                    </p:set>
                                    <p:animEffect transition="in" filter="wipe(left)">
                                      <p:cBhvr>
                                        <p:cTn id="202" dur="500"/>
                                        <p:tgtEl>
                                          <p:spTgt spid="69"/>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41"/>
                                        </p:tgtEl>
                                        <p:attrNameLst>
                                          <p:attrName>style.visibility</p:attrName>
                                        </p:attrNameLst>
                                      </p:cBhvr>
                                      <p:to>
                                        <p:strVal val="visible"/>
                                      </p:to>
                                    </p:set>
                                    <p:animEffect transition="in" filter="wipe(left)">
                                      <p:cBhvr>
                                        <p:cTn id="207" dur="500"/>
                                        <p:tgtEl>
                                          <p:spTgt spid="41"/>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42"/>
                                        </p:tgtEl>
                                        <p:attrNameLst>
                                          <p:attrName>style.visibility</p:attrName>
                                        </p:attrNameLst>
                                      </p:cBhvr>
                                      <p:to>
                                        <p:strVal val="visible"/>
                                      </p:to>
                                    </p:set>
                                    <p:animEffect transition="in" filter="wipe(left)">
                                      <p:cBhvr>
                                        <p:cTn id="212" dur="500"/>
                                        <p:tgtEl>
                                          <p:spTgt spid="42"/>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43"/>
                                        </p:tgtEl>
                                        <p:attrNameLst>
                                          <p:attrName>style.visibility</p:attrName>
                                        </p:attrNameLst>
                                      </p:cBhvr>
                                      <p:to>
                                        <p:strVal val="visible"/>
                                      </p:to>
                                    </p:set>
                                    <p:animEffect transition="in" filter="wipe(left)">
                                      <p:cBhvr>
                                        <p:cTn id="217" dur="500"/>
                                        <p:tgtEl>
                                          <p:spTgt spid="43"/>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294"/>
                                        </p:tgtEl>
                                        <p:attrNameLst>
                                          <p:attrName>style.visibility</p:attrName>
                                        </p:attrNameLst>
                                      </p:cBhvr>
                                      <p:to>
                                        <p:strVal val="visible"/>
                                      </p:to>
                                    </p:set>
                                    <p:animEffect transition="in" filter="fade">
                                      <p:cBhvr>
                                        <p:cTn id="220" dur="500"/>
                                        <p:tgtEl>
                                          <p:spTgt spid="294"/>
                                        </p:tgtEl>
                                      </p:cBhvr>
                                    </p:animEffect>
                                  </p:childTnLst>
                                </p:cTn>
                              </p:par>
                              <p:par>
                                <p:cTn id="221" presetID="26" presetClass="emph" presetSubtype="0" fill="hold" grpId="1" nodeType="withEffect">
                                  <p:stCondLst>
                                    <p:cond delay="0"/>
                                  </p:stCondLst>
                                  <p:childTnLst>
                                    <p:animEffect transition="out" filter="fade">
                                      <p:cBhvr>
                                        <p:cTn id="222" dur="500" tmFilter="0, 0; .2, .5; .8, .5; 1, 0"/>
                                        <p:tgtEl>
                                          <p:spTgt spid="294"/>
                                        </p:tgtEl>
                                      </p:cBhvr>
                                    </p:animEffect>
                                    <p:animScale>
                                      <p:cBhvr>
                                        <p:cTn id="223" dur="250" autoRev="1" fill="hold"/>
                                        <p:tgtEl>
                                          <p:spTgt spid="294"/>
                                        </p:tgtEl>
                                      </p:cBhvr>
                                      <p:by x="105000" y="105000"/>
                                    </p:animScale>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grpId="2" nodeType="clickEffect">
                                  <p:stCondLst>
                                    <p:cond delay="0"/>
                                  </p:stCondLst>
                                  <p:childTnLst>
                                    <p:set>
                                      <p:cBhvr>
                                        <p:cTn id="227" dur="1" fill="hold">
                                          <p:stCondLst>
                                            <p:cond delay="0"/>
                                          </p:stCondLst>
                                        </p:cTn>
                                        <p:tgtEl>
                                          <p:spTgt spid="294"/>
                                        </p:tgtEl>
                                        <p:attrNameLst>
                                          <p:attrName>style.visibility</p:attrName>
                                        </p:attrNameLst>
                                      </p:cBhvr>
                                      <p:to>
                                        <p:strVal val="hidden"/>
                                      </p:to>
                                    </p:set>
                                  </p:childTnLst>
                                </p:cTn>
                              </p:par>
                              <p:par>
                                <p:cTn id="228" presetID="22" presetClass="entr" presetSubtype="8" fill="hold" grpId="0" nodeType="withEffect">
                                  <p:stCondLst>
                                    <p:cond delay="0"/>
                                  </p:stCondLst>
                                  <p:childTnLst>
                                    <p:set>
                                      <p:cBhvr>
                                        <p:cTn id="229" dur="1" fill="hold">
                                          <p:stCondLst>
                                            <p:cond delay="0"/>
                                          </p:stCondLst>
                                        </p:cTn>
                                        <p:tgtEl>
                                          <p:spTgt spid="23"/>
                                        </p:tgtEl>
                                        <p:attrNameLst>
                                          <p:attrName>style.visibility</p:attrName>
                                        </p:attrNameLst>
                                      </p:cBhvr>
                                      <p:to>
                                        <p:strVal val="visible"/>
                                      </p:to>
                                    </p:set>
                                    <p:animEffect transition="in" filter="wipe(left)">
                                      <p:cBhvr>
                                        <p:cTn id="230" dur="500"/>
                                        <p:tgtEl>
                                          <p:spTgt spid="23"/>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166"/>
                                        </p:tgtEl>
                                        <p:attrNameLst>
                                          <p:attrName>style.visibility</p:attrName>
                                        </p:attrNameLst>
                                      </p:cBhvr>
                                      <p:to>
                                        <p:strVal val="visible"/>
                                      </p:to>
                                    </p:set>
                                    <p:animEffect transition="in" filter="wipe(left)">
                                      <p:cBhvr>
                                        <p:cTn id="235" dur="500"/>
                                        <p:tgtEl>
                                          <p:spTgt spid="166"/>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24"/>
                                        </p:tgtEl>
                                        <p:attrNameLst>
                                          <p:attrName>style.visibility</p:attrName>
                                        </p:attrNameLst>
                                      </p:cBhvr>
                                      <p:to>
                                        <p:strVal val="visible"/>
                                      </p:to>
                                    </p:set>
                                    <p:animEffect transition="in" filter="wipe(left)">
                                      <p:cBhvr>
                                        <p:cTn id="240" dur="500"/>
                                        <p:tgtEl>
                                          <p:spTgt spid="24"/>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25"/>
                                        </p:tgtEl>
                                        <p:attrNameLst>
                                          <p:attrName>style.visibility</p:attrName>
                                        </p:attrNameLst>
                                      </p:cBhvr>
                                      <p:to>
                                        <p:strVal val="visible"/>
                                      </p:to>
                                    </p:set>
                                    <p:animEffect transition="in" filter="wipe(left)">
                                      <p:cBhvr>
                                        <p:cTn id="245" dur="500"/>
                                        <p:tgtEl>
                                          <p:spTgt spid="25"/>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26"/>
                                        </p:tgtEl>
                                        <p:attrNameLst>
                                          <p:attrName>style.visibility</p:attrName>
                                        </p:attrNameLst>
                                      </p:cBhvr>
                                      <p:to>
                                        <p:strVal val="visible"/>
                                      </p:to>
                                    </p:set>
                                    <p:animEffect transition="in" filter="wipe(left)">
                                      <p:cBhvr>
                                        <p:cTn id="250" dur="500"/>
                                        <p:tgtEl>
                                          <p:spTgt spid="26"/>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167"/>
                                        </p:tgtEl>
                                        <p:attrNameLst>
                                          <p:attrName>style.visibility</p:attrName>
                                        </p:attrNameLst>
                                      </p:cBhvr>
                                      <p:to>
                                        <p:strVal val="visible"/>
                                      </p:to>
                                    </p:set>
                                    <p:animEffect transition="in" filter="wipe(left)">
                                      <p:cBhvr>
                                        <p:cTn id="255" dur="500"/>
                                        <p:tgtEl>
                                          <p:spTgt spid="167"/>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82"/>
                                        </p:tgtEl>
                                        <p:attrNameLst>
                                          <p:attrName>style.visibility</p:attrName>
                                        </p:attrNameLst>
                                      </p:cBhvr>
                                      <p:to>
                                        <p:strVal val="visible"/>
                                      </p:to>
                                    </p:set>
                                    <p:animEffect transition="in" filter="wipe(left)">
                                      <p:cBhvr>
                                        <p:cTn id="260" dur="500"/>
                                        <p:tgtEl>
                                          <p:spTgt spid="82"/>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83"/>
                                        </p:tgtEl>
                                        <p:attrNameLst>
                                          <p:attrName>style.visibility</p:attrName>
                                        </p:attrNameLst>
                                      </p:cBhvr>
                                      <p:to>
                                        <p:strVal val="visible"/>
                                      </p:to>
                                    </p:set>
                                    <p:animEffect transition="in" filter="wipe(left)">
                                      <p:cBhvr>
                                        <p:cTn id="265" dur="500"/>
                                        <p:tgtEl>
                                          <p:spTgt spid="83"/>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84"/>
                                        </p:tgtEl>
                                        <p:attrNameLst>
                                          <p:attrName>style.visibility</p:attrName>
                                        </p:attrNameLst>
                                      </p:cBhvr>
                                      <p:to>
                                        <p:strVal val="visible"/>
                                      </p:to>
                                    </p:set>
                                    <p:animEffect transition="in" filter="wipe(left)">
                                      <p:cBhvr>
                                        <p:cTn id="270" dur="500"/>
                                        <p:tgtEl>
                                          <p:spTgt spid="84"/>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168"/>
                                        </p:tgtEl>
                                        <p:attrNameLst>
                                          <p:attrName>style.visibility</p:attrName>
                                        </p:attrNameLst>
                                      </p:cBhvr>
                                      <p:to>
                                        <p:strVal val="visible"/>
                                      </p:to>
                                    </p:set>
                                    <p:animEffect transition="in" filter="wipe(left)">
                                      <p:cBhvr>
                                        <p:cTn id="275" dur="500"/>
                                        <p:tgtEl>
                                          <p:spTgt spid="168"/>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8" fill="hold" grpId="0" nodeType="clickEffect">
                                  <p:stCondLst>
                                    <p:cond delay="0"/>
                                  </p:stCondLst>
                                  <p:childTnLst>
                                    <p:set>
                                      <p:cBhvr>
                                        <p:cTn id="279" dur="1" fill="hold">
                                          <p:stCondLst>
                                            <p:cond delay="0"/>
                                          </p:stCondLst>
                                        </p:cTn>
                                        <p:tgtEl>
                                          <p:spTgt spid="85"/>
                                        </p:tgtEl>
                                        <p:attrNameLst>
                                          <p:attrName>style.visibility</p:attrName>
                                        </p:attrNameLst>
                                      </p:cBhvr>
                                      <p:to>
                                        <p:strVal val="visible"/>
                                      </p:to>
                                    </p:set>
                                    <p:animEffect transition="in" filter="wipe(left)">
                                      <p:cBhvr>
                                        <p:cTn id="280" dur="500"/>
                                        <p:tgtEl>
                                          <p:spTgt spid="85"/>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8" fill="hold" grpId="0" nodeType="clickEffect">
                                  <p:stCondLst>
                                    <p:cond delay="0"/>
                                  </p:stCondLst>
                                  <p:childTnLst>
                                    <p:set>
                                      <p:cBhvr>
                                        <p:cTn id="284" dur="1" fill="hold">
                                          <p:stCondLst>
                                            <p:cond delay="0"/>
                                          </p:stCondLst>
                                        </p:cTn>
                                        <p:tgtEl>
                                          <p:spTgt spid="86"/>
                                        </p:tgtEl>
                                        <p:attrNameLst>
                                          <p:attrName>style.visibility</p:attrName>
                                        </p:attrNameLst>
                                      </p:cBhvr>
                                      <p:to>
                                        <p:strVal val="visible"/>
                                      </p:to>
                                    </p:set>
                                    <p:animEffect transition="in" filter="wipe(left)">
                                      <p:cBhvr>
                                        <p:cTn id="285" dur="500"/>
                                        <p:tgtEl>
                                          <p:spTgt spid="86"/>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8" fill="hold" grpId="0" nodeType="clickEffect">
                                  <p:stCondLst>
                                    <p:cond delay="0"/>
                                  </p:stCondLst>
                                  <p:childTnLst>
                                    <p:set>
                                      <p:cBhvr>
                                        <p:cTn id="289" dur="1" fill="hold">
                                          <p:stCondLst>
                                            <p:cond delay="0"/>
                                          </p:stCondLst>
                                        </p:cTn>
                                        <p:tgtEl>
                                          <p:spTgt spid="87"/>
                                        </p:tgtEl>
                                        <p:attrNameLst>
                                          <p:attrName>style.visibility</p:attrName>
                                        </p:attrNameLst>
                                      </p:cBhvr>
                                      <p:to>
                                        <p:strVal val="visible"/>
                                      </p:to>
                                    </p:set>
                                    <p:animEffect transition="in" filter="wipe(left)">
                                      <p:cBhvr>
                                        <p:cTn id="290" dur="500"/>
                                        <p:tgtEl>
                                          <p:spTgt spid="87"/>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1" fill="hold" nodeType="clickEffect">
                                  <p:stCondLst>
                                    <p:cond delay="0"/>
                                  </p:stCondLst>
                                  <p:childTnLst>
                                    <p:set>
                                      <p:cBhvr>
                                        <p:cTn id="294" dur="1" fill="hold">
                                          <p:stCondLst>
                                            <p:cond delay="0"/>
                                          </p:stCondLst>
                                        </p:cTn>
                                        <p:tgtEl>
                                          <p:spTgt spid="14"/>
                                        </p:tgtEl>
                                        <p:attrNameLst>
                                          <p:attrName>style.visibility</p:attrName>
                                        </p:attrNameLst>
                                      </p:cBhvr>
                                      <p:to>
                                        <p:strVal val="visible"/>
                                      </p:to>
                                    </p:set>
                                    <p:animEffect transition="in" filter="wipe(up)">
                                      <p:cBhvr>
                                        <p:cTn id="295" dur="500"/>
                                        <p:tgtEl>
                                          <p:spTgt spid="14"/>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91"/>
                                        </p:tgtEl>
                                        <p:attrNameLst>
                                          <p:attrName>style.visibility</p:attrName>
                                        </p:attrNameLst>
                                      </p:cBhvr>
                                      <p:to>
                                        <p:strVal val="visible"/>
                                      </p:to>
                                    </p:set>
                                    <p:animEffect transition="in" filter="wipe(left)">
                                      <p:cBhvr>
                                        <p:cTn id="300" dur="500"/>
                                        <p:tgtEl>
                                          <p:spTgt spid="91"/>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94"/>
                                        </p:tgtEl>
                                        <p:attrNameLst>
                                          <p:attrName>style.visibility</p:attrName>
                                        </p:attrNameLst>
                                      </p:cBhvr>
                                      <p:to>
                                        <p:strVal val="visible"/>
                                      </p:to>
                                    </p:set>
                                    <p:animEffect transition="in" filter="wipe(left)">
                                      <p:cBhvr>
                                        <p:cTn id="305" dur="500"/>
                                        <p:tgtEl>
                                          <p:spTgt spid="94"/>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96"/>
                                        </p:tgtEl>
                                        <p:attrNameLst>
                                          <p:attrName>style.visibility</p:attrName>
                                        </p:attrNameLst>
                                      </p:cBhvr>
                                      <p:to>
                                        <p:strVal val="visible"/>
                                      </p:to>
                                    </p:set>
                                    <p:animEffect transition="in" filter="wipe(left)">
                                      <p:cBhvr>
                                        <p:cTn id="310" dur="500"/>
                                        <p:tgtEl>
                                          <p:spTgt spid="96"/>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114"/>
                                        </p:tgtEl>
                                        <p:attrNameLst>
                                          <p:attrName>style.visibility</p:attrName>
                                        </p:attrNameLst>
                                      </p:cBhvr>
                                      <p:to>
                                        <p:strVal val="visible"/>
                                      </p:to>
                                    </p:set>
                                    <p:animEffect transition="in" filter="wipe(left)">
                                      <p:cBhvr>
                                        <p:cTn id="315" dur="500"/>
                                        <p:tgtEl>
                                          <p:spTgt spid="114"/>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116"/>
                                        </p:tgtEl>
                                        <p:attrNameLst>
                                          <p:attrName>style.visibility</p:attrName>
                                        </p:attrNameLst>
                                      </p:cBhvr>
                                      <p:to>
                                        <p:strVal val="visible"/>
                                      </p:to>
                                    </p:set>
                                    <p:animEffect transition="in" filter="wipe(left)">
                                      <p:cBhvr>
                                        <p:cTn id="320" dur="500"/>
                                        <p:tgtEl>
                                          <p:spTgt spid="116"/>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117"/>
                                        </p:tgtEl>
                                        <p:attrNameLst>
                                          <p:attrName>style.visibility</p:attrName>
                                        </p:attrNameLst>
                                      </p:cBhvr>
                                      <p:to>
                                        <p:strVal val="visible"/>
                                      </p:to>
                                    </p:set>
                                    <p:animEffect transition="in" filter="wipe(left)">
                                      <p:cBhvr>
                                        <p:cTn id="325" dur="500"/>
                                        <p:tgtEl>
                                          <p:spTgt spid="117"/>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nodeType="clickEffect">
                                  <p:stCondLst>
                                    <p:cond delay="0"/>
                                  </p:stCondLst>
                                  <p:childTnLst>
                                    <p:set>
                                      <p:cBhvr>
                                        <p:cTn id="329" dur="1" fill="hold">
                                          <p:stCondLst>
                                            <p:cond delay="0"/>
                                          </p:stCondLst>
                                        </p:cTn>
                                        <p:tgtEl>
                                          <p:spTgt spid="113"/>
                                        </p:tgtEl>
                                        <p:attrNameLst>
                                          <p:attrName>style.visibility</p:attrName>
                                        </p:attrNameLst>
                                      </p:cBhvr>
                                      <p:to>
                                        <p:strVal val="visible"/>
                                      </p:to>
                                    </p:set>
                                    <p:animEffect transition="in" filter="wipe(left)">
                                      <p:cBhvr>
                                        <p:cTn id="330" dur="500"/>
                                        <p:tgtEl>
                                          <p:spTgt spid="113"/>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115"/>
                                        </p:tgtEl>
                                        <p:attrNameLst>
                                          <p:attrName>style.visibility</p:attrName>
                                        </p:attrNameLst>
                                      </p:cBhvr>
                                      <p:to>
                                        <p:strVal val="visible"/>
                                      </p:to>
                                    </p:set>
                                    <p:animEffect transition="in" filter="wipe(left)">
                                      <p:cBhvr>
                                        <p:cTn id="335" dur="500"/>
                                        <p:tgtEl>
                                          <p:spTgt spid="115"/>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8" fill="hold" grpId="0" nodeType="clickEffect">
                                  <p:stCondLst>
                                    <p:cond delay="0"/>
                                  </p:stCondLst>
                                  <p:childTnLst>
                                    <p:set>
                                      <p:cBhvr>
                                        <p:cTn id="339" dur="1" fill="hold">
                                          <p:stCondLst>
                                            <p:cond delay="0"/>
                                          </p:stCondLst>
                                        </p:cTn>
                                        <p:tgtEl>
                                          <p:spTgt spid="118"/>
                                        </p:tgtEl>
                                        <p:attrNameLst>
                                          <p:attrName>style.visibility</p:attrName>
                                        </p:attrNameLst>
                                      </p:cBhvr>
                                      <p:to>
                                        <p:strVal val="visible"/>
                                      </p:to>
                                    </p:set>
                                    <p:animEffect transition="in" filter="wipe(left)">
                                      <p:cBhvr>
                                        <p:cTn id="340" dur="500"/>
                                        <p:tgtEl>
                                          <p:spTgt spid="118"/>
                                        </p:tgtEl>
                                      </p:cBhvr>
                                    </p:animEffect>
                                  </p:childTnLst>
                                </p:cTn>
                              </p:par>
                            </p:childTnLst>
                          </p:cTn>
                        </p:par>
                      </p:childTnLst>
                    </p:cTn>
                  </p:par>
                  <p:par>
                    <p:cTn id="341" fill="hold">
                      <p:stCondLst>
                        <p:cond delay="indefinite"/>
                      </p:stCondLst>
                      <p:childTnLst>
                        <p:par>
                          <p:cTn id="342" fill="hold">
                            <p:stCondLst>
                              <p:cond delay="0"/>
                            </p:stCondLst>
                            <p:childTnLst>
                              <p:par>
                                <p:cTn id="343" presetID="22" presetClass="entr" presetSubtype="8" fill="hold" grpId="0" nodeType="clickEffect">
                                  <p:stCondLst>
                                    <p:cond delay="0"/>
                                  </p:stCondLst>
                                  <p:childTnLst>
                                    <p:set>
                                      <p:cBhvr>
                                        <p:cTn id="344" dur="1" fill="hold">
                                          <p:stCondLst>
                                            <p:cond delay="0"/>
                                          </p:stCondLst>
                                        </p:cTn>
                                        <p:tgtEl>
                                          <p:spTgt spid="119"/>
                                        </p:tgtEl>
                                        <p:attrNameLst>
                                          <p:attrName>style.visibility</p:attrName>
                                        </p:attrNameLst>
                                      </p:cBhvr>
                                      <p:to>
                                        <p:strVal val="visible"/>
                                      </p:to>
                                    </p:set>
                                    <p:animEffect transition="in" filter="wipe(left)">
                                      <p:cBhvr>
                                        <p:cTn id="345" dur="500"/>
                                        <p:tgtEl>
                                          <p:spTgt spid="119"/>
                                        </p:tgtEl>
                                      </p:cBhvr>
                                    </p:animEffect>
                                  </p:childTnLst>
                                </p:cTn>
                              </p:par>
                            </p:childTnLst>
                          </p:cTn>
                        </p:par>
                      </p:childTnLst>
                    </p:cTn>
                  </p:par>
                  <p:par>
                    <p:cTn id="346" fill="hold">
                      <p:stCondLst>
                        <p:cond delay="indefinite"/>
                      </p:stCondLst>
                      <p:childTnLst>
                        <p:par>
                          <p:cTn id="347" fill="hold">
                            <p:stCondLst>
                              <p:cond delay="0"/>
                            </p:stCondLst>
                            <p:childTnLst>
                              <p:par>
                                <p:cTn id="348" presetID="22" presetClass="entr" presetSubtype="8" fill="hold" grpId="0" nodeType="clickEffect">
                                  <p:stCondLst>
                                    <p:cond delay="0"/>
                                  </p:stCondLst>
                                  <p:childTnLst>
                                    <p:set>
                                      <p:cBhvr>
                                        <p:cTn id="349" dur="1" fill="hold">
                                          <p:stCondLst>
                                            <p:cond delay="0"/>
                                          </p:stCondLst>
                                        </p:cTn>
                                        <p:tgtEl>
                                          <p:spTgt spid="120"/>
                                        </p:tgtEl>
                                        <p:attrNameLst>
                                          <p:attrName>style.visibility</p:attrName>
                                        </p:attrNameLst>
                                      </p:cBhvr>
                                      <p:to>
                                        <p:strVal val="visible"/>
                                      </p:to>
                                    </p:set>
                                    <p:animEffect transition="in" filter="wipe(left)">
                                      <p:cBhvr>
                                        <p:cTn id="350" dur="500"/>
                                        <p:tgtEl>
                                          <p:spTgt spid="120"/>
                                        </p:tgtEl>
                                      </p:cBhvr>
                                    </p:animEffect>
                                  </p:childTnLst>
                                </p:cTn>
                              </p:par>
                            </p:childTnLst>
                          </p:cTn>
                        </p:par>
                      </p:childTnLst>
                    </p:cTn>
                  </p:par>
                  <p:par>
                    <p:cTn id="351" fill="hold">
                      <p:stCondLst>
                        <p:cond delay="indefinite"/>
                      </p:stCondLst>
                      <p:childTnLst>
                        <p:par>
                          <p:cTn id="352" fill="hold">
                            <p:stCondLst>
                              <p:cond delay="0"/>
                            </p:stCondLst>
                            <p:childTnLst>
                              <p:par>
                                <p:cTn id="353" presetID="22" presetClass="entr" presetSubtype="8" fill="hold" grpId="0" nodeType="clickEffect">
                                  <p:stCondLst>
                                    <p:cond delay="0"/>
                                  </p:stCondLst>
                                  <p:childTnLst>
                                    <p:set>
                                      <p:cBhvr>
                                        <p:cTn id="354" dur="1" fill="hold">
                                          <p:stCondLst>
                                            <p:cond delay="0"/>
                                          </p:stCondLst>
                                        </p:cTn>
                                        <p:tgtEl>
                                          <p:spTgt spid="121"/>
                                        </p:tgtEl>
                                        <p:attrNameLst>
                                          <p:attrName>style.visibility</p:attrName>
                                        </p:attrNameLst>
                                      </p:cBhvr>
                                      <p:to>
                                        <p:strVal val="visible"/>
                                      </p:to>
                                    </p:set>
                                    <p:animEffect transition="in" filter="wipe(left)">
                                      <p:cBhvr>
                                        <p:cTn id="355" dur="500"/>
                                        <p:tgtEl>
                                          <p:spTgt spid="121"/>
                                        </p:tgtEl>
                                      </p:cBhvr>
                                    </p:animEffec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122"/>
                                        </p:tgtEl>
                                        <p:attrNameLst>
                                          <p:attrName>style.visibility</p:attrName>
                                        </p:attrNameLst>
                                      </p:cBhvr>
                                      <p:to>
                                        <p:strVal val="visible"/>
                                      </p:to>
                                    </p:set>
                                    <p:animEffect transition="in" filter="wipe(left)">
                                      <p:cBhvr>
                                        <p:cTn id="360" dur="500"/>
                                        <p:tgtEl>
                                          <p:spTgt spid="122"/>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8" fill="hold" grpId="0" nodeType="clickEffect">
                                  <p:stCondLst>
                                    <p:cond delay="0"/>
                                  </p:stCondLst>
                                  <p:childTnLst>
                                    <p:set>
                                      <p:cBhvr>
                                        <p:cTn id="364" dur="1" fill="hold">
                                          <p:stCondLst>
                                            <p:cond delay="0"/>
                                          </p:stCondLst>
                                        </p:cTn>
                                        <p:tgtEl>
                                          <p:spTgt spid="123"/>
                                        </p:tgtEl>
                                        <p:attrNameLst>
                                          <p:attrName>style.visibility</p:attrName>
                                        </p:attrNameLst>
                                      </p:cBhvr>
                                      <p:to>
                                        <p:strVal val="visible"/>
                                      </p:to>
                                    </p:set>
                                    <p:animEffect transition="in" filter="wipe(left)">
                                      <p:cBhvr>
                                        <p:cTn id="365" dur="500"/>
                                        <p:tgtEl>
                                          <p:spTgt spid="123"/>
                                        </p:tgtEl>
                                      </p:cBhvr>
                                    </p:animEffect>
                                  </p:childTnLst>
                                </p:cTn>
                              </p:par>
                            </p:childTnLst>
                          </p:cTn>
                        </p:par>
                      </p:childTnLst>
                    </p:cTn>
                  </p:par>
                  <p:par>
                    <p:cTn id="366" fill="hold">
                      <p:stCondLst>
                        <p:cond delay="indefinite"/>
                      </p:stCondLst>
                      <p:childTnLst>
                        <p:par>
                          <p:cTn id="367" fill="hold">
                            <p:stCondLst>
                              <p:cond delay="0"/>
                            </p:stCondLst>
                            <p:childTnLst>
                              <p:par>
                                <p:cTn id="368" presetID="22" presetClass="entr" presetSubtype="8" fill="hold" grpId="0" nodeType="clickEffect">
                                  <p:stCondLst>
                                    <p:cond delay="0"/>
                                  </p:stCondLst>
                                  <p:childTnLst>
                                    <p:set>
                                      <p:cBhvr>
                                        <p:cTn id="369" dur="1" fill="hold">
                                          <p:stCondLst>
                                            <p:cond delay="0"/>
                                          </p:stCondLst>
                                        </p:cTn>
                                        <p:tgtEl>
                                          <p:spTgt spid="124"/>
                                        </p:tgtEl>
                                        <p:attrNameLst>
                                          <p:attrName>style.visibility</p:attrName>
                                        </p:attrNameLst>
                                      </p:cBhvr>
                                      <p:to>
                                        <p:strVal val="visible"/>
                                      </p:to>
                                    </p:set>
                                    <p:animEffect transition="in" filter="wipe(left)">
                                      <p:cBhvr>
                                        <p:cTn id="370" dur="500"/>
                                        <p:tgtEl>
                                          <p:spTgt spid="124"/>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8" fill="hold" grpId="0" nodeType="clickEffect">
                                  <p:stCondLst>
                                    <p:cond delay="0"/>
                                  </p:stCondLst>
                                  <p:childTnLst>
                                    <p:set>
                                      <p:cBhvr>
                                        <p:cTn id="374" dur="1" fill="hold">
                                          <p:stCondLst>
                                            <p:cond delay="0"/>
                                          </p:stCondLst>
                                        </p:cTn>
                                        <p:tgtEl>
                                          <p:spTgt spid="125"/>
                                        </p:tgtEl>
                                        <p:attrNameLst>
                                          <p:attrName>style.visibility</p:attrName>
                                        </p:attrNameLst>
                                      </p:cBhvr>
                                      <p:to>
                                        <p:strVal val="visible"/>
                                      </p:to>
                                    </p:set>
                                    <p:animEffect transition="in" filter="wipe(left)">
                                      <p:cBhvr>
                                        <p:cTn id="375" dur="500"/>
                                        <p:tgtEl>
                                          <p:spTgt spid="125"/>
                                        </p:tgtEl>
                                      </p:cBhvr>
                                    </p:animEffect>
                                  </p:childTnLst>
                                </p:cTn>
                              </p:par>
                            </p:childTnLst>
                          </p:cTn>
                        </p:par>
                      </p:childTnLst>
                    </p:cTn>
                  </p:par>
                  <p:par>
                    <p:cTn id="376" fill="hold">
                      <p:stCondLst>
                        <p:cond delay="indefinite"/>
                      </p:stCondLst>
                      <p:childTnLst>
                        <p:par>
                          <p:cTn id="377" fill="hold">
                            <p:stCondLst>
                              <p:cond delay="0"/>
                            </p:stCondLst>
                            <p:childTnLst>
                              <p:par>
                                <p:cTn id="378" presetID="22" presetClass="entr" presetSubtype="8" fill="hold" grpId="0" nodeType="clickEffect">
                                  <p:stCondLst>
                                    <p:cond delay="0"/>
                                  </p:stCondLst>
                                  <p:childTnLst>
                                    <p:set>
                                      <p:cBhvr>
                                        <p:cTn id="379" dur="1" fill="hold">
                                          <p:stCondLst>
                                            <p:cond delay="0"/>
                                          </p:stCondLst>
                                        </p:cTn>
                                        <p:tgtEl>
                                          <p:spTgt spid="73"/>
                                        </p:tgtEl>
                                        <p:attrNameLst>
                                          <p:attrName>style.visibility</p:attrName>
                                        </p:attrNameLst>
                                      </p:cBhvr>
                                      <p:to>
                                        <p:strVal val="visible"/>
                                      </p:to>
                                    </p:set>
                                    <p:animEffect transition="in" filter="wipe(left)">
                                      <p:cBhvr>
                                        <p:cTn id="380" dur="500"/>
                                        <p:tgtEl>
                                          <p:spTgt spid="73"/>
                                        </p:tgtEl>
                                      </p:cBhvr>
                                    </p:animEffect>
                                  </p:childTnLst>
                                </p:cTn>
                              </p:par>
                            </p:childTnLst>
                          </p:cTn>
                        </p:par>
                      </p:childTnLst>
                    </p:cTn>
                  </p:par>
                  <p:par>
                    <p:cTn id="381" fill="hold">
                      <p:stCondLst>
                        <p:cond delay="indefinite"/>
                      </p:stCondLst>
                      <p:childTnLst>
                        <p:par>
                          <p:cTn id="382" fill="hold">
                            <p:stCondLst>
                              <p:cond delay="0"/>
                            </p:stCondLst>
                            <p:childTnLst>
                              <p:par>
                                <p:cTn id="383" presetID="22" presetClass="entr" presetSubtype="8" fill="hold" grpId="0" nodeType="clickEffect">
                                  <p:stCondLst>
                                    <p:cond delay="0"/>
                                  </p:stCondLst>
                                  <p:childTnLst>
                                    <p:set>
                                      <p:cBhvr>
                                        <p:cTn id="384" dur="1" fill="hold">
                                          <p:stCondLst>
                                            <p:cond delay="0"/>
                                          </p:stCondLst>
                                        </p:cTn>
                                        <p:tgtEl>
                                          <p:spTgt spid="169"/>
                                        </p:tgtEl>
                                        <p:attrNameLst>
                                          <p:attrName>style.visibility</p:attrName>
                                        </p:attrNameLst>
                                      </p:cBhvr>
                                      <p:to>
                                        <p:strVal val="visible"/>
                                      </p:to>
                                    </p:set>
                                    <p:animEffect transition="in" filter="wipe(left)">
                                      <p:cBhvr>
                                        <p:cTn id="385" dur="500"/>
                                        <p:tgtEl>
                                          <p:spTgt spid="169"/>
                                        </p:tgtEl>
                                      </p:cBhvr>
                                    </p:animEffect>
                                  </p:childTnLst>
                                </p:cTn>
                              </p:par>
                            </p:childTnLst>
                          </p:cTn>
                        </p:par>
                      </p:childTnLst>
                    </p:cTn>
                  </p:par>
                  <p:par>
                    <p:cTn id="386" fill="hold">
                      <p:stCondLst>
                        <p:cond delay="indefinite"/>
                      </p:stCondLst>
                      <p:childTnLst>
                        <p:par>
                          <p:cTn id="387" fill="hold">
                            <p:stCondLst>
                              <p:cond delay="0"/>
                            </p:stCondLst>
                            <p:childTnLst>
                              <p:par>
                                <p:cTn id="388" presetID="22" presetClass="entr" presetSubtype="8" fill="hold" grpId="0" nodeType="clickEffect">
                                  <p:stCondLst>
                                    <p:cond delay="0"/>
                                  </p:stCondLst>
                                  <p:childTnLst>
                                    <p:set>
                                      <p:cBhvr>
                                        <p:cTn id="389" dur="1" fill="hold">
                                          <p:stCondLst>
                                            <p:cond delay="0"/>
                                          </p:stCondLst>
                                        </p:cTn>
                                        <p:tgtEl>
                                          <p:spTgt spid="74"/>
                                        </p:tgtEl>
                                        <p:attrNameLst>
                                          <p:attrName>style.visibility</p:attrName>
                                        </p:attrNameLst>
                                      </p:cBhvr>
                                      <p:to>
                                        <p:strVal val="visible"/>
                                      </p:to>
                                    </p:set>
                                    <p:animEffect transition="in" filter="wipe(left)">
                                      <p:cBhvr>
                                        <p:cTn id="390" dur="500"/>
                                        <p:tgtEl>
                                          <p:spTgt spid="74"/>
                                        </p:tgtEl>
                                      </p:cBhvr>
                                    </p:animEffect>
                                  </p:childTnLst>
                                </p:cTn>
                              </p:par>
                            </p:childTnLst>
                          </p:cTn>
                        </p:par>
                      </p:childTnLst>
                    </p:cTn>
                  </p:par>
                  <p:par>
                    <p:cTn id="391" fill="hold">
                      <p:stCondLst>
                        <p:cond delay="indefinite"/>
                      </p:stCondLst>
                      <p:childTnLst>
                        <p:par>
                          <p:cTn id="392" fill="hold">
                            <p:stCondLst>
                              <p:cond delay="0"/>
                            </p:stCondLst>
                            <p:childTnLst>
                              <p:par>
                                <p:cTn id="393" presetID="22" presetClass="entr" presetSubtype="8" fill="hold" grpId="0" nodeType="clickEffect">
                                  <p:stCondLst>
                                    <p:cond delay="0"/>
                                  </p:stCondLst>
                                  <p:childTnLst>
                                    <p:set>
                                      <p:cBhvr>
                                        <p:cTn id="394" dur="1" fill="hold">
                                          <p:stCondLst>
                                            <p:cond delay="0"/>
                                          </p:stCondLst>
                                        </p:cTn>
                                        <p:tgtEl>
                                          <p:spTgt spid="75"/>
                                        </p:tgtEl>
                                        <p:attrNameLst>
                                          <p:attrName>style.visibility</p:attrName>
                                        </p:attrNameLst>
                                      </p:cBhvr>
                                      <p:to>
                                        <p:strVal val="visible"/>
                                      </p:to>
                                    </p:set>
                                    <p:animEffect transition="in" filter="wipe(left)">
                                      <p:cBhvr>
                                        <p:cTn id="395" dur="500"/>
                                        <p:tgtEl>
                                          <p:spTgt spid="75"/>
                                        </p:tgtEl>
                                      </p:cBhvr>
                                    </p:animEffect>
                                  </p:childTnLst>
                                </p:cTn>
                              </p:par>
                            </p:childTnLst>
                          </p:cTn>
                        </p:par>
                      </p:childTnLst>
                    </p:cTn>
                  </p:par>
                  <p:par>
                    <p:cTn id="396" fill="hold">
                      <p:stCondLst>
                        <p:cond delay="indefinite"/>
                      </p:stCondLst>
                      <p:childTnLst>
                        <p:par>
                          <p:cTn id="397" fill="hold">
                            <p:stCondLst>
                              <p:cond delay="0"/>
                            </p:stCondLst>
                            <p:childTnLst>
                              <p:par>
                                <p:cTn id="398" presetID="22" presetClass="entr" presetSubtype="8" fill="hold" grpId="0" nodeType="clickEffect">
                                  <p:stCondLst>
                                    <p:cond delay="0"/>
                                  </p:stCondLst>
                                  <p:childTnLst>
                                    <p:set>
                                      <p:cBhvr>
                                        <p:cTn id="399" dur="1" fill="hold">
                                          <p:stCondLst>
                                            <p:cond delay="0"/>
                                          </p:stCondLst>
                                        </p:cTn>
                                        <p:tgtEl>
                                          <p:spTgt spid="77"/>
                                        </p:tgtEl>
                                        <p:attrNameLst>
                                          <p:attrName>style.visibility</p:attrName>
                                        </p:attrNameLst>
                                      </p:cBhvr>
                                      <p:to>
                                        <p:strVal val="visible"/>
                                      </p:to>
                                    </p:set>
                                    <p:animEffect transition="in" filter="wipe(left)">
                                      <p:cBhvr>
                                        <p:cTn id="400" dur="500"/>
                                        <p:tgtEl>
                                          <p:spTgt spid="77"/>
                                        </p:tgtEl>
                                      </p:cBhvr>
                                    </p:animEffect>
                                  </p:childTnLst>
                                </p:cTn>
                              </p:par>
                            </p:childTnLst>
                          </p:cTn>
                        </p:par>
                      </p:childTnLst>
                    </p:cTn>
                  </p:par>
                  <p:par>
                    <p:cTn id="401" fill="hold">
                      <p:stCondLst>
                        <p:cond delay="indefinite"/>
                      </p:stCondLst>
                      <p:childTnLst>
                        <p:par>
                          <p:cTn id="402" fill="hold">
                            <p:stCondLst>
                              <p:cond delay="0"/>
                            </p:stCondLst>
                            <p:childTnLst>
                              <p:par>
                                <p:cTn id="403" presetID="22" presetClass="entr" presetSubtype="8" fill="hold" grpId="0" nodeType="clickEffect">
                                  <p:stCondLst>
                                    <p:cond delay="0"/>
                                  </p:stCondLst>
                                  <p:childTnLst>
                                    <p:set>
                                      <p:cBhvr>
                                        <p:cTn id="404" dur="1" fill="hold">
                                          <p:stCondLst>
                                            <p:cond delay="0"/>
                                          </p:stCondLst>
                                        </p:cTn>
                                        <p:tgtEl>
                                          <p:spTgt spid="79"/>
                                        </p:tgtEl>
                                        <p:attrNameLst>
                                          <p:attrName>style.visibility</p:attrName>
                                        </p:attrNameLst>
                                      </p:cBhvr>
                                      <p:to>
                                        <p:strVal val="visible"/>
                                      </p:to>
                                    </p:set>
                                    <p:animEffect transition="in" filter="wipe(left)">
                                      <p:cBhvr>
                                        <p:cTn id="405" dur="500"/>
                                        <p:tgtEl>
                                          <p:spTgt spid="79"/>
                                        </p:tgtEl>
                                      </p:cBhvr>
                                    </p:animEffect>
                                  </p:childTnLst>
                                </p:cTn>
                              </p:par>
                            </p:childTnLst>
                          </p:cTn>
                        </p:par>
                      </p:childTnLst>
                    </p:cTn>
                  </p:par>
                  <p:par>
                    <p:cTn id="406" fill="hold">
                      <p:stCondLst>
                        <p:cond delay="indefinite"/>
                      </p:stCondLst>
                      <p:childTnLst>
                        <p:par>
                          <p:cTn id="407" fill="hold">
                            <p:stCondLst>
                              <p:cond delay="0"/>
                            </p:stCondLst>
                            <p:childTnLst>
                              <p:par>
                                <p:cTn id="408" presetID="22" presetClass="entr" presetSubtype="8" fill="hold" grpId="0" nodeType="clickEffect">
                                  <p:stCondLst>
                                    <p:cond delay="0"/>
                                  </p:stCondLst>
                                  <p:childTnLst>
                                    <p:set>
                                      <p:cBhvr>
                                        <p:cTn id="409" dur="1" fill="hold">
                                          <p:stCondLst>
                                            <p:cond delay="0"/>
                                          </p:stCondLst>
                                        </p:cTn>
                                        <p:tgtEl>
                                          <p:spTgt spid="80"/>
                                        </p:tgtEl>
                                        <p:attrNameLst>
                                          <p:attrName>style.visibility</p:attrName>
                                        </p:attrNameLst>
                                      </p:cBhvr>
                                      <p:to>
                                        <p:strVal val="visible"/>
                                      </p:to>
                                    </p:set>
                                    <p:animEffect transition="in" filter="wipe(left)">
                                      <p:cBhvr>
                                        <p:cTn id="410" dur="500"/>
                                        <p:tgtEl>
                                          <p:spTgt spid="80"/>
                                        </p:tgtEl>
                                      </p:cBhvr>
                                    </p:animEffect>
                                  </p:childTnLst>
                                </p:cTn>
                              </p:par>
                            </p:childTnLst>
                          </p:cTn>
                        </p:par>
                      </p:childTnLst>
                    </p:cTn>
                  </p:par>
                  <p:par>
                    <p:cTn id="411" fill="hold">
                      <p:stCondLst>
                        <p:cond delay="indefinite"/>
                      </p:stCondLst>
                      <p:childTnLst>
                        <p:par>
                          <p:cTn id="412" fill="hold">
                            <p:stCondLst>
                              <p:cond delay="0"/>
                            </p:stCondLst>
                            <p:childTnLst>
                              <p:par>
                                <p:cTn id="413" presetID="22" presetClass="entr" presetSubtype="8" fill="hold" nodeType="clickEffect">
                                  <p:stCondLst>
                                    <p:cond delay="0"/>
                                  </p:stCondLst>
                                  <p:childTnLst>
                                    <p:set>
                                      <p:cBhvr>
                                        <p:cTn id="414" dur="1" fill="hold">
                                          <p:stCondLst>
                                            <p:cond delay="0"/>
                                          </p:stCondLst>
                                        </p:cTn>
                                        <p:tgtEl>
                                          <p:spTgt spid="76"/>
                                        </p:tgtEl>
                                        <p:attrNameLst>
                                          <p:attrName>style.visibility</p:attrName>
                                        </p:attrNameLst>
                                      </p:cBhvr>
                                      <p:to>
                                        <p:strVal val="visible"/>
                                      </p:to>
                                    </p:set>
                                    <p:animEffect transition="in" filter="wipe(left)">
                                      <p:cBhvr>
                                        <p:cTn id="415" dur="500"/>
                                        <p:tgtEl>
                                          <p:spTgt spid="76"/>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8" fill="hold" grpId="0" nodeType="clickEffect">
                                  <p:stCondLst>
                                    <p:cond delay="0"/>
                                  </p:stCondLst>
                                  <p:childTnLst>
                                    <p:set>
                                      <p:cBhvr>
                                        <p:cTn id="419" dur="1" fill="hold">
                                          <p:stCondLst>
                                            <p:cond delay="0"/>
                                          </p:stCondLst>
                                        </p:cTn>
                                        <p:tgtEl>
                                          <p:spTgt spid="78"/>
                                        </p:tgtEl>
                                        <p:attrNameLst>
                                          <p:attrName>style.visibility</p:attrName>
                                        </p:attrNameLst>
                                      </p:cBhvr>
                                      <p:to>
                                        <p:strVal val="visible"/>
                                      </p:to>
                                    </p:set>
                                    <p:animEffect transition="in" filter="wipe(left)">
                                      <p:cBhvr>
                                        <p:cTn id="420" dur="500"/>
                                        <p:tgtEl>
                                          <p:spTgt spid="78"/>
                                        </p:tgtEl>
                                      </p:cBhvr>
                                    </p:animEffect>
                                  </p:childTnLst>
                                </p:cTn>
                              </p:par>
                            </p:childTnLst>
                          </p:cTn>
                        </p:par>
                      </p:childTnLst>
                    </p:cTn>
                  </p:par>
                  <p:par>
                    <p:cTn id="421" fill="hold">
                      <p:stCondLst>
                        <p:cond delay="indefinite"/>
                      </p:stCondLst>
                      <p:childTnLst>
                        <p:par>
                          <p:cTn id="422" fill="hold">
                            <p:stCondLst>
                              <p:cond delay="0"/>
                            </p:stCondLst>
                            <p:childTnLst>
                              <p:par>
                                <p:cTn id="423" presetID="22" presetClass="entr" presetSubtype="8" fill="hold" grpId="0" nodeType="clickEffect">
                                  <p:stCondLst>
                                    <p:cond delay="0"/>
                                  </p:stCondLst>
                                  <p:childTnLst>
                                    <p:set>
                                      <p:cBhvr>
                                        <p:cTn id="424" dur="1" fill="hold">
                                          <p:stCondLst>
                                            <p:cond delay="0"/>
                                          </p:stCondLst>
                                        </p:cTn>
                                        <p:tgtEl>
                                          <p:spTgt spid="89"/>
                                        </p:tgtEl>
                                        <p:attrNameLst>
                                          <p:attrName>style.visibility</p:attrName>
                                        </p:attrNameLst>
                                      </p:cBhvr>
                                      <p:to>
                                        <p:strVal val="visible"/>
                                      </p:to>
                                    </p:set>
                                    <p:animEffect transition="in" filter="wipe(left)">
                                      <p:cBhvr>
                                        <p:cTn id="425" dur="500"/>
                                        <p:tgtEl>
                                          <p:spTgt spid="89"/>
                                        </p:tgtEl>
                                      </p:cBhvr>
                                    </p:animEffect>
                                  </p:childTnLst>
                                </p:cTn>
                              </p:par>
                            </p:childTnLst>
                          </p:cTn>
                        </p:par>
                        <p:par>
                          <p:cTn id="426" fill="hold">
                            <p:stCondLst>
                              <p:cond delay="500"/>
                            </p:stCondLst>
                            <p:childTnLst>
                              <p:par>
                                <p:cTn id="427" presetID="22" presetClass="entr" presetSubtype="8" fill="hold" grpId="0" nodeType="afterEffect">
                                  <p:stCondLst>
                                    <p:cond delay="0"/>
                                  </p:stCondLst>
                                  <p:childTnLst>
                                    <p:set>
                                      <p:cBhvr>
                                        <p:cTn id="428" dur="1" fill="hold">
                                          <p:stCondLst>
                                            <p:cond delay="0"/>
                                          </p:stCondLst>
                                        </p:cTn>
                                        <p:tgtEl>
                                          <p:spTgt spid="287"/>
                                        </p:tgtEl>
                                        <p:attrNameLst>
                                          <p:attrName>style.visibility</p:attrName>
                                        </p:attrNameLst>
                                      </p:cBhvr>
                                      <p:to>
                                        <p:strVal val="visible"/>
                                      </p:to>
                                    </p:set>
                                    <p:animEffect transition="in" filter="wipe(left)">
                                      <p:cBhvr>
                                        <p:cTn id="429" dur="500"/>
                                        <p:tgtEl>
                                          <p:spTgt spid="287"/>
                                        </p:tgtEl>
                                      </p:cBhvr>
                                    </p:animEffect>
                                  </p:childTnLst>
                                </p:cTn>
                              </p:par>
                            </p:childTnLst>
                          </p:cTn>
                        </p:par>
                      </p:childTnLst>
                    </p:cTn>
                  </p:par>
                  <p:par>
                    <p:cTn id="430" fill="hold">
                      <p:stCondLst>
                        <p:cond delay="indefinite"/>
                      </p:stCondLst>
                      <p:childTnLst>
                        <p:par>
                          <p:cTn id="431" fill="hold">
                            <p:stCondLst>
                              <p:cond delay="0"/>
                            </p:stCondLst>
                            <p:childTnLst>
                              <p:par>
                                <p:cTn id="432" presetID="22" presetClass="entr" presetSubtype="8" fill="hold" grpId="0" nodeType="clickEffect">
                                  <p:stCondLst>
                                    <p:cond delay="0"/>
                                  </p:stCondLst>
                                  <p:childTnLst>
                                    <p:set>
                                      <p:cBhvr>
                                        <p:cTn id="433" dur="1" fill="hold">
                                          <p:stCondLst>
                                            <p:cond delay="0"/>
                                          </p:stCondLst>
                                        </p:cTn>
                                        <p:tgtEl>
                                          <p:spTgt spid="93"/>
                                        </p:tgtEl>
                                        <p:attrNameLst>
                                          <p:attrName>style.visibility</p:attrName>
                                        </p:attrNameLst>
                                      </p:cBhvr>
                                      <p:to>
                                        <p:strVal val="visible"/>
                                      </p:to>
                                    </p:set>
                                    <p:animEffect transition="in" filter="wipe(left)">
                                      <p:cBhvr>
                                        <p:cTn id="434" dur="500"/>
                                        <p:tgtEl>
                                          <p:spTgt spid="93"/>
                                        </p:tgtEl>
                                      </p:cBhvr>
                                    </p:animEffect>
                                  </p:childTnLst>
                                </p:cTn>
                              </p:par>
                            </p:childTnLst>
                          </p:cTn>
                        </p:par>
                        <p:par>
                          <p:cTn id="435" fill="hold">
                            <p:stCondLst>
                              <p:cond delay="500"/>
                            </p:stCondLst>
                            <p:childTnLst>
                              <p:par>
                                <p:cTn id="436" presetID="10" presetClass="entr" presetSubtype="0" fill="hold" grpId="0" nodeType="afterEffect">
                                  <p:stCondLst>
                                    <p:cond delay="0"/>
                                  </p:stCondLst>
                                  <p:childTnLst>
                                    <p:set>
                                      <p:cBhvr>
                                        <p:cTn id="437" dur="1" fill="hold">
                                          <p:stCondLst>
                                            <p:cond delay="0"/>
                                          </p:stCondLst>
                                        </p:cTn>
                                        <p:tgtEl>
                                          <p:spTgt spid="288"/>
                                        </p:tgtEl>
                                        <p:attrNameLst>
                                          <p:attrName>style.visibility</p:attrName>
                                        </p:attrNameLst>
                                      </p:cBhvr>
                                      <p:to>
                                        <p:strVal val="visible"/>
                                      </p:to>
                                    </p:set>
                                    <p:animEffect transition="in" filter="fade">
                                      <p:cBhvr>
                                        <p:cTn id="438" dur="500"/>
                                        <p:tgtEl>
                                          <p:spTgt spid="288"/>
                                        </p:tgtEl>
                                      </p:cBhvr>
                                    </p:animEffect>
                                  </p:childTnLst>
                                </p:cTn>
                              </p:par>
                            </p:childTnLst>
                          </p:cTn>
                        </p:par>
                      </p:childTnLst>
                    </p:cTn>
                  </p:par>
                  <p:par>
                    <p:cTn id="439" fill="hold">
                      <p:stCondLst>
                        <p:cond delay="indefinite"/>
                      </p:stCondLst>
                      <p:childTnLst>
                        <p:par>
                          <p:cTn id="440" fill="hold">
                            <p:stCondLst>
                              <p:cond delay="0"/>
                            </p:stCondLst>
                            <p:childTnLst>
                              <p:par>
                                <p:cTn id="441" presetID="22" presetClass="entr" presetSubtype="8" fill="hold" nodeType="clickEffect">
                                  <p:stCondLst>
                                    <p:cond delay="0"/>
                                  </p:stCondLst>
                                  <p:childTnLst>
                                    <p:set>
                                      <p:cBhvr>
                                        <p:cTn id="442" dur="1" fill="hold">
                                          <p:stCondLst>
                                            <p:cond delay="0"/>
                                          </p:stCondLst>
                                        </p:cTn>
                                        <p:tgtEl>
                                          <p:spTgt spid="90"/>
                                        </p:tgtEl>
                                        <p:attrNameLst>
                                          <p:attrName>style.visibility</p:attrName>
                                        </p:attrNameLst>
                                      </p:cBhvr>
                                      <p:to>
                                        <p:strVal val="visible"/>
                                      </p:to>
                                    </p:set>
                                    <p:animEffect transition="in" filter="wipe(left)">
                                      <p:cBhvr>
                                        <p:cTn id="443" dur="500"/>
                                        <p:tgtEl>
                                          <p:spTgt spid="90"/>
                                        </p:tgtEl>
                                      </p:cBhvr>
                                    </p:animEffect>
                                  </p:childTnLst>
                                </p:cTn>
                              </p:par>
                            </p:childTnLst>
                          </p:cTn>
                        </p:par>
                      </p:childTnLst>
                    </p:cTn>
                  </p:par>
                  <p:par>
                    <p:cTn id="444" fill="hold">
                      <p:stCondLst>
                        <p:cond delay="indefinite"/>
                      </p:stCondLst>
                      <p:childTnLst>
                        <p:par>
                          <p:cTn id="445" fill="hold">
                            <p:stCondLst>
                              <p:cond delay="0"/>
                            </p:stCondLst>
                            <p:childTnLst>
                              <p:par>
                                <p:cTn id="446" presetID="22" presetClass="entr" presetSubtype="8" fill="hold" grpId="0" nodeType="clickEffect">
                                  <p:stCondLst>
                                    <p:cond delay="0"/>
                                  </p:stCondLst>
                                  <p:childTnLst>
                                    <p:set>
                                      <p:cBhvr>
                                        <p:cTn id="447" dur="1" fill="hold">
                                          <p:stCondLst>
                                            <p:cond delay="0"/>
                                          </p:stCondLst>
                                        </p:cTn>
                                        <p:tgtEl>
                                          <p:spTgt spid="92"/>
                                        </p:tgtEl>
                                        <p:attrNameLst>
                                          <p:attrName>style.visibility</p:attrName>
                                        </p:attrNameLst>
                                      </p:cBhvr>
                                      <p:to>
                                        <p:strVal val="visible"/>
                                      </p:to>
                                    </p:set>
                                    <p:animEffect transition="in" filter="wipe(left)">
                                      <p:cBhvr>
                                        <p:cTn id="448" dur="500"/>
                                        <p:tgtEl>
                                          <p:spTgt spid="92"/>
                                        </p:tgtEl>
                                      </p:cBhvr>
                                    </p:animEffect>
                                  </p:childTnLst>
                                </p:cTn>
                              </p:par>
                            </p:childTnLst>
                          </p:cTn>
                        </p:par>
                      </p:childTnLst>
                    </p:cTn>
                  </p:par>
                  <p:par>
                    <p:cTn id="449" fill="hold">
                      <p:stCondLst>
                        <p:cond delay="indefinite"/>
                      </p:stCondLst>
                      <p:childTnLst>
                        <p:par>
                          <p:cTn id="450" fill="hold">
                            <p:stCondLst>
                              <p:cond delay="0"/>
                            </p:stCondLst>
                            <p:childTnLst>
                              <p:par>
                                <p:cTn id="451" presetID="22" presetClass="entr" presetSubtype="8" fill="hold" grpId="0" nodeType="clickEffect">
                                  <p:stCondLst>
                                    <p:cond delay="0"/>
                                  </p:stCondLst>
                                  <p:childTnLst>
                                    <p:set>
                                      <p:cBhvr>
                                        <p:cTn id="452" dur="1" fill="hold">
                                          <p:stCondLst>
                                            <p:cond delay="0"/>
                                          </p:stCondLst>
                                        </p:cTn>
                                        <p:tgtEl>
                                          <p:spTgt spid="98"/>
                                        </p:tgtEl>
                                        <p:attrNameLst>
                                          <p:attrName>style.visibility</p:attrName>
                                        </p:attrNameLst>
                                      </p:cBhvr>
                                      <p:to>
                                        <p:strVal val="visible"/>
                                      </p:to>
                                    </p:set>
                                    <p:animEffect transition="in" filter="wipe(left)">
                                      <p:cBhvr>
                                        <p:cTn id="453" dur="500"/>
                                        <p:tgtEl>
                                          <p:spTgt spid="98"/>
                                        </p:tgtEl>
                                      </p:cBhvr>
                                    </p:animEffect>
                                  </p:childTnLst>
                                </p:cTn>
                              </p:par>
                            </p:childTnLst>
                          </p:cTn>
                        </p:par>
                      </p:childTnLst>
                    </p:cTn>
                  </p:par>
                  <p:par>
                    <p:cTn id="454" fill="hold">
                      <p:stCondLst>
                        <p:cond delay="indefinite"/>
                      </p:stCondLst>
                      <p:childTnLst>
                        <p:par>
                          <p:cTn id="455" fill="hold">
                            <p:stCondLst>
                              <p:cond delay="0"/>
                            </p:stCondLst>
                            <p:childTnLst>
                              <p:par>
                                <p:cTn id="456" presetID="22" presetClass="entr" presetSubtype="8" fill="hold" grpId="0" nodeType="clickEffect">
                                  <p:stCondLst>
                                    <p:cond delay="0"/>
                                  </p:stCondLst>
                                  <p:childTnLst>
                                    <p:set>
                                      <p:cBhvr>
                                        <p:cTn id="457" dur="1" fill="hold">
                                          <p:stCondLst>
                                            <p:cond delay="0"/>
                                          </p:stCondLst>
                                        </p:cTn>
                                        <p:tgtEl>
                                          <p:spTgt spid="100"/>
                                        </p:tgtEl>
                                        <p:attrNameLst>
                                          <p:attrName>style.visibility</p:attrName>
                                        </p:attrNameLst>
                                      </p:cBhvr>
                                      <p:to>
                                        <p:strVal val="visible"/>
                                      </p:to>
                                    </p:set>
                                    <p:animEffect transition="in" filter="wipe(left)">
                                      <p:cBhvr>
                                        <p:cTn id="458" dur="500"/>
                                        <p:tgtEl>
                                          <p:spTgt spid="100"/>
                                        </p:tgtEl>
                                      </p:cBhvr>
                                    </p:animEffect>
                                  </p:childTnLst>
                                </p:cTn>
                              </p:par>
                            </p:childTnLst>
                          </p:cTn>
                        </p:par>
                      </p:childTnLst>
                    </p:cTn>
                  </p:par>
                  <p:par>
                    <p:cTn id="459" fill="hold">
                      <p:stCondLst>
                        <p:cond delay="indefinite"/>
                      </p:stCondLst>
                      <p:childTnLst>
                        <p:par>
                          <p:cTn id="460" fill="hold">
                            <p:stCondLst>
                              <p:cond delay="0"/>
                            </p:stCondLst>
                            <p:childTnLst>
                              <p:par>
                                <p:cTn id="461" presetID="22" presetClass="entr" presetSubtype="8" fill="hold" nodeType="clickEffect">
                                  <p:stCondLst>
                                    <p:cond delay="0"/>
                                  </p:stCondLst>
                                  <p:childTnLst>
                                    <p:set>
                                      <p:cBhvr>
                                        <p:cTn id="462" dur="1" fill="hold">
                                          <p:stCondLst>
                                            <p:cond delay="0"/>
                                          </p:stCondLst>
                                        </p:cTn>
                                        <p:tgtEl>
                                          <p:spTgt spid="99"/>
                                        </p:tgtEl>
                                        <p:attrNameLst>
                                          <p:attrName>style.visibility</p:attrName>
                                        </p:attrNameLst>
                                      </p:cBhvr>
                                      <p:to>
                                        <p:strVal val="visible"/>
                                      </p:to>
                                    </p:set>
                                    <p:animEffect transition="in" filter="wipe(left)">
                                      <p:cBhvr>
                                        <p:cTn id="463" dur="500"/>
                                        <p:tgtEl>
                                          <p:spTgt spid="99"/>
                                        </p:tgtEl>
                                      </p:cBhvr>
                                    </p:animEffect>
                                  </p:childTnLst>
                                </p:cTn>
                              </p:par>
                            </p:childTnLst>
                          </p:cTn>
                        </p:par>
                      </p:childTnLst>
                    </p:cTn>
                  </p:par>
                  <p:par>
                    <p:cTn id="464" fill="hold">
                      <p:stCondLst>
                        <p:cond delay="indefinite"/>
                      </p:stCondLst>
                      <p:childTnLst>
                        <p:par>
                          <p:cTn id="465" fill="hold">
                            <p:stCondLst>
                              <p:cond delay="0"/>
                            </p:stCondLst>
                            <p:childTnLst>
                              <p:par>
                                <p:cTn id="466" presetID="22" presetClass="entr" presetSubtype="8" fill="hold" grpId="0" nodeType="clickEffect">
                                  <p:stCondLst>
                                    <p:cond delay="0"/>
                                  </p:stCondLst>
                                  <p:childTnLst>
                                    <p:set>
                                      <p:cBhvr>
                                        <p:cTn id="467" dur="1" fill="hold">
                                          <p:stCondLst>
                                            <p:cond delay="0"/>
                                          </p:stCondLst>
                                        </p:cTn>
                                        <p:tgtEl>
                                          <p:spTgt spid="101"/>
                                        </p:tgtEl>
                                        <p:attrNameLst>
                                          <p:attrName>style.visibility</p:attrName>
                                        </p:attrNameLst>
                                      </p:cBhvr>
                                      <p:to>
                                        <p:strVal val="visible"/>
                                      </p:to>
                                    </p:set>
                                    <p:animEffect transition="in" filter="wipe(left)">
                                      <p:cBhvr>
                                        <p:cTn id="468" dur="500"/>
                                        <p:tgtEl>
                                          <p:spTgt spid="101"/>
                                        </p:tgtEl>
                                      </p:cBhvr>
                                    </p:animEffect>
                                  </p:childTnLst>
                                </p:cTn>
                              </p:par>
                            </p:childTnLst>
                          </p:cTn>
                        </p:par>
                      </p:childTnLst>
                    </p:cTn>
                  </p:par>
                  <p:par>
                    <p:cTn id="469" fill="hold">
                      <p:stCondLst>
                        <p:cond delay="indefinite"/>
                      </p:stCondLst>
                      <p:childTnLst>
                        <p:par>
                          <p:cTn id="470" fill="hold">
                            <p:stCondLst>
                              <p:cond delay="0"/>
                            </p:stCondLst>
                            <p:childTnLst>
                              <p:par>
                                <p:cTn id="471" presetID="22" presetClass="entr" presetSubtype="8" fill="hold" grpId="0" nodeType="clickEffect">
                                  <p:stCondLst>
                                    <p:cond delay="0"/>
                                  </p:stCondLst>
                                  <p:childTnLst>
                                    <p:set>
                                      <p:cBhvr>
                                        <p:cTn id="472" dur="1" fill="hold">
                                          <p:stCondLst>
                                            <p:cond delay="0"/>
                                          </p:stCondLst>
                                        </p:cTn>
                                        <p:tgtEl>
                                          <p:spTgt spid="103"/>
                                        </p:tgtEl>
                                        <p:attrNameLst>
                                          <p:attrName>style.visibility</p:attrName>
                                        </p:attrNameLst>
                                      </p:cBhvr>
                                      <p:to>
                                        <p:strVal val="visible"/>
                                      </p:to>
                                    </p:set>
                                    <p:animEffect transition="in" filter="wipe(left)">
                                      <p:cBhvr>
                                        <p:cTn id="473" dur="500"/>
                                        <p:tgtEl>
                                          <p:spTgt spid="103"/>
                                        </p:tgtEl>
                                      </p:cBhvr>
                                    </p:animEffect>
                                  </p:childTnLst>
                                </p:cTn>
                              </p:par>
                            </p:childTnLst>
                          </p:cTn>
                        </p:par>
                      </p:childTnLst>
                    </p:cTn>
                  </p:par>
                  <p:par>
                    <p:cTn id="474" fill="hold">
                      <p:stCondLst>
                        <p:cond delay="indefinite"/>
                      </p:stCondLst>
                      <p:childTnLst>
                        <p:par>
                          <p:cTn id="475" fill="hold">
                            <p:stCondLst>
                              <p:cond delay="0"/>
                            </p:stCondLst>
                            <p:childTnLst>
                              <p:par>
                                <p:cTn id="476" presetID="22" presetClass="entr" presetSubtype="8" fill="hold" grpId="0" nodeType="clickEffect">
                                  <p:stCondLst>
                                    <p:cond delay="0"/>
                                  </p:stCondLst>
                                  <p:childTnLst>
                                    <p:set>
                                      <p:cBhvr>
                                        <p:cTn id="477" dur="1" fill="hold">
                                          <p:stCondLst>
                                            <p:cond delay="0"/>
                                          </p:stCondLst>
                                        </p:cTn>
                                        <p:tgtEl>
                                          <p:spTgt spid="104"/>
                                        </p:tgtEl>
                                        <p:attrNameLst>
                                          <p:attrName>style.visibility</p:attrName>
                                        </p:attrNameLst>
                                      </p:cBhvr>
                                      <p:to>
                                        <p:strVal val="visible"/>
                                      </p:to>
                                    </p:set>
                                    <p:animEffect transition="in" filter="wipe(left)">
                                      <p:cBhvr>
                                        <p:cTn id="478" dur="500"/>
                                        <p:tgtEl>
                                          <p:spTgt spid="104"/>
                                        </p:tgtEl>
                                      </p:cBhvr>
                                    </p:animEffect>
                                  </p:childTnLst>
                                </p:cTn>
                              </p:par>
                            </p:childTnLst>
                          </p:cTn>
                        </p:par>
                      </p:childTnLst>
                    </p:cTn>
                  </p:par>
                  <p:par>
                    <p:cTn id="479" fill="hold">
                      <p:stCondLst>
                        <p:cond delay="indefinite"/>
                      </p:stCondLst>
                      <p:childTnLst>
                        <p:par>
                          <p:cTn id="480" fill="hold">
                            <p:stCondLst>
                              <p:cond delay="0"/>
                            </p:stCondLst>
                            <p:childTnLst>
                              <p:par>
                                <p:cTn id="481" presetID="22" presetClass="entr" presetSubtype="8" fill="hold" grpId="0" nodeType="clickEffect">
                                  <p:stCondLst>
                                    <p:cond delay="0"/>
                                  </p:stCondLst>
                                  <p:childTnLst>
                                    <p:set>
                                      <p:cBhvr>
                                        <p:cTn id="482" dur="1" fill="hold">
                                          <p:stCondLst>
                                            <p:cond delay="0"/>
                                          </p:stCondLst>
                                        </p:cTn>
                                        <p:tgtEl>
                                          <p:spTgt spid="170"/>
                                        </p:tgtEl>
                                        <p:attrNameLst>
                                          <p:attrName>style.visibility</p:attrName>
                                        </p:attrNameLst>
                                      </p:cBhvr>
                                      <p:to>
                                        <p:strVal val="visible"/>
                                      </p:to>
                                    </p:set>
                                    <p:animEffect transition="in" filter="wipe(left)">
                                      <p:cBhvr>
                                        <p:cTn id="483" dur="500"/>
                                        <p:tgtEl>
                                          <p:spTgt spid="170"/>
                                        </p:tgtEl>
                                      </p:cBhvr>
                                    </p:animEffect>
                                  </p:childTnLst>
                                </p:cTn>
                              </p:par>
                            </p:childTnLst>
                          </p:cTn>
                        </p:par>
                      </p:childTnLst>
                    </p:cTn>
                  </p:par>
                  <p:par>
                    <p:cTn id="484" fill="hold">
                      <p:stCondLst>
                        <p:cond delay="indefinite"/>
                      </p:stCondLst>
                      <p:childTnLst>
                        <p:par>
                          <p:cTn id="485" fill="hold">
                            <p:stCondLst>
                              <p:cond delay="0"/>
                            </p:stCondLst>
                            <p:childTnLst>
                              <p:par>
                                <p:cTn id="486" presetID="22" presetClass="entr" presetSubtype="8" fill="hold" grpId="0" nodeType="clickEffect">
                                  <p:stCondLst>
                                    <p:cond delay="0"/>
                                  </p:stCondLst>
                                  <p:childTnLst>
                                    <p:set>
                                      <p:cBhvr>
                                        <p:cTn id="487" dur="1" fill="hold">
                                          <p:stCondLst>
                                            <p:cond delay="0"/>
                                          </p:stCondLst>
                                        </p:cTn>
                                        <p:tgtEl>
                                          <p:spTgt spid="127"/>
                                        </p:tgtEl>
                                        <p:attrNameLst>
                                          <p:attrName>style.visibility</p:attrName>
                                        </p:attrNameLst>
                                      </p:cBhvr>
                                      <p:to>
                                        <p:strVal val="visible"/>
                                      </p:to>
                                    </p:set>
                                    <p:animEffect transition="in" filter="wipe(left)">
                                      <p:cBhvr>
                                        <p:cTn id="488" dur="500"/>
                                        <p:tgtEl>
                                          <p:spTgt spid="127"/>
                                        </p:tgtEl>
                                      </p:cBhvr>
                                    </p:animEffect>
                                  </p:childTnLst>
                                </p:cTn>
                              </p:par>
                            </p:childTnLst>
                          </p:cTn>
                        </p:par>
                      </p:childTnLst>
                    </p:cTn>
                  </p:par>
                  <p:par>
                    <p:cTn id="489" fill="hold">
                      <p:stCondLst>
                        <p:cond delay="indefinite"/>
                      </p:stCondLst>
                      <p:childTnLst>
                        <p:par>
                          <p:cTn id="490" fill="hold">
                            <p:stCondLst>
                              <p:cond delay="0"/>
                            </p:stCondLst>
                            <p:childTnLst>
                              <p:par>
                                <p:cTn id="491" presetID="22" presetClass="entr" presetSubtype="8" fill="hold" grpId="0" nodeType="clickEffect">
                                  <p:stCondLst>
                                    <p:cond delay="0"/>
                                  </p:stCondLst>
                                  <p:childTnLst>
                                    <p:set>
                                      <p:cBhvr>
                                        <p:cTn id="492" dur="1" fill="hold">
                                          <p:stCondLst>
                                            <p:cond delay="0"/>
                                          </p:stCondLst>
                                        </p:cTn>
                                        <p:tgtEl>
                                          <p:spTgt spid="132"/>
                                        </p:tgtEl>
                                        <p:attrNameLst>
                                          <p:attrName>style.visibility</p:attrName>
                                        </p:attrNameLst>
                                      </p:cBhvr>
                                      <p:to>
                                        <p:strVal val="visible"/>
                                      </p:to>
                                    </p:set>
                                    <p:animEffect transition="in" filter="wipe(left)">
                                      <p:cBhvr>
                                        <p:cTn id="493" dur="500"/>
                                        <p:tgtEl>
                                          <p:spTgt spid="132"/>
                                        </p:tgtEl>
                                      </p:cBhvr>
                                    </p:animEffect>
                                  </p:childTnLst>
                                </p:cTn>
                              </p:par>
                            </p:childTnLst>
                          </p:cTn>
                        </p:par>
                      </p:childTnLst>
                    </p:cTn>
                  </p:par>
                  <p:par>
                    <p:cTn id="494" fill="hold">
                      <p:stCondLst>
                        <p:cond delay="indefinite"/>
                      </p:stCondLst>
                      <p:childTnLst>
                        <p:par>
                          <p:cTn id="495" fill="hold">
                            <p:stCondLst>
                              <p:cond delay="0"/>
                            </p:stCondLst>
                            <p:childTnLst>
                              <p:par>
                                <p:cTn id="496" presetID="22" presetClass="entr" presetSubtype="8" fill="hold" grpId="0" nodeType="clickEffect">
                                  <p:stCondLst>
                                    <p:cond delay="0"/>
                                  </p:stCondLst>
                                  <p:childTnLst>
                                    <p:set>
                                      <p:cBhvr>
                                        <p:cTn id="497" dur="1" fill="hold">
                                          <p:stCondLst>
                                            <p:cond delay="0"/>
                                          </p:stCondLst>
                                        </p:cTn>
                                        <p:tgtEl>
                                          <p:spTgt spid="133"/>
                                        </p:tgtEl>
                                        <p:attrNameLst>
                                          <p:attrName>style.visibility</p:attrName>
                                        </p:attrNameLst>
                                      </p:cBhvr>
                                      <p:to>
                                        <p:strVal val="visible"/>
                                      </p:to>
                                    </p:set>
                                    <p:animEffect transition="in" filter="wipe(left)">
                                      <p:cBhvr>
                                        <p:cTn id="498" dur="500"/>
                                        <p:tgtEl>
                                          <p:spTgt spid="133"/>
                                        </p:tgtEl>
                                      </p:cBhvr>
                                    </p:animEffect>
                                  </p:childTnLst>
                                </p:cTn>
                              </p:par>
                            </p:childTnLst>
                          </p:cTn>
                        </p:par>
                      </p:childTnLst>
                    </p:cTn>
                  </p:par>
                  <p:par>
                    <p:cTn id="499" fill="hold">
                      <p:stCondLst>
                        <p:cond delay="indefinite"/>
                      </p:stCondLst>
                      <p:childTnLst>
                        <p:par>
                          <p:cTn id="500" fill="hold">
                            <p:stCondLst>
                              <p:cond delay="0"/>
                            </p:stCondLst>
                            <p:childTnLst>
                              <p:par>
                                <p:cTn id="501" presetID="22" presetClass="entr" presetSubtype="8" fill="hold" grpId="0" nodeType="clickEffect">
                                  <p:stCondLst>
                                    <p:cond delay="0"/>
                                  </p:stCondLst>
                                  <p:childTnLst>
                                    <p:set>
                                      <p:cBhvr>
                                        <p:cTn id="502" dur="1" fill="hold">
                                          <p:stCondLst>
                                            <p:cond delay="0"/>
                                          </p:stCondLst>
                                        </p:cTn>
                                        <p:tgtEl>
                                          <p:spTgt spid="134"/>
                                        </p:tgtEl>
                                        <p:attrNameLst>
                                          <p:attrName>style.visibility</p:attrName>
                                        </p:attrNameLst>
                                      </p:cBhvr>
                                      <p:to>
                                        <p:strVal val="visible"/>
                                      </p:to>
                                    </p:set>
                                    <p:animEffect transition="in" filter="wipe(left)">
                                      <p:cBhvr>
                                        <p:cTn id="503" dur="500"/>
                                        <p:tgtEl>
                                          <p:spTgt spid="134"/>
                                        </p:tgtEl>
                                      </p:cBhvr>
                                    </p:animEffect>
                                  </p:childTnLst>
                                </p:cTn>
                              </p:par>
                            </p:childTnLst>
                          </p:cTn>
                        </p:par>
                      </p:childTnLst>
                    </p:cTn>
                  </p:par>
                  <p:par>
                    <p:cTn id="504" fill="hold">
                      <p:stCondLst>
                        <p:cond delay="indefinite"/>
                      </p:stCondLst>
                      <p:childTnLst>
                        <p:par>
                          <p:cTn id="505" fill="hold">
                            <p:stCondLst>
                              <p:cond delay="0"/>
                            </p:stCondLst>
                            <p:childTnLst>
                              <p:par>
                                <p:cTn id="506" presetID="22" presetClass="entr" presetSubtype="8" fill="hold" grpId="0" nodeType="clickEffect">
                                  <p:stCondLst>
                                    <p:cond delay="0"/>
                                  </p:stCondLst>
                                  <p:childTnLst>
                                    <p:set>
                                      <p:cBhvr>
                                        <p:cTn id="507" dur="1" fill="hold">
                                          <p:stCondLst>
                                            <p:cond delay="0"/>
                                          </p:stCondLst>
                                        </p:cTn>
                                        <p:tgtEl>
                                          <p:spTgt spid="135"/>
                                        </p:tgtEl>
                                        <p:attrNameLst>
                                          <p:attrName>style.visibility</p:attrName>
                                        </p:attrNameLst>
                                      </p:cBhvr>
                                      <p:to>
                                        <p:strVal val="visible"/>
                                      </p:to>
                                    </p:set>
                                    <p:animEffect transition="in" filter="wipe(left)">
                                      <p:cBhvr>
                                        <p:cTn id="508" dur="500"/>
                                        <p:tgtEl>
                                          <p:spTgt spid="135"/>
                                        </p:tgtEl>
                                      </p:cBhvr>
                                    </p:animEffect>
                                  </p:childTnLst>
                                </p:cTn>
                              </p:par>
                            </p:childTnLst>
                          </p:cTn>
                        </p:par>
                      </p:childTnLst>
                    </p:cTn>
                  </p:par>
                  <p:par>
                    <p:cTn id="509" fill="hold">
                      <p:stCondLst>
                        <p:cond delay="indefinite"/>
                      </p:stCondLst>
                      <p:childTnLst>
                        <p:par>
                          <p:cTn id="510" fill="hold">
                            <p:stCondLst>
                              <p:cond delay="0"/>
                            </p:stCondLst>
                            <p:childTnLst>
                              <p:par>
                                <p:cTn id="511" presetID="22" presetClass="entr" presetSubtype="8" fill="hold" grpId="0" nodeType="clickEffect">
                                  <p:stCondLst>
                                    <p:cond delay="0"/>
                                  </p:stCondLst>
                                  <p:childTnLst>
                                    <p:set>
                                      <p:cBhvr>
                                        <p:cTn id="512" dur="1" fill="hold">
                                          <p:stCondLst>
                                            <p:cond delay="0"/>
                                          </p:stCondLst>
                                        </p:cTn>
                                        <p:tgtEl>
                                          <p:spTgt spid="136"/>
                                        </p:tgtEl>
                                        <p:attrNameLst>
                                          <p:attrName>style.visibility</p:attrName>
                                        </p:attrNameLst>
                                      </p:cBhvr>
                                      <p:to>
                                        <p:strVal val="visible"/>
                                      </p:to>
                                    </p:set>
                                    <p:animEffect transition="in" filter="wipe(left)">
                                      <p:cBhvr>
                                        <p:cTn id="513" dur="500"/>
                                        <p:tgtEl>
                                          <p:spTgt spid="136"/>
                                        </p:tgtEl>
                                      </p:cBhvr>
                                    </p:animEffect>
                                  </p:childTnLst>
                                </p:cTn>
                              </p:par>
                            </p:childTnLst>
                          </p:cTn>
                        </p:par>
                      </p:childTnLst>
                    </p:cTn>
                  </p:par>
                  <p:par>
                    <p:cTn id="514" fill="hold">
                      <p:stCondLst>
                        <p:cond delay="indefinite"/>
                      </p:stCondLst>
                      <p:childTnLst>
                        <p:par>
                          <p:cTn id="515" fill="hold">
                            <p:stCondLst>
                              <p:cond delay="0"/>
                            </p:stCondLst>
                            <p:childTnLst>
                              <p:par>
                                <p:cTn id="516" presetID="22" presetClass="entr" presetSubtype="8" fill="hold" grpId="0" nodeType="clickEffect">
                                  <p:stCondLst>
                                    <p:cond delay="0"/>
                                  </p:stCondLst>
                                  <p:childTnLst>
                                    <p:set>
                                      <p:cBhvr>
                                        <p:cTn id="517" dur="1" fill="hold">
                                          <p:stCondLst>
                                            <p:cond delay="0"/>
                                          </p:stCondLst>
                                        </p:cTn>
                                        <p:tgtEl>
                                          <p:spTgt spid="137"/>
                                        </p:tgtEl>
                                        <p:attrNameLst>
                                          <p:attrName>style.visibility</p:attrName>
                                        </p:attrNameLst>
                                      </p:cBhvr>
                                      <p:to>
                                        <p:strVal val="visible"/>
                                      </p:to>
                                    </p:set>
                                    <p:animEffect transition="in" filter="wipe(left)">
                                      <p:cBhvr>
                                        <p:cTn id="518" dur="500"/>
                                        <p:tgtEl>
                                          <p:spTgt spid="137"/>
                                        </p:tgtEl>
                                      </p:cBhvr>
                                    </p:animEffect>
                                  </p:childTnLst>
                                </p:cTn>
                              </p:par>
                            </p:childTnLst>
                          </p:cTn>
                        </p:par>
                      </p:childTnLst>
                    </p:cTn>
                  </p:par>
                  <p:par>
                    <p:cTn id="519" fill="hold">
                      <p:stCondLst>
                        <p:cond delay="indefinite"/>
                      </p:stCondLst>
                      <p:childTnLst>
                        <p:par>
                          <p:cTn id="520" fill="hold">
                            <p:stCondLst>
                              <p:cond delay="0"/>
                            </p:stCondLst>
                            <p:childTnLst>
                              <p:par>
                                <p:cTn id="521" presetID="22" presetClass="entr" presetSubtype="8" fill="hold" grpId="0" nodeType="clickEffect">
                                  <p:stCondLst>
                                    <p:cond delay="0"/>
                                  </p:stCondLst>
                                  <p:childTnLst>
                                    <p:set>
                                      <p:cBhvr>
                                        <p:cTn id="522" dur="1" fill="hold">
                                          <p:stCondLst>
                                            <p:cond delay="0"/>
                                          </p:stCondLst>
                                        </p:cTn>
                                        <p:tgtEl>
                                          <p:spTgt spid="138"/>
                                        </p:tgtEl>
                                        <p:attrNameLst>
                                          <p:attrName>style.visibility</p:attrName>
                                        </p:attrNameLst>
                                      </p:cBhvr>
                                      <p:to>
                                        <p:strVal val="visible"/>
                                      </p:to>
                                    </p:set>
                                    <p:animEffect transition="in" filter="wipe(left)">
                                      <p:cBhvr>
                                        <p:cTn id="523" dur="500"/>
                                        <p:tgtEl>
                                          <p:spTgt spid="138"/>
                                        </p:tgtEl>
                                      </p:cBhvr>
                                    </p:animEffect>
                                  </p:childTnLst>
                                </p:cTn>
                              </p:par>
                            </p:childTnLst>
                          </p:cTn>
                        </p:par>
                      </p:childTnLst>
                    </p:cTn>
                  </p:par>
                  <p:par>
                    <p:cTn id="524" fill="hold">
                      <p:stCondLst>
                        <p:cond delay="indefinite"/>
                      </p:stCondLst>
                      <p:childTnLst>
                        <p:par>
                          <p:cTn id="525" fill="hold">
                            <p:stCondLst>
                              <p:cond delay="0"/>
                            </p:stCondLst>
                            <p:childTnLst>
                              <p:par>
                                <p:cTn id="526" presetID="22" presetClass="entr" presetSubtype="8" fill="hold" grpId="0" nodeType="clickEffect">
                                  <p:stCondLst>
                                    <p:cond delay="0"/>
                                  </p:stCondLst>
                                  <p:childTnLst>
                                    <p:set>
                                      <p:cBhvr>
                                        <p:cTn id="527" dur="1" fill="hold">
                                          <p:stCondLst>
                                            <p:cond delay="0"/>
                                          </p:stCondLst>
                                        </p:cTn>
                                        <p:tgtEl>
                                          <p:spTgt spid="139"/>
                                        </p:tgtEl>
                                        <p:attrNameLst>
                                          <p:attrName>style.visibility</p:attrName>
                                        </p:attrNameLst>
                                      </p:cBhvr>
                                      <p:to>
                                        <p:strVal val="visible"/>
                                      </p:to>
                                    </p:set>
                                    <p:animEffect transition="in" filter="wipe(left)">
                                      <p:cBhvr>
                                        <p:cTn id="528" dur="500"/>
                                        <p:tgtEl>
                                          <p:spTgt spid="139"/>
                                        </p:tgtEl>
                                      </p:cBhvr>
                                    </p:animEffect>
                                  </p:childTnLst>
                                </p:cTn>
                              </p:par>
                            </p:childTnLst>
                          </p:cTn>
                        </p:par>
                      </p:childTnLst>
                    </p:cTn>
                  </p:par>
                  <p:par>
                    <p:cTn id="529" fill="hold">
                      <p:stCondLst>
                        <p:cond delay="indefinite"/>
                      </p:stCondLst>
                      <p:childTnLst>
                        <p:par>
                          <p:cTn id="530" fill="hold">
                            <p:stCondLst>
                              <p:cond delay="0"/>
                            </p:stCondLst>
                            <p:childTnLst>
                              <p:par>
                                <p:cTn id="531" presetID="22" presetClass="entr" presetSubtype="8" fill="hold" grpId="0" nodeType="clickEffect">
                                  <p:stCondLst>
                                    <p:cond delay="0"/>
                                  </p:stCondLst>
                                  <p:childTnLst>
                                    <p:set>
                                      <p:cBhvr>
                                        <p:cTn id="532" dur="1" fill="hold">
                                          <p:stCondLst>
                                            <p:cond delay="0"/>
                                          </p:stCondLst>
                                        </p:cTn>
                                        <p:tgtEl>
                                          <p:spTgt spid="140"/>
                                        </p:tgtEl>
                                        <p:attrNameLst>
                                          <p:attrName>style.visibility</p:attrName>
                                        </p:attrNameLst>
                                      </p:cBhvr>
                                      <p:to>
                                        <p:strVal val="visible"/>
                                      </p:to>
                                    </p:set>
                                    <p:animEffect transition="in" filter="wipe(left)">
                                      <p:cBhvr>
                                        <p:cTn id="533" dur="500"/>
                                        <p:tgtEl>
                                          <p:spTgt spid="140"/>
                                        </p:tgtEl>
                                      </p:cBhvr>
                                    </p:animEffect>
                                  </p:childTnLst>
                                </p:cTn>
                              </p:par>
                            </p:childTnLst>
                          </p:cTn>
                        </p:par>
                      </p:childTnLst>
                    </p:cTn>
                  </p:par>
                  <p:par>
                    <p:cTn id="534" fill="hold">
                      <p:stCondLst>
                        <p:cond delay="indefinite"/>
                      </p:stCondLst>
                      <p:childTnLst>
                        <p:par>
                          <p:cTn id="535" fill="hold">
                            <p:stCondLst>
                              <p:cond delay="0"/>
                            </p:stCondLst>
                            <p:childTnLst>
                              <p:par>
                                <p:cTn id="536" presetID="22" presetClass="entr" presetSubtype="8" fill="hold" grpId="0" nodeType="clickEffect">
                                  <p:stCondLst>
                                    <p:cond delay="0"/>
                                  </p:stCondLst>
                                  <p:childTnLst>
                                    <p:set>
                                      <p:cBhvr>
                                        <p:cTn id="537" dur="1" fill="hold">
                                          <p:stCondLst>
                                            <p:cond delay="0"/>
                                          </p:stCondLst>
                                        </p:cTn>
                                        <p:tgtEl>
                                          <p:spTgt spid="141"/>
                                        </p:tgtEl>
                                        <p:attrNameLst>
                                          <p:attrName>style.visibility</p:attrName>
                                        </p:attrNameLst>
                                      </p:cBhvr>
                                      <p:to>
                                        <p:strVal val="visible"/>
                                      </p:to>
                                    </p:set>
                                    <p:animEffect transition="in" filter="wipe(left)">
                                      <p:cBhvr>
                                        <p:cTn id="538" dur="500"/>
                                        <p:tgtEl>
                                          <p:spTgt spid="141"/>
                                        </p:tgtEl>
                                      </p:cBhvr>
                                    </p:animEffect>
                                  </p:childTnLst>
                                </p:cTn>
                              </p:par>
                            </p:childTnLst>
                          </p:cTn>
                        </p:par>
                      </p:childTnLst>
                    </p:cTn>
                  </p:par>
                  <p:par>
                    <p:cTn id="539" fill="hold">
                      <p:stCondLst>
                        <p:cond delay="indefinite"/>
                      </p:stCondLst>
                      <p:childTnLst>
                        <p:par>
                          <p:cTn id="540" fill="hold">
                            <p:stCondLst>
                              <p:cond delay="0"/>
                            </p:stCondLst>
                            <p:childTnLst>
                              <p:par>
                                <p:cTn id="541" presetID="22" presetClass="entr" presetSubtype="8" fill="hold" grpId="0" nodeType="clickEffect">
                                  <p:stCondLst>
                                    <p:cond delay="0"/>
                                  </p:stCondLst>
                                  <p:childTnLst>
                                    <p:set>
                                      <p:cBhvr>
                                        <p:cTn id="542" dur="1" fill="hold">
                                          <p:stCondLst>
                                            <p:cond delay="0"/>
                                          </p:stCondLst>
                                        </p:cTn>
                                        <p:tgtEl>
                                          <p:spTgt spid="151"/>
                                        </p:tgtEl>
                                        <p:attrNameLst>
                                          <p:attrName>style.visibility</p:attrName>
                                        </p:attrNameLst>
                                      </p:cBhvr>
                                      <p:to>
                                        <p:strVal val="visible"/>
                                      </p:to>
                                    </p:set>
                                    <p:animEffect transition="in" filter="wipe(left)">
                                      <p:cBhvr>
                                        <p:cTn id="543" dur="500"/>
                                        <p:tgtEl>
                                          <p:spTgt spid="151"/>
                                        </p:tgtEl>
                                      </p:cBhvr>
                                    </p:animEffect>
                                  </p:childTnLst>
                                </p:cTn>
                              </p:par>
                            </p:childTnLst>
                          </p:cTn>
                        </p:par>
                      </p:childTnLst>
                    </p:cTn>
                  </p:par>
                  <p:par>
                    <p:cTn id="544" fill="hold">
                      <p:stCondLst>
                        <p:cond delay="indefinite"/>
                      </p:stCondLst>
                      <p:childTnLst>
                        <p:par>
                          <p:cTn id="545" fill="hold">
                            <p:stCondLst>
                              <p:cond delay="0"/>
                            </p:stCondLst>
                            <p:childTnLst>
                              <p:par>
                                <p:cTn id="546" presetID="22" presetClass="entr" presetSubtype="8" fill="hold" grpId="0" nodeType="clickEffect">
                                  <p:stCondLst>
                                    <p:cond delay="0"/>
                                  </p:stCondLst>
                                  <p:childTnLst>
                                    <p:set>
                                      <p:cBhvr>
                                        <p:cTn id="547" dur="1" fill="hold">
                                          <p:stCondLst>
                                            <p:cond delay="0"/>
                                          </p:stCondLst>
                                        </p:cTn>
                                        <p:tgtEl>
                                          <p:spTgt spid="142"/>
                                        </p:tgtEl>
                                        <p:attrNameLst>
                                          <p:attrName>style.visibility</p:attrName>
                                        </p:attrNameLst>
                                      </p:cBhvr>
                                      <p:to>
                                        <p:strVal val="visible"/>
                                      </p:to>
                                    </p:set>
                                    <p:animEffect transition="in" filter="wipe(left)">
                                      <p:cBhvr>
                                        <p:cTn id="548" dur="500"/>
                                        <p:tgtEl>
                                          <p:spTgt spid="142"/>
                                        </p:tgtEl>
                                      </p:cBhvr>
                                    </p:animEffect>
                                  </p:childTnLst>
                                </p:cTn>
                              </p:par>
                            </p:childTnLst>
                          </p:cTn>
                        </p:par>
                      </p:childTnLst>
                    </p:cTn>
                  </p:par>
                  <p:par>
                    <p:cTn id="549" fill="hold">
                      <p:stCondLst>
                        <p:cond delay="indefinite"/>
                      </p:stCondLst>
                      <p:childTnLst>
                        <p:par>
                          <p:cTn id="550" fill="hold">
                            <p:stCondLst>
                              <p:cond delay="0"/>
                            </p:stCondLst>
                            <p:childTnLst>
                              <p:par>
                                <p:cTn id="551" presetID="22" presetClass="entr" presetSubtype="8" fill="hold" grpId="0" nodeType="clickEffect">
                                  <p:stCondLst>
                                    <p:cond delay="0"/>
                                  </p:stCondLst>
                                  <p:childTnLst>
                                    <p:set>
                                      <p:cBhvr>
                                        <p:cTn id="552" dur="1" fill="hold">
                                          <p:stCondLst>
                                            <p:cond delay="0"/>
                                          </p:stCondLst>
                                        </p:cTn>
                                        <p:tgtEl>
                                          <p:spTgt spid="152"/>
                                        </p:tgtEl>
                                        <p:attrNameLst>
                                          <p:attrName>style.visibility</p:attrName>
                                        </p:attrNameLst>
                                      </p:cBhvr>
                                      <p:to>
                                        <p:strVal val="visible"/>
                                      </p:to>
                                    </p:set>
                                    <p:animEffect transition="in" filter="wipe(left)">
                                      <p:cBhvr>
                                        <p:cTn id="553" dur="500"/>
                                        <p:tgtEl>
                                          <p:spTgt spid="152"/>
                                        </p:tgtEl>
                                      </p:cBhvr>
                                    </p:animEffect>
                                  </p:childTnLst>
                                </p:cTn>
                              </p:par>
                            </p:childTnLst>
                          </p:cTn>
                        </p:par>
                      </p:childTnLst>
                    </p:cTn>
                  </p:par>
                  <p:par>
                    <p:cTn id="554" fill="hold">
                      <p:stCondLst>
                        <p:cond delay="indefinite"/>
                      </p:stCondLst>
                      <p:childTnLst>
                        <p:par>
                          <p:cTn id="555" fill="hold">
                            <p:stCondLst>
                              <p:cond delay="0"/>
                            </p:stCondLst>
                            <p:childTnLst>
                              <p:par>
                                <p:cTn id="556" presetID="22" presetClass="entr" presetSubtype="8" fill="hold" grpId="0" nodeType="clickEffect">
                                  <p:stCondLst>
                                    <p:cond delay="0"/>
                                  </p:stCondLst>
                                  <p:childTnLst>
                                    <p:set>
                                      <p:cBhvr>
                                        <p:cTn id="557" dur="1" fill="hold">
                                          <p:stCondLst>
                                            <p:cond delay="0"/>
                                          </p:stCondLst>
                                        </p:cTn>
                                        <p:tgtEl>
                                          <p:spTgt spid="143"/>
                                        </p:tgtEl>
                                        <p:attrNameLst>
                                          <p:attrName>style.visibility</p:attrName>
                                        </p:attrNameLst>
                                      </p:cBhvr>
                                      <p:to>
                                        <p:strVal val="visible"/>
                                      </p:to>
                                    </p:set>
                                    <p:animEffect transition="in" filter="wipe(left)">
                                      <p:cBhvr>
                                        <p:cTn id="558" dur="500"/>
                                        <p:tgtEl>
                                          <p:spTgt spid="143"/>
                                        </p:tgtEl>
                                      </p:cBhvr>
                                    </p:animEffect>
                                  </p:childTnLst>
                                </p:cTn>
                              </p:par>
                            </p:childTnLst>
                          </p:cTn>
                        </p:par>
                      </p:childTnLst>
                    </p:cTn>
                  </p:par>
                  <p:par>
                    <p:cTn id="559" fill="hold">
                      <p:stCondLst>
                        <p:cond delay="indefinite"/>
                      </p:stCondLst>
                      <p:childTnLst>
                        <p:par>
                          <p:cTn id="560" fill="hold">
                            <p:stCondLst>
                              <p:cond delay="0"/>
                            </p:stCondLst>
                            <p:childTnLst>
                              <p:par>
                                <p:cTn id="561" presetID="22" presetClass="entr" presetSubtype="8" fill="hold" grpId="0" nodeType="clickEffect">
                                  <p:stCondLst>
                                    <p:cond delay="0"/>
                                  </p:stCondLst>
                                  <p:childTnLst>
                                    <p:set>
                                      <p:cBhvr>
                                        <p:cTn id="562" dur="1" fill="hold">
                                          <p:stCondLst>
                                            <p:cond delay="0"/>
                                          </p:stCondLst>
                                        </p:cTn>
                                        <p:tgtEl>
                                          <p:spTgt spid="153"/>
                                        </p:tgtEl>
                                        <p:attrNameLst>
                                          <p:attrName>style.visibility</p:attrName>
                                        </p:attrNameLst>
                                      </p:cBhvr>
                                      <p:to>
                                        <p:strVal val="visible"/>
                                      </p:to>
                                    </p:set>
                                    <p:animEffect transition="in" filter="wipe(left)">
                                      <p:cBhvr>
                                        <p:cTn id="563" dur="500"/>
                                        <p:tgtEl>
                                          <p:spTgt spid="153"/>
                                        </p:tgtEl>
                                      </p:cBhvr>
                                    </p:animEffect>
                                  </p:childTnLst>
                                </p:cTn>
                              </p:par>
                            </p:childTnLst>
                          </p:cTn>
                        </p:par>
                      </p:childTnLst>
                    </p:cTn>
                  </p:par>
                  <p:par>
                    <p:cTn id="564" fill="hold">
                      <p:stCondLst>
                        <p:cond delay="indefinite"/>
                      </p:stCondLst>
                      <p:childTnLst>
                        <p:par>
                          <p:cTn id="565" fill="hold">
                            <p:stCondLst>
                              <p:cond delay="0"/>
                            </p:stCondLst>
                            <p:childTnLst>
                              <p:par>
                                <p:cTn id="566" presetID="22" presetClass="entr" presetSubtype="8" fill="hold" grpId="0" nodeType="clickEffect">
                                  <p:stCondLst>
                                    <p:cond delay="0"/>
                                  </p:stCondLst>
                                  <p:childTnLst>
                                    <p:set>
                                      <p:cBhvr>
                                        <p:cTn id="567" dur="1" fill="hold">
                                          <p:stCondLst>
                                            <p:cond delay="0"/>
                                          </p:stCondLst>
                                        </p:cTn>
                                        <p:tgtEl>
                                          <p:spTgt spid="144"/>
                                        </p:tgtEl>
                                        <p:attrNameLst>
                                          <p:attrName>style.visibility</p:attrName>
                                        </p:attrNameLst>
                                      </p:cBhvr>
                                      <p:to>
                                        <p:strVal val="visible"/>
                                      </p:to>
                                    </p:set>
                                    <p:animEffect transition="in" filter="wipe(left)">
                                      <p:cBhvr>
                                        <p:cTn id="568" dur="500"/>
                                        <p:tgtEl>
                                          <p:spTgt spid="144"/>
                                        </p:tgtEl>
                                      </p:cBhvr>
                                    </p:animEffect>
                                  </p:childTnLst>
                                </p:cTn>
                              </p:par>
                            </p:childTnLst>
                          </p:cTn>
                        </p:par>
                      </p:childTnLst>
                    </p:cTn>
                  </p:par>
                  <p:par>
                    <p:cTn id="569" fill="hold">
                      <p:stCondLst>
                        <p:cond delay="indefinite"/>
                      </p:stCondLst>
                      <p:childTnLst>
                        <p:par>
                          <p:cTn id="570" fill="hold">
                            <p:stCondLst>
                              <p:cond delay="0"/>
                            </p:stCondLst>
                            <p:childTnLst>
                              <p:par>
                                <p:cTn id="571" presetID="22" presetClass="entr" presetSubtype="8" fill="hold" grpId="0" nodeType="clickEffect">
                                  <p:stCondLst>
                                    <p:cond delay="0"/>
                                  </p:stCondLst>
                                  <p:childTnLst>
                                    <p:set>
                                      <p:cBhvr>
                                        <p:cTn id="572" dur="1" fill="hold">
                                          <p:stCondLst>
                                            <p:cond delay="0"/>
                                          </p:stCondLst>
                                        </p:cTn>
                                        <p:tgtEl>
                                          <p:spTgt spid="145"/>
                                        </p:tgtEl>
                                        <p:attrNameLst>
                                          <p:attrName>style.visibility</p:attrName>
                                        </p:attrNameLst>
                                      </p:cBhvr>
                                      <p:to>
                                        <p:strVal val="visible"/>
                                      </p:to>
                                    </p:set>
                                    <p:animEffect transition="in" filter="wipe(left)">
                                      <p:cBhvr>
                                        <p:cTn id="573" dur="500"/>
                                        <p:tgtEl>
                                          <p:spTgt spid="145"/>
                                        </p:tgtEl>
                                      </p:cBhvr>
                                    </p:animEffect>
                                  </p:childTnLst>
                                </p:cTn>
                              </p:par>
                            </p:childTnLst>
                          </p:cTn>
                        </p:par>
                      </p:childTnLst>
                    </p:cTn>
                  </p:par>
                  <p:par>
                    <p:cTn id="574" fill="hold">
                      <p:stCondLst>
                        <p:cond delay="indefinite"/>
                      </p:stCondLst>
                      <p:childTnLst>
                        <p:par>
                          <p:cTn id="575" fill="hold">
                            <p:stCondLst>
                              <p:cond delay="0"/>
                            </p:stCondLst>
                            <p:childTnLst>
                              <p:par>
                                <p:cTn id="576" presetID="22" presetClass="entr" presetSubtype="8" fill="hold" grpId="0" nodeType="clickEffect">
                                  <p:stCondLst>
                                    <p:cond delay="0"/>
                                  </p:stCondLst>
                                  <p:childTnLst>
                                    <p:set>
                                      <p:cBhvr>
                                        <p:cTn id="577" dur="1" fill="hold">
                                          <p:stCondLst>
                                            <p:cond delay="0"/>
                                          </p:stCondLst>
                                        </p:cTn>
                                        <p:tgtEl>
                                          <p:spTgt spid="146"/>
                                        </p:tgtEl>
                                        <p:attrNameLst>
                                          <p:attrName>style.visibility</p:attrName>
                                        </p:attrNameLst>
                                      </p:cBhvr>
                                      <p:to>
                                        <p:strVal val="visible"/>
                                      </p:to>
                                    </p:set>
                                    <p:animEffect transition="in" filter="wipe(left)">
                                      <p:cBhvr>
                                        <p:cTn id="578" dur="500"/>
                                        <p:tgtEl>
                                          <p:spTgt spid="146"/>
                                        </p:tgtEl>
                                      </p:cBhvr>
                                    </p:animEffect>
                                  </p:childTnLst>
                                </p:cTn>
                              </p:par>
                            </p:childTnLst>
                          </p:cTn>
                        </p:par>
                      </p:childTnLst>
                    </p:cTn>
                  </p:par>
                  <p:par>
                    <p:cTn id="579" fill="hold">
                      <p:stCondLst>
                        <p:cond delay="indefinite"/>
                      </p:stCondLst>
                      <p:childTnLst>
                        <p:par>
                          <p:cTn id="580" fill="hold">
                            <p:stCondLst>
                              <p:cond delay="0"/>
                            </p:stCondLst>
                            <p:childTnLst>
                              <p:par>
                                <p:cTn id="581" presetID="22" presetClass="entr" presetSubtype="8" fill="hold" grpId="0" nodeType="clickEffect">
                                  <p:stCondLst>
                                    <p:cond delay="0"/>
                                  </p:stCondLst>
                                  <p:childTnLst>
                                    <p:set>
                                      <p:cBhvr>
                                        <p:cTn id="582" dur="1" fill="hold">
                                          <p:stCondLst>
                                            <p:cond delay="0"/>
                                          </p:stCondLst>
                                        </p:cTn>
                                        <p:tgtEl>
                                          <p:spTgt spid="147"/>
                                        </p:tgtEl>
                                        <p:attrNameLst>
                                          <p:attrName>style.visibility</p:attrName>
                                        </p:attrNameLst>
                                      </p:cBhvr>
                                      <p:to>
                                        <p:strVal val="visible"/>
                                      </p:to>
                                    </p:set>
                                    <p:animEffect transition="in" filter="wipe(left)">
                                      <p:cBhvr>
                                        <p:cTn id="583" dur="500"/>
                                        <p:tgtEl>
                                          <p:spTgt spid="147"/>
                                        </p:tgtEl>
                                      </p:cBhvr>
                                    </p:animEffect>
                                  </p:childTnLst>
                                </p:cTn>
                              </p:par>
                            </p:childTnLst>
                          </p:cTn>
                        </p:par>
                      </p:childTnLst>
                    </p:cTn>
                  </p:par>
                  <p:par>
                    <p:cTn id="584" fill="hold">
                      <p:stCondLst>
                        <p:cond delay="indefinite"/>
                      </p:stCondLst>
                      <p:childTnLst>
                        <p:par>
                          <p:cTn id="585" fill="hold">
                            <p:stCondLst>
                              <p:cond delay="0"/>
                            </p:stCondLst>
                            <p:childTnLst>
                              <p:par>
                                <p:cTn id="586" presetID="22" presetClass="entr" presetSubtype="8" fill="hold" grpId="0" nodeType="clickEffect">
                                  <p:stCondLst>
                                    <p:cond delay="0"/>
                                  </p:stCondLst>
                                  <p:childTnLst>
                                    <p:set>
                                      <p:cBhvr>
                                        <p:cTn id="587" dur="1" fill="hold">
                                          <p:stCondLst>
                                            <p:cond delay="0"/>
                                          </p:stCondLst>
                                        </p:cTn>
                                        <p:tgtEl>
                                          <p:spTgt spid="148"/>
                                        </p:tgtEl>
                                        <p:attrNameLst>
                                          <p:attrName>style.visibility</p:attrName>
                                        </p:attrNameLst>
                                      </p:cBhvr>
                                      <p:to>
                                        <p:strVal val="visible"/>
                                      </p:to>
                                    </p:set>
                                    <p:animEffect transition="in" filter="wipe(left)">
                                      <p:cBhvr>
                                        <p:cTn id="588" dur="500"/>
                                        <p:tgtEl>
                                          <p:spTgt spid="148"/>
                                        </p:tgtEl>
                                      </p:cBhvr>
                                    </p:animEffect>
                                  </p:childTnLst>
                                </p:cTn>
                              </p:par>
                            </p:childTnLst>
                          </p:cTn>
                        </p:par>
                      </p:childTnLst>
                    </p:cTn>
                  </p:par>
                  <p:par>
                    <p:cTn id="589" fill="hold">
                      <p:stCondLst>
                        <p:cond delay="indefinite"/>
                      </p:stCondLst>
                      <p:childTnLst>
                        <p:par>
                          <p:cTn id="590" fill="hold">
                            <p:stCondLst>
                              <p:cond delay="0"/>
                            </p:stCondLst>
                            <p:childTnLst>
                              <p:par>
                                <p:cTn id="591" presetID="22" presetClass="entr" presetSubtype="8" fill="hold" grpId="0" nodeType="clickEffect">
                                  <p:stCondLst>
                                    <p:cond delay="0"/>
                                  </p:stCondLst>
                                  <p:childTnLst>
                                    <p:set>
                                      <p:cBhvr>
                                        <p:cTn id="592" dur="1" fill="hold">
                                          <p:stCondLst>
                                            <p:cond delay="0"/>
                                          </p:stCondLst>
                                        </p:cTn>
                                        <p:tgtEl>
                                          <p:spTgt spid="149"/>
                                        </p:tgtEl>
                                        <p:attrNameLst>
                                          <p:attrName>style.visibility</p:attrName>
                                        </p:attrNameLst>
                                      </p:cBhvr>
                                      <p:to>
                                        <p:strVal val="visible"/>
                                      </p:to>
                                    </p:set>
                                    <p:animEffect transition="in" filter="wipe(left)">
                                      <p:cBhvr>
                                        <p:cTn id="593" dur="500"/>
                                        <p:tgtEl>
                                          <p:spTgt spid="149"/>
                                        </p:tgtEl>
                                      </p:cBhvr>
                                    </p:animEffect>
                                  </p:childTnLst>
                                </p:cTn>
                              </p:par>
                            </p:childTnLst>
                          </p:cTn>
                        </p:par>
                      </p:childTnLst>
                    </p:cTn>
                  </p:par>
                  <p:par>
                    <p:cTn id="594" fill="hold">
                      <p:stCondLst>
                        <p:cond delay="indefinite"/>
                      </p:stCondLst>
                      <p:childTnLst>
                        <p:par>
                          <p:cTn id="595" fill="hold">
                            <p:stCondLst>
                              <p:cond delay="0"/>
                            </p:stCondLst>
                            <p:childTnLst>
                              <p:par>
                                <p:cTn id="596" presetID="22" presetClass="entr" presetSubtype="8" fill="hold" grpId="0" nodeType="clickEffect">
                                  <p:stCondLst>
                                    <p:cond delay="0"/>
                                  </p:stCondLst>
                                  <p:childTnLst>
                                    <p:set>
                                      <p:cBhvr>
                                        <p:cTn id="597" dur="1" fill="hold">
                                          <p:stCondLst>
                                            <p:cond delay="0"/>
                                          </p:stCondLst>
                                        </p:cTn>
                                        <p:tgtEl>
                                          <p:spTgt spid="150"/>
                                        </p:tgtEl>
                                        <p:attrNameLst>
                                          <p:attrName>style.visibility</p:attrName>
                                        </p:attrNameLst>
                                      </p:cBhvr>
                                      <p:to>
                                        <p:strVal val="visible"/>
                                      </p:to>
                                    </p:set>
                                    <p:animEffect transition="in" filter="wipe(left)">
                                      <p:cBhvr>
                                        <p:cTn id="598" dur="500"/>
                                        <p:tgtEl>
                                          <p:spTgt spid="150"/>
                                        </p:tgtEl>
                                      </p:cBhvr>
                                    </p:animEffect>
                                  </p:childTnLst>
                                </p:cTn>
                              </p:par>
                            </p:childTnLst>
                          </p:cTn>
                        </p:par>
                      </p:childTnLst>
                    </p:cTn>
                  </p:par>
                  <p:par>
                    <p:cTn id="599" fill="hold">
                      <p:stCondLst>
                        <p:cond delay="indefinite"/>
                      </p:stCondLst>
                      <p:childTnLst>
                        <p:par>
                          <p:cTn id="600" fill="hold">
                            <p:stCondLst>
                              <p:cond delay="0"/>
                            </p:stCondLst>
                            <p:childTnLst>
                              <p:par>
                                <p:cTn id="601" presetID="22" presetClass="entr" presetSubtype="8" fill="hold" grpId="0" nodeType="clickEffect">
                                  <p:stCondLst>
                                    <p:cond delay="0"/>
                                  </p:stCondLst>
                                  <p:childTnLst>
                                    <p:set>
                                      <p:cBhvr>
                                        <p:cTn id="602" dur="1" fill="hold">
                                          <p:stCondLst>
                                            <p:cond delay="0"/>
                                          </p:stCondLst>
                                        </p:cTn>
                                        <p:tgtEl>
                                          <p:spTgt spid="171"/>
                                        </p:tgtEl>
                                        <p:attrNameLst>
                                          <p:attrName>style.visibility</p:attrName>
                                        </p:attrNameLst>
                                      </p:cBhvr>
                                      <p:to>
                                        <p:strVal val="visible"/>
                                      </p:to>
                                    </p:set>
                                    <p:animEffect transition="in" filter="wipe(left)">
                                      <p:cBhvr>
                                        <p:cTn id="603" dur="500"/>
                                        <p:tgtEl>
                                          <p:spTgt spid="171"/>
                                        </p:tgtEl>
                                      </p:cBhvr>
                                    </p:animEffect>
                                  </p:childTnLst>
                                </p:cTn>
                              </p:par>
                            </p:childTnLst>
                          </p:cTn>
                        </p:par>
                      </p:childTnLst>
                    </p:cTn>
                  </p:par>
                  <p:par>
                    <p:cTn id="604" fill="hold">
                      <p:stCondLst>
                        <p:cond delay="indefinite"/>
                      </p:stCondLst>
                      <p:childTnLst>
                        <p:par>
                          <p:cTn id="605" fill="hold">
                            <p:stCondLst>
                              <p:cond delay="0"/>
                            </p:stCondLst>
                            <p:childTnLst>
                              <p:par>
                                <p:cTn id="606" presetID="22" presetClass="entr" presetSubtype="8" fill="hold" grpId="0" nodeType="clickEffect">
                                  <p:stCondLst>
                                    <p:cond delay="0"/>
                                  </p:stCondLst>
                                  <p:childTnLst>
                                    <p:set>
                                      <p:cBhvr>
                                        <p:cTn id="607" dur="1" fill="hold">
                                          <p:stCondLst>
                                            <p:cond delay="0"/>
                                          </p:stCondLst>
                                        </p:cTn>
                                        <p:tgtEl>
                                          <p:spTgt spid="154"/>
                                        </p:tgtEl>
                                        <p:attrNameLst>
                                          <p:attrName>style.visibility</p:attrName>
                                        </p:attrNameLst>
                                      </p:cBhvr>
                                      <p:to>
                                        <p:strVal val="visible"/>
                                      </p:to>
                                    </p:set>
                                    <p:animEffect transition="in" filter="wipe(left)">
                                      <p:cBhvr>
                                        <p:cTn id="608" dur="500"/>
                                        <p:tgtEl>
                                          <p:spTgt spid="154"/>
                                        </p:tgtEl>
                                      </p:cBhvr>
                                    </p:animEffect>
                                  </p:childTnLst>
                                </p:cTn>
                              </p:par>
                            </p:childTnLst>
                          </p:cTn>
                        </p:par>
                      </p:childTnLst>
                    </p:cTn>
                  </p:par>
                  <p:par>
                    <p:cTn id="609" fill="hold">
                      <p:stCondLst>
                        <p:cond delay="indefinite"/>
                      </p:stCondLst>
                      <p:childTnLst>
                        <p:par>
                          <p:cTn id="610" fill="hold">
                            <p:stCondLst>
                              <p:cond delay="0"/>
                            </p:stCondLst>
                            <p:childTnLst>
                              <p:par>
                                <p:cTn id="611" presetID="22" presetClass="entr" presetSubtype="8" fill="hold" grpId="0" nodeType="clickEffect">
                                  <p:stCondLst>
                                    <p:cond delay="0"/>
                                  </p:stCondLst>
                                  <p:childTnLst>
                                    <p:set>
                                      <p:cBhvr>
                                        <p:cTn id="612" dur="1" fill="hold">
                                          <p:stCondLst>
                                            <p:cond delay="0"/>
                                          </p:stCondLst>
                                        </p:cTn>
                                        <p:tgtEl>
                                          <p:spTgt spid="155"/>
                                        </p:tgtEl>
                                        <p:attrNameLst>
                                          <p:attrName>style.visibility</p:attrName>
                                        </p:attrNameLst>
                                      </p:cBhvr>
                                      <p:to>
                                        <p:strVal val="visible"/>
                                      </p:to>
                                    </p:set>
                                    <p:animEffect transition="in" filter="wipe(left)">
                                      <p:cBhvr>
                                        <p:cTn id="613" dur="500"/>
                                        <p:tgtEl>
                                          <p:spTgt spid="155"/>
                                        </p:tgtEl>
                                      </p:cBhvr>
                                    </p:animEffect>
                                  </p:childTnLst>
                                </p:cTn>
                              </p:par>
                            </p:childTnLst>
                          </p:cTn>
                        </p:par>
                      </p:childTnLst>
                    </p:cTn>
                  </p:par>
                  <p:par>
                    <p:cTn id="614" fill="hold">
                      <p:stCondLst>
                        <p:cond delay="indefinite"/>
                      </p:stCondLst>
                      <p:childTnLst>
                        <p:par>
                          <p:cTn id="615" fill="hold">
                            <p:stCondLst>
                              <p:cond delay="0"/>
                            </p:stCondLst>
                            <p:childTnLst>
                              <p:par>
                                <p:cTn id="616" presetID="22" presetClass="entr" presetSubtype="8" fill="hold" grpId="0" nodeType="clickEffect">
                                  <p:stCondLst>
                                    <p:cond delay="0"/>
                                  </p:stCondLst>
                                  <p:childTnLst>
                                    <p:set>
                                      <p:cBhvr>
                                        <p:cTn id="617" dur="1" fill="hold">
                                          <p:stCondLst>
                                            <p:cond delay="0"/>
                                          </p:stCondLst>
                                        </p:cTn>
                                        <p:tgtEl>
                                          <p:spTgt spid="156"/>
                                        </p:tgtEl>
                                        <p:attrNameLst>
                                          <p:attrName>style.visibility</p:attrName>
                                        </p:attrNameLst>
                                      </p:cBhvr>
                                      <p:to>
                                        <p:strVal val="visible"/>
                                      </p:to>
                                    </p:set>
                                    <p:animEffect transition="in" filter="wipe(left)">
                                      <p:cBhvr>
                                        <p:cTn id="618" dur="500"/>
                                        <p:tgtEl>
                                          <p:spTgt spid="156"/>
                                        </p:tgtEl>
                                      </p:cBhvr>
                                    </p:animEffect>
                                  </p:childTnLst>
                                </p:cTn>
                              </p:par>
                            </p:childTnLst>
                          </p:cTn>
                        </p:par>
                      </p:childTnLst>
                    </p:cTn>
                  </p:par>
                  <p:par>
                    <p:cTn id="619" fill="hold">
                      <p:stCondLst>
                        <p:cond delay="indefinite"/>
                      </p:stCondLst>
                      <p:childTnLst>
                        <p:par>
                          <p:cTn id="620" fill="hold">
                            <p:stCondLst>
                              <p:cond delay="0"/>
                            </p:stCondLst>
                            <p:childTnLst>
                              <p:par>
                                <p:cTn id="621" presetID="22" presetClass="entr" presetSubtype="8" fill="hold" grpId="0" nodeType="clickEffect">
                                  <p:stCondLst>
                                    <p:cond delay="0"/>
                                  </p:stCondLst>
                                  <p:childTnLst>
                                    <p:set>
                                      <p:cBhvr>
                                        <p:cTn id="622" dur="1" fill="hold">
                                          <p:stCondLst>
                                            <p:cond delay="0"/>
                                          </p:stCondLst>
                                        </p:cTn>
                                        <p:tgtEl>
                                          <p:spTgt spid="158"/>
                                        </p:tgtEl>
                                        <p:attrNameLst>
                                          <p:attrName>style.visibility</p:attrName>
                                        </p:attrNameLst>
                                      </p:cBhvr>
                                      <p:to>
                                        <p:strVal val="visible"/>
                                      </p:to>
                                    </p:set>
                                    <p:animEffect transition="in" filter="wipe(left)">
                                      <p:cBhvr>
                                        <p:cTn id="623" dur="500"/>
                                        <p:tgtEl>
                                          <p:spTgt spid="158"/>
                                        </p:tgtEl>
                                      </p:cBhvr>
                                    </p:animEffect>
                                  </p:childTnLst>
                                </p:cTn>
                              </p:par>
                            </p:childTnLst>
                          </p:cTn>
                        </p:par>
                      </p:childTnLst>
                    </p:cTn>
                  </p:par>
                  <p:par>
                    <p:cTn id="624" fill="hold">
                      <p:stCondLst>
                        <p:cond delay="indefinite"/>
                      </p:stCondLst>
                      <p:childTnLst>
                        <p:par>
                          <p:cTn id="625" fill="hold">
                            <p:stCondLst>
                              <p:cond delay="0"/>
                            </p:stCondLst>
                            <p:childTnLst>
                              <p:par>
                                <p:cTn id="626" presetID="22" presetClass="entr" presetSubtype="8" fill="hold" grpId="0" nodeType="clickEffect">
                                  <p:stCondLst>
                                    <p:cond delay="0"/>
                                  </p:stCondLst>
                                  <p:childTnLst>
                                    <p:set>
                                      <p:cBhvr>
                                        <p:cTn id="627" dur="1" fill="hold">
                                          <p:stCondLst>
                                            <p:cond delay="0"/>
                                          </p:stCondLst>
                                        </p:cTn>
                                        <p:tgtEl>
                                          <p:spTgt spid="164"/>
                                        </p:tgtEl>
                                        <p:attrNameLst>
                                          <p:attrName>style.visibility</p:attrName>
                                        </p:attrNameLst>
                                      </p:cBhvr>
                                      <p:to>
                                        <p:strVal val="visible"/>
                                      </p:to>
                                    </p:set>
                                    <p:animEffect transition="in" filter="wipe(left)">
                                      <p:cBhvr>
                                        <p:cTn id="628" dur="500"/>
                                        <p:tgtEl>
                                          <p:spTgt spid="164"/>
                                        </p:tgtEl>
                                      </p:cBhvr>
                                    </p:animEffect>
                                  </p:childTnLst>
                                </p:cTn>
                              </p:par>
                            </p:childTnLst>
                          </p:cTn>
                        </p:par>
                      </p:childTnLst>
                    </p:cTn>
                  </p:par>
                  <p:par>
                    <p:cTn id="629" fill="hold">
                      <p:stCondLst>
                        <p:cond delay="indefinite"/>
                      </p:stCondLst>
                      <p:childTnLst>
                        <p:par>
                          <p:cTn id="630" fill="hold">
                            <p:stCondLst>
                              <p:cond delay="0"/>
                            </p:stCondLst>
                            <p:childTnLst>
                              <p:par>
                                <p:cTn id="631" presetID="22" presetClass="entr" presetSubtype="8" fill="hold" grpId="0" nodeType="clickEffect">
                                  <p:stCondLst>
                                    <p:cond delay="0"/>
                                  </p:stCondLst>
                                  <p:childTnLst>
                                    <p:set>
                                      <p:cBhvr>
                                        <p:cTn id="632" dur="1" fill="hold">
                                          <p:stCondLst>
                                            <p:cond delay="0"/>
                                          </p:stCondLst>
                                        </p:cTn>
                                        <p:tgtEl>
                                          <p:spTgt spid="159"/>
                                        </p:tgtEl>
                                        <p:attrNameLst>
                                          <p:attrName>style.visibility</p:attrName>
                                        </p:attrNameLst>
                                      </p:cBhvr>
                                      <p:to>
                                        <p:strVal val="visible"/>
                                      </p:to>
                                    </p:set>
                                    <p:animEffect transition="in" filter="wipe(left)">
                                      <p:cBhvr>
                                        <p:cTn id="633" dur="500"/>
                                        <p:tgtEl>
                                          <p:spTgt spid="159"/>
                                        </p:tgtEl>
                                      </p:cBhvr>
                                    </p:animEffect>
                                  </p:childTnLst>
                                </p:cTn>
                              </p:par>
                            </p:childTnLst>
                          </p:cTn>
                        </p:par>
                      </p:childTnLst>
                    </p:cTn>
                  </p:par>
                  <p:par>
                    <p:cTn id="634" fill="hold">
                      <p:stCondLst>
                        <p:cond delay="indefinite"/>
                      </p:stCondLst>
                      <p:childTnLst>
                        <p:par>
                          <p:cTn id="635" fill="hold">
                            <p:stCondLst>
                              <p:cond delay="0"/>
                            </p:stCondLst>
                            <p:childTnLst>
                              <p:par>
                                <p:cTn id="636" presetID="22" presetClass="entr" presetSubtype="8" fill="hold" grpId="0" nodeType="clickEffect">
                                  <p:stCondLst>
                                    <p:cond delay="0"/>
                                  </p:stCondLst>
                                  <p:childTnLst>
                                    <p:set>
                                      <p:cBhvr>
                                        <p:cTn id="637" dur="1" fill="hold">
                                          <p:stCondLst>
                                            <p:cond delay="0"/>
                                          </p:stCondLst>
                                        </p:cTn>
                                        <p:tgtEl>
                                          <p:spTgt spid="165"/>
                                        </p:tgtEl>
                                        <p:attrNameLst>
                                          <p:attrName>style.visibility</p:attrName>
                                        </p:attrNameLst>
                                      </p:cBhvr>
                                      <p:to>
                                        <p:strVal val="visible"/>
                                      </p:to>
                                    </p:set>
                                    <p:animEffect transition="in" filter="wipe(left)">
                                      <p:cBhvr>
                                        <p:cTn id="638" dur="500"/>
                                        <p:tgtEl>
                                          <p:spTgt spid="165"/>
                                        </p:tgtEl>
                                      </p:cBhvr>
                                    </p:animEffect>
                                  </p:childTnLst>
                                </p:cTn>
                              </p:par>
                            </p:childTnLst>
                          </p:cTn>
                        </p:par>
                      </p:childTnLst>
                    </p:cTn>
                  </p:par>
                  <p:par>
                    <p:cTn id="639" fill="hold">
                      <p:stCondLst>
                        <p:cond delay="indefinite"/>
                      </p:stCondLst>
                      <p:childTnLst>
                        <p:par>
                          <p:cTn id="640" fill="hold">
                            <p:stCondLst>
                              <p:cond delay="0"/>
                            </p:stCondLst>
                            <p:childTnLst>
                              <p:par>
                                <p:cTn id="641" presetID="22" presetClass="entr" presetSubtype="8" fill="hold" grpId="0" nodeType="clickEffect">
                                  <p:stCondLst>
                                    <p:cond delay="0"/>
                                  </p:stCondLst>
                                  <p:childTnLst>
                                    <p:set>
                                      <p:cBhvr>
                                        <p:cTn id="642" dur="1" fill="hold">
                                          <p:stCondLst>
                                            <p:cond delay="0"/>
                                          </p:stCondLst>
                                        </p:cTn>
                                        <p:tgtEl>
                                          <p:spTgt spid="161"/>
                                        </p:tgtEl>
                                        <p:attrNameLst>
                                          <p:attrName>style.visibility</p:attrName>
                                        </p:attrNameLst>
                                      </p:cBhvr>
                                      <p:to>
                                        <p:strVal val="visible"/>
                                      </p:to>
                                    </p:set>
                                    <p:animEffect transition="in" filter="wipe(left)">
                                      <p:cBhvr>
                                        <p:cTn id="643" dur="500"/>
                                        <p:tgtEl>
                                          <p:spTgt spid="161"/>
                                        </p:tgtEl>
                                      </p:cBhvr>
                                    </p:animEffect>
                                  </p:childTnLst>
                                </p:cTn>
                              </p:par>
                            </p:childTnLst>
                          </p:cTn>
                        </p:par>
                      </p:childTnLst>
                    </p:cTn>
                  </p:par>
                  <p:par>
                    <p:cTn id="644" fill="hold">
                      <p:stCondLst>
                        <p:cond delay="indefinite"/>
                      </p:stCondLst>
                      <p:childTnLst>
                        <p:par>
                          <p:cTn id="645" fill="hold">
                            <p:stCondLst>
                              <p:cond delay="0"/>
                            </p:stCondLst>
                            <p:childTnLst>
                              <p:par>
                                <p:cTn id="646" presetID="22" presetClass="entr" presetSubtype="8" fill="hold" grpId="0" nodeType="clickEffect">
                                  <p:stCondLst>
                                    <p:cond delay="0"/>
                                  </p:stCondLst>
                                  <p:childTnLst>
                                    <p:set>
                                      <p:cBhvr>
                                        <p:cTn id="647" dur="1" fill="hold">
                                          <p:stCondLst>
                                            <p:cond delay="0"/>
                                          </p:stCondLst>
                                        </p:cTn>
                                        <p:tgtEl>
                                          <p:spTgt spid="162"/>
                                        </p:tgtEl>
                                        <p:attrNameLst>
                                          <p:attrName>style.visibility</p:attrName>
                                        </p:attrNameLst>
                                      </p:cBhvr>
                                      <p:to>
                                        <p:strVal val="visible"/>
                                      </p:to>
                                    </p:set>
                                    <p:animEffect transition="in" filter="wipe(left)">
                                      <p:cBhvr>
                                        <p:cTn id="648" dur="500"/>
                                        <p:tgtEl>
                                          <p:spTgt spid="162"/>
                                        </p:tgtEl>
                                      </p:cBhvr>
                                    </p:animEffect>
                                  </p:childTnLst>
                                </p:cTn>
                              </p:par>
                            </p:childTnLst>
                          </p:cTn>
                        </p:par>
                      </p:childTnLst>
                    </p:cTn>
                  </p:par>
                  <p:par>
                    <p:cTn id="649" fill="hold">
                      <p:stCondLst>
                        <p:cond delay="indefinite"/>
                      </p:stCondLst>
                      <p:childTnLst>
                        <p:par>
                          <p:cTn id="650" fill="hold">
                            <p:stCondLst>
                              <p:cond delay="0"/>
                            </p:stCondLst>
                            <p:childTnLst>
                              <p:par>
                                <p:cTn id="651" presetID="22" presetClass="entr" presetSubtype="8" fill="hold" grpId="0" nodeType="clickEffect">
                                  <p:stCondLst>
                                    <p:cond delay="0"/>
                                  </p:stCondLst>
                                  <p:childTnLst>
                                    <p:set>
                                      <p:cBhvr>
                                        <p:cTn id="652" dur="1" fill="hold">
                                          <p:stCondLst>
                                            <p:cond delay="0"/>
                                          </p:stCondLst>
                                        </p:cTn>
                                        <p:tgtEl>
                                          <p:spTgt spid="172"/>
                                        </p:tgtEl>
                                        <p:attrNameLst>
                                          <p:attrName>style.visibility</p:attrName>
                                        </p:attrNameLst>
                                      </p:cBhvr>
                                      <p:to>
                                        <p:strVal val="visible"/>
                                      </p:to>
                                    </p:set>
                                    <p:animEffect transition="in" filter="wipe(left)">
                                      <p:cBhvr>
                                        <p:cTn id="653" dur="500"/>
                                        <p:tgtEl>
                                          <p:spTgt spid="172"/>
                                        </p:tgtEl>
                                      </p:cBhvr>
                                    </p:animEffect>
                                  </p:childTnLst>
                                </p:cTn>
                              </p:par>
                            </p:childTnLst>
                          </p:cTn>
                        </p:par>
                      </p:childTnLst>
                    </p:cTn>
                  </p:par>
                  <p:par>
                    <p:cTn id="654" fill="hold">
                      <p:stCondLst>
                        <p:cond delay="indefinite"/>
                      </p:stCondLst>
                      <p:childTnLst>
                        <p:par>
                          <p:cTn id="655" fill="hold">
                            <p:stCondLst>
                              <p:cond delay="0"/>
                            </p:stCondLst>
                            <p:childTnLst>
                              <p:par>
                                <p:cTn id="656" presetID="22" presetClass="entr" presetSubtype="8" fill="hold" grpId="0" nodeType="clickEffect">
                                  <p:stCondLst>
                                    <p:cond delay="0"/>
                                  </p:stCondLst>
                                  <p:childTnLst>
                                    <p:set>
                                      <p:cBhvr>
                                        <p:cTn id="657" dur="1" fill="hold">
                                          <p:stCondLst>
                                            <p:cond delay="0"/>
                                          </p:stCondLst>
                                        </p:cTn>
                                        <p:tgtEl>
                                          <p:spTgt spid="173"/>
                                        </p:tgtEl>
                                        <p:attrNameLst>
                                          <p:attrName>style.visibility</p:attrName>
                                        </p:attrNameLst>
                                      </p:cBhvr>
                                      <p:to>
                                        <p:strVal val="visible"/>
                                      </p:to>
                                    </p:set>
                                    <p:animEffect transition="in" filter="wipe(left)">
                                      <p:cBhvr>
                                        <p:cTn id="658"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20" grpId="0"/>
      <p:bldP spid="21" grpId="0"/>
      <p:bldP spid="22" grpId="0"/>
      <p:bldP spid="23" grpId="0" animBg="1"/>
      <p:bldP spid="24" grpId="0"/>
      <p:bldP spid="25" grpId="0"/>
      <p:bldP spid="26" grpId="0"/>
      <p:bldP spid="38" grpId="0"/>
      <p:bldP spid="39" grpId="0"/>
      <p:bldP spid="40" grpId="0"/>
      <p:bldP spid="41" grpId="0"/>
      <p:bldP spid="42" grpId="0"/>
      <p:bldP spid="43" grpId="0"/>
      <p:bldP spid="35" grpId="0"/>
      <p:bldP spid="36" grpId="0"/>
      <p:bldP spid="37" grpId="0"/>
      <p:bldP spid="45" grpId="0"/>
      <p:bldP spid="49" grpId="0"/>
      <p:bldP spid="53" grpId="0"/>
      <p:bldP spid="55" grpId="0"/>
      <p:bldP spid="61" grpId="0"/>
      <p:bldP spid="62" grpId="0"/>
      <p:bldP spid="63" grpId="0"/>
      <p:bldP spid="64" grpId="0"/>
      <p:bldP spid="65" grpId="0"/>
      <p:bldP spid="67" grpId="0"/>
      <p:bldP spid="68" grpId="0"/>
      <p:bldP spid="69" grpId="0"/>
      <p:bldP spid="73" grpId="0" animBg="1"/>
      <p:bldP spid="74" grpId="0"/>
      <p:bldP spid="75" grpId="0"/>
      <p:bldP spid="77" grpId="0"/>
      <p:bldP spid="78" grpId="0"/>
      <p:bldP spid="79" grpId="0"/>
      <p:bldP spid="80" grpId="0"/>
      <p:bldP spid="82" grpId="0"/>
      <p:bldP spid="83" grpId="0"/>
      <p:bldP spid="84" grpId="0"/>
      <p:bldP spid="85" grpId="0"/>
      <p:bldP spid="86" grpId="0"/>
      <p:bldP spid="87" grpId="0"/>
      <p:bldP spid="89" grpId="0"/>
      <p:bldP spid="92" grpId="0"/>
      <p:bldP spid="93" grpId="0"/>
      <p:bldP spid="98" grpId="0"/>
      <p:bldP spid="100" grpId="0"/>
      <p:bldP spid="101" grpId="0"/>
      <p:bldP spid="103" grpId="0"/>
      <p:bldP spid="104" grpId="0"/>
      <p:bldP spid="106" grpId="0"/>
      <p:bldP spid="107" grpId="0"/>
      <p:bldP spid="110" grpId="0"/>
      <p:bldP spid="111" grpId="0"/>
      <p:bldP spid="287" grpId="0"/>
      <p:bldP spid="288" grpId="0"/>
      <p:bldP spid="291" grpId="0" animBg="1"/>
      <p:bldP spid="291" grpId="1" animBg="1"/>
      <p:bldP spid="291" grpId="2" animBg="1"/>
      <p:bldP spid="292" grpId="0" animBg="1"/>
      <p:bldP spid="292" grpId="1" animBg="1"/>
      <p:bldP spid="292" grpId="2" animBg="1"/>
      <p:bldP spid="293" grpId="0" animBg="1"/>
      <p:bldP spid="293" grpId="1" animBg="1"/>
      <p:bldP spid="293" grpId="2" animBg="1"/>
      <p:bldP spid="294" grpId="0" animBg="1"/>
      <p:bldP spid="294" grpId="1" animBg="1"/>
      <p:bldP spid="294" grpId="2" animBg="1"/>
      <p:bldP spid="112" grpId="0"/>
      <p:bldP spid="91" grpId="0" animBg="1"/>
      <p:bldP spid="94" grpId="0"/>
      <p:bldP spid="96" grpId="0"/>
      <p:bldP spid="114" grpId="0"/>
      <p:bldP spid="115" grpId="0"/>
      <p:bldP spid="116" grpId="0"/>
      <p:bldP spid="117" grpId="0"/>
      <p:bldP spid="118" grpId="0"/>
      <p:bldP spid="119" grpId="0"/>
      <p:bldP spid="120" grpId="0"/>
      <p:bldP spid="121" grpId="0"/>
      <p:bldP spid="122" grpId="0"/>
      <p:bldP spid="123" grpId="0"/>
      <p:bldP spid="124" grpId="0"/>
      <p:bldP spid="125" grpId="0"/>
      <p:bldP spid="127"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8" grpId="0"/>
      <p:bldP spid="159" grpId="0"/>
      <p:bldP spid="161" grpId="0"/>
      <p:bldP spid="162" grpId="0"/>
      <p:bldP spid="164" grpId="0"/>
      <p:bldP spid="165" grpId="0"/>
      <p:bldP spid="166" grpId="0"/>
      <p:bldP spid="167" grpId="0"/>
      <p:bldP spid="168" grpId="0"/>
      <p:bldP spid="169" grpId="0"/>
      <p:bldP spid="170" grpId="0"/>
      <p:bldP spid="171" grpId="0"/>
      <p:bldP spid="172" grpId="0" animBg="1"/>
      <p:bldP spid="17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C - Numerical</a:t>
            </a:r>
          </a:p>
        </p:txBody>
      </p:sp>
    </p:spTree>
    <p:extLst>
      <p:ext uri="{BB962C8B-B14F-4D97-AF65-F5344CB8AC3E}">
        <p14:creationId xmlns:p14="http://schemas.microsoft.com/office/powerpoint/2010/main" val="1722040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VIII) Physics\New work\03 -Force and Pressure\Raw\WDF_1200598.png"/>
          <p:cNvPicPr>
            <a:picLocks noChangeAspect="1" noChangeArrowheads="1"/>
          </p:cNvPicPr>
          <p:nvPr/>
        </p:nvPicPr>
        <p:blipFill>
          <a:blip r:embed="rId2" cstate="email">
            <a:grayscl/>
            <a:extLst>
              <a:ext uri="{BEBA8EAE-BF5A-486C-A8C5-ECC9F3942E4B}">
                <a14:imgProps xmlns:a14="http://schemas.microsoft.com/office/drawing/2010/main">
                  <a14:imgLayer r:embed="rId3">
                    <a14:imgEffect>
                      <a14:sharpenSoften amount="25000"/>
                    </a14:imgEffect>
                    <a14:imgEffect>
                      <a14:saturation sat="200000"/>
                    </a14:imgEffect>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auto">
          <a:xfrm>
            <a:off x="0" y="0"/>
            <a:ext cx="9144000" cy="5143500"/>
          </a:xfrm>
          <a:prstGeom prst="rect">
            <a:avLst/>
          </a:prstGeom>
          <a:solidFill>
            <a:schemeClr val="tx1">
              <a:lumMod val="50000"/>
              <a:lumOff val="50000"/>
            </a:schemeClr>
          </a:solidFill>
          <a:extLst/>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2125" b="91500" l="7801" r="93990"/>
                    </a14:imgEffect>
                  </a14:imgLayer>
                </a14:imgProps>
              </a:ext>
              <a:ext uri="{28A0092B-C50C-407E-A947-70E740481C1C}">
                <a14:useLocalDpi xmlns:a14="http://schemas.microsoft.com/office/drawing/2010/main" val="0"/>
              </a:ext>
            </a:extLst>
          </a:blip>
          <a:stretch>
            <a:fillRect/>
          </a:stretch>
        </p:blipFill>
        <p:spPr>
          <a:xfrm>
            <a:off x="286155" y="1878179"/>
            <a:ext cx="2838045" cy="2903371"/>
          </a:xfrm>
          <a:prstGeom prst="rect">
            <a:avLst/>
          </a:prstGeom>
          <a:noFill/>
        </p:spPr>
      </p:pic>
      <p:sp>
        <p:nvSpPr>
          <p:cNvPr id="3" name="Rectangle 2"/>
          <p:cNvSpPr/>
          <p:nvPr/>
        </p:nvSpPr>
        <p:spPr>
          <a:xfrm>
            <a:off x="2678488" y="285750"/>
            <a:ext cx="3937296" cy="461665"/>
          </a:xfrm>
          <a:prstGeom prst="rect">
            <a:avLst/>
          </a:prstGeom>
          <a:noFill/>
        </p:spPr>
        <p:txBody>
          <a:bodyPr wrap="none" rtlCol="0">
            <a:spAutoFit/>
          </a:bodyPr>
          <a:lstStyle/>
          <a:p>
            <a:r>
              <a:rPr lang="en-US" sz="2400" dirty="0">
                <a:solidFill>
                  <a:schemeClr val="bg1"/>
                </a:solidFill>
                <a:effectLst>
                  <a:outerShdw blurRad="50800" dist="50800" dir="5400000" algn="t" rotWithShape="0">
                    <a:prstClr val="black">
                      <a:alpha val="82000"/>
                    </a:prstClr>
                  </a:outerShdw>
                </a:effectLst>
                <a:latin typeface="Aharoni" panose="02010803020104030203" pitchFamily="2" charset="-79"/>
                <a:cs typeface="Aharoni" panose="02010803020104030203" pitchFamily="2" charset="-79"/>
              </a:rPr>
              <a:t>Newton’s Laws of Motion</a:t>
            </a:r>
          </a:p>
        </p:txBody>
      </p:sp>
      <p:grpSp>
        <p:nvGrpSpPr>
          <p:cNvPr id="7" name="Group 6"/>
          <p:cNvGrpSpPr/>
          <p:nvPr/>
        </p:nvGrpSpPr>
        <p:grpSpPr>
          <a:xfrm>
            <a:off x="501650" y="938756"/>
            <a:ext cx="7346950" cy="653959"/>
            <a:chOff x="1592061" y="4343351"/>
            <a:chExt cx="7346950" cy="653959"/>
          </a:xfrm>
        </p:grpSpPr>
        <p:sp>
          <p:nvSpPr>
            <p:cNvPr id="8" name="Isosceles Triangle 8"/>
            <p:cNvSpPr/>
            <p:nvPr/>
          </p:nvSpPr>
          <p:spPr>
            <a:xfrm>
              <a:off x="1592061" y="4343351"/>
              <a:ext cx="7346950" cy="653959"/>
            </a:xfrm>
            <a:prstGeom prst="rect">
              <a:avLst/>
            </a:prstGeom>
            <a:solidFill>
              <a:srgbClr val="FFFFFF">
                <a:alpha val="50196"/>
              </a:srgbClr>
            </a:solidFill>
            <a:ln w="1270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600199" y="4347165"/>
              <a:ext cx="7234037" cy="646331"/>
            </a:xfrm>
            <a:prstGeom prst="rect">
              <a:avLst/>
            </a:prstGeom>
            <a:noFill/>
          </p:spPr>
          <p:txBody>
            <a:bodyPr wrap="square" rtlCol="0">
              <a:spAutoFit/>
            </a:bodyPr>
            <a:lstStyle/>
            <a:p>
              <a:pPr>
                <a:tabLst>
                  <a:tab pos="2684463" algn="l"/>
                </a:tabLst>
              </a:pPr>
              <a:r>
                <a:rPr lang="en-US" b="1" dirty="0">
                  <a:solidFill>
                    <a:srgbClr val="0000FF"/>
                  </a:solidFill>
                  <a:latin typeface="Aharoni" panose="02010803020104030203" pitchFamily="2" charset="-79"/>
                  <a:cs typeface="Aharoni" panose="02010803020104030203" pitchFamily="2" charset="-79"/>
                </a:rPr>
                <a:t>Newton studied ideas on force and motion and presented three Fundamental Laws.</a:t>
              </a:r>
            </a:p>
          </p:txBody>
        </p:sp>
      </p:grpSp>
      <p:sp>
        <p:nvSpPr>
          <p:cNvPr id="11" name="Rectangle 10"/>
          <p:cNvSpPr/>
          <p:nvPr/>
        </p:nvSpPr>
        <p:spPr>
          <a:xfrm>
            <a:off x="533400" y="4463175"/>
            <a:ext cx="2250937" cy="400110"/>
          </a:xfrm>
          <a:prstGeom prst="rect">
            <a:avLst/>
          </a:prstGeom>
          <a:noFill/>
        </p:spPr>
        <p:txBody>
          <a:bodyPr wrap="none" rtlCol="0">
            <a:spAutoFit/>
          </a:bodyPr>
          <a:lstStyle/>
          <a:p>
            <a:r>
              <a:rPr lang="en-US" sz="2000" dirty="0">
                <a:solidFill>
                  <a:srgbClr val="FFFF99"/>
                </a:solidFill>
                <a:effectLst>
                  <a:outerShdw blurRad="50800" dist="50800" dir="5400000" algn="t" rotWithShape="0">
                    <a:prstClr val="black">
                      <a:alpha val="82000"/>
                    </a:prstClr>
                  </a:outerShdw>
                </a:effectLst>
                <a:latin typeface="Aharoni" panose="02010803020104030203" pitchFamily="2" charset="-79"/>
                <a:cs typeface="Aharoni" panose="02010803020104030203" pitchFamily="2" charset="-79"/>
              </a:rPr>
              <a:t>Sir Isaac Newton</a:t>
            </a:r>
          </a:p>
        </p:txBody>
      </p:sp>
      <p:sp>
        <p:nvSpPr>
          <p:cNvPr id="12" name="Rectangle 11"/>
          <p:cNvSpPr/>
          <p:nvPr/>
        </p:nvSpPr>
        <p:spPr>
          <a:xfrm>
            <a:off x="2970996" y="2089576"/>
            <a:ext cx="3730508" cy="400110"/>
          </a:xfrm>
          <a:prstGeom prst="rect">
            <a:avLst/>
          </a:prstGeom>
          <a:noFill/>
        </p:spPr>
        <p:txBody>
          <a:bodyPr wrap="none" rtlCol="0">
            <a:spAutoFit/>
          </a:bodyPr>
          <a:lstStyle/>
          <a:p>
            <a:r>
              <a:rPr lang="en-US" sz="2000" b="1" dirty="0">
                <a:solidFill>
                  <a:srgbClr val="FFFF99"/>
                </a:solidFill>
                <a:effectLst>
                  <a:outerShdw blurRad="38100" dist="38100" dir="2700000" algn="tl">
                    <a:srgbClr val="000000">
                      <a:alpha val="91000"/>
                    </a:srgbClr>
                  </a:outerShdw>
                </a:effectLst>
                <a:latin typeface="Arial" panose="020B0604020202020204" pitchFamily="34" charset="0"/>
                <a:cs typeface="Arial" panose="020B0604020202020204" pitchFamily="34" charset="0"/>
              </a:rPr>
              <a:t>These Laws are known as</a:t>
            </a:r>
            <a:r>
              <a:rPr lang="en-US" sz="2000" b="1" dirty="0" smtClean="0">
                <a:solidFill>
                  <a:srgbClr val="FFFF99"/>
                </a:solidFill>
                <a:effectLst>
                  <a:outerShdw blurRad="38100" dist="38100" dir="2700000" algn="tl">
                    <a:srgbClr val="000000">
                      <a:alpha val="91000"/>
                    </a:srgbClr>
                  </a:outerShdw>
                </a:effectLst>
                <a:latin typeface="Arial" panose="020B0604020202020204" pitchFamily="34" charset="0"/>
                <a:cs typeface="Arial" panose="020B0604020202020204" pitchFamily="34" charset="0"/>
              </a:rPr>
              <a:t>…..</a:t>
            </a:r>
            <a:endParaRPr lang="en-US" sz="2000" b="1" dirty="0">
              <a:solidFill>
                <a:srgbClr val="FFFF99"/>
              </a:solidFill>
              <a:effectLst>
                <a:outerShdw blurRad="38100" dist="38100" dir="2700000" algn="tl">
                  <a:srgbClr val="000000">
                    <a:alpha val="91000"/>
                  </a:srgbClr>
                </a:outerShdw>
              </a:effectLst>
              <a:latin typeface="Arial" panose="020B0604020202020204" pitchFamily="34" charset="0"/>
              <a:cs typeface="Arial" panose="020B0604020202020204" pitchFamily="34" charset="0"/>
            </a:endParaRPr>
          </a:p>
        </p:txBody>
      </p:sp>
      <p:sp>
        <p:nvSpPr>
          <p:cNvPr id="13" name="Rounded Rectangle 12"/>
          <p:cNvSpPr/>
          <p:nvPr/>
        </p:nvSpPr>
        <p:spPr>
          <a:xfrm>
            <a:off x="2971801" y="2495550"/>
            <a:ext cx="2971800" cy="404104"/>
          </a:xfrm>
          <a:prstGeom prst="roundRect">
            <a:avLst/>
          </a:prstGeom>
          <a:solidFill>
            <a:srgbClr val="FFFF00">
              <a:alpha val="62000"/>
            </a:srgbClr>
          </a:solidFill>
          <a:ln w="12700">
            <a:solidFill>
              <a:schemeClr val="bg1"/>
            </a:solidFill>
          </a:ln>
          <a:effectLst>
            <a:outerShdw blurRad="149987" dist="250190" dir="8460000" algn="ctr">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a:solidFill>
                <a:schemeClr val="tx1"/>
              </a:solidFill>
              <a:latin typeface="+mj-lt"/>
            </a:endParaRPr>
          </a:p>
        </p:txBody>
      </p:sp>
      <p:sp>
        <p:nvSpPr>
          <p:cNvPr id="14" name="Rectangle 13"/>
          <p:cNvSpPr/>
          <p:nvPr/>
        </p:nvSpPr>
        <p:spPr>
          <a:xfrm>
            <a:off x="2971800" y="2512936"/>
            <a:ext cx="2971801" cy="369332"/>
          </a:xfrm>
          <a:prstGeom prst="rect">
            <a:avLst/>
          </a:prstGeom>
          <a:noFill/>
        </p:spPr>
        <p:txBody>
          <a:bodyPr wrap="square" rtlCol="0">
            <a:spAutoFit/>
          </a:bodyPr>
          <a:lstStyle/>
          <a:p>
            <a:r>
              <a:rPr lang="en-US" b="1" dirty="0">
                <a:effectLst>
                  <a:outerShdw blurRad="50800" dist="38100" dir="5400000" algn="t" rotWithShape="0">
                    <a:prstClr val="black">
                      <a:alpha val="40000"/>
                    </a:prstClr>
                  </a:outerShdw>
                </a:effectLst>
                <a:latin typeface="Arial" panose="020B0604020202020204" pitchFamily="34" charset="0"/>
                <a:cs typeface="Arial" panose="020B0604020202020204" pitchFamily="34" charset="0"/>
              </a:rPr>
              <a:t>Newton’s Laws of Motion</a:t>
            </a:r>
          </a:p>
        </p:txBody>
      </p:sp>
    </p:spTree>
    <p:extLst>
      <p:ext uri="{BB962C8B-B14F-4D97-AF65-F5344CB8AC3E}">
        <p14:creationId xmlns:p14="http://schemas.microsoft.com/office/powerpoint/2010/main" val="32792172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8" dur="500" fill="hold"/>
                                            <p:tgtEl>
                                              <p:spTgt spid="3"/>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3"/>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14:presetBounceEnd="52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52000">
                                          <p:cBhvr additive="base">
                                            <p:cTn id="15" dur="500" fill="hold"/>
                                            <p:tgtEl>
                                              <p:spTgt spid="7"/>
                                            </p:tgtEl>
                                            <p:attrNameLst>
                                              <p:attrName>ppt_x</p:attrName>
                                            </p:attrNameLst>
                                          </p:cBhvr>
                                          <p:tavLst>
                                            <p:tav tm="0">
                                              <p:val>
                                                <p:strVal val="0-#ppt_w/2"/>
                                              </p:val>
                                            </p:tav>
                                            <p:tav tm="100000">
                                              <p:val>
                                                <p:strVal val="#ppt_x"/>
                                              </p:val>
                                            </p:tav>
                                          </p:tavLst>
                                        </p:anim>
                                        <p:anim calcmode="lin" valueType="num" p14:bounceEnd="52000">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anim calcmode="lin" valueType="num">
                                          <p:cBhvr>
                                            <p:cTn id="20" dur="250" fill="hold"/>
                                            <p:tgtEl>
                                              <p:spTgt spid="4"/>
                                            </p:tgtEl>
                                            <p:attrNameLst>
                                              <p:attrName>ppt_x</p:attrName>
                                            </p:attrNameLst>
                                          </p:cBhvr>
                                          <p:tavLst>
                                            <p:tav tm="0">
                                              <p:val>
                                                <p:strVal val="#ppt_x"/>
                                              </p:val>
                                            </p:tav>
                                            <p:tav tm="100000">
                                              <p:val>
                                                <p:strVal val="#ppt_x"/>
                                              </p:val>
                                            </p:tav>
                                          </p:tavLst>
                                        </p:anim>
                                        <p:anim calcmode="lin" valueType="num">
                                          <p:cBhvr>
                                            <p:cTn id="21" dur="250" fill="hold"/>
                                            <p:tgtEl>
                                              <p:spTgt spid="4"/>
                                            </p:tgtEl>
                                            <p:attrNameLst>
                                              <p:attrName>ppt_y</p:attrName>
                                            </p:attrNameLst>
                                          </p:cBhvr>
                                          <p:tavLst>
                                            <p:tav tm="0">
                                              <p:val>
                                                <p:strVal val="#ppt_y+.1"/>
                                              </p:val>
                                            </p:tav>
                                            <p:tav tm="100000">
                                              <p:val>
                                                <p:strVal val="#ppt_y"/>
                                              </p:val>
                                            </p:tav>
                                          </p:tavLst>
                                        </p:anim>
                                      </p:childTnLst>
                                    </p:cTn>
                                  </p:par>
                                  <p:par>
                                    <p:cTn id="22" presetID="16" presetClass="entr" presetSubtype="2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2" presetClass="entr" presetSubtype="2" fill="hold" grpId="0" nodeType="withEffect" p14:presetBounceEnd="54000">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14:bounceEnd="54000">
                                          <p:cBhvr additive="base">
                                            <p:cTn id="36" dur="500" fill="hold"/>
                                            <p:tgtEl>
                                              <p:spTgt spid="13"/>
                                            </p:tgtEl>
                                            <p:attrNameLst>
                                              <p:attrName>ppt_x</p:attrName>
                                            </p:attrNameLst>
                                          </p:cBhvr>
                                          <p:tavLst>
                                            <p:tav tm="0">
                                              <p:val>
                                                <p:strVal val="1+#ppt_w/2"/>
                                              </p:val>
                                            </p:tav>
                                            <p:tav tm="100000">
                                              <p:val>
                                                <p:strVal val="#ppt_x"/>
                                              </p:val>
                                            </p:tav>
                                          </p:tavLst>
                                        </p:anim>
                                        <p:anim calcmode="lin" valueType="num" p14:bounceEnd="54000">
                                          <p:cBhvr additive="base">
                                            <p:cTn id="37" dur="500" fill="hold"/>
                                            <p:tgtEl>
                                              <p:spTgt spid="13"/>
                                            </p:tgtEl>
                                            <p:attrNameLst>
                                              <p:attrName>ppt_y</p:attrName>
                                            </p:attrNameLst>
                                          </p:cBhvr>
                                          <p:tavLst>
                                            <p:tav tm="0">
                                              <p:val>
                                                <p:strVal val="#ppt_y"/>
                                              </p:val>
                                            </p:tav>
                                            <p:tav tm="100000">
                                              <p:val>
                                                <p:strVal val="#ppt_y"/>
                                              </p:val>
                                            </p:tav>
                                          </p:tavLst>
                                        </p:anim>
                                      </p:childTnLst>
                                    </p:cTn>
                                  </p:par>
                                  <p:par>
                                    <p:cTn id="38" presetID="63" presetClass="path" presetSubtype="0" accel="10000" fill="hold" grpId="1" nodeType="withEffect" p14:presetBounceEnd="66000">
                                      <p:stCondLst>
                                        <p:cond delay="0"/>
                                      </p:stCondLst>
                                      <p:childTnLst>
                                        <p:animMotion origin="layout" path="M -0.525 -2.96296E-6 L 0 -2.96296E-6 " pathEditMode="relative" rAng="0" ptsTypes="AA" p14:bounceEnd="66000">
                                          <p:cBhvr>
                                            <p:cTn id="39" dur="500" fill="hold"/>
                                            <p:tgtEl>
                                              <p:spTgt spid="14"/>
                                            </p:tgtEl>
                                            <p:attrNameLst>
                                              <p:attrName>ppt_x</p:attrName>
                                              <p:attrName>ppt_y</p:attrName>
                                            </p:attrNameLst>
                                          </p:cBhvr>
                                          <p:rCtr x="26250" y="0"/>
                                        </p:animMotion>
                                      </p:childTnLst>
                                    </p:cTn>
                                  </p:par>
                                  <p:par>
                                    <p:cTn id="40" presetID="6" presetClass="emph" presetSubtype="0" repeatCount="3000" autoRev="1" fill="hold" grpId="0" nodeType="withEffect">
                                      <p:stCondLst>
                                        <p:cond delay="0"/>
                                      </p:stCondLst>
                                      <p:childTnLst>
                                        <p:animScale>
                                          <p:cBhvr>
                                            <p:cTn id="41" dur="500" fill="hold"/>
                                            <p:tgtEl>
                                              <p:spTgt spid="1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11" grpId="0"/>
          <p:bldP spid="12" grpId="0"/>
          <p:bldP spid="13" grpId="0" animBg="1"/>
          <p:bldP spid="14" grpId="0"/>
          <p:bldP spid="14" grpId="1"/>
          <p:bldP spid="14" grpId="2"/>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3" presetClass="path" presetSubtype="0" accel="10000" fill="hold" grpId="1" nodeType="withEffect">
                                      <p:stCondLst>
                                        <p:cond delay="0"/>
                                      </p:stCondLst>
                                      <p:childTnLst>
                                        <p:animMotion origin="layout" path="M -0.525 -2.96296E-6 L 0 -2.96296E-6 " pathEditMode="relative" rAng="0" ptsTypes="AA">
                                          <p:cBhvr>
                                            <p:cTn id="8" dur="500" fill="hold"/>
                                            <p:tgtEl>
                                              <p:spTgt spid="3"/>
                                            </p:tgtEl>
                                            <p:attrNameLst>
                                              <p:attrName>ppt_x</p:attrName>
                                              <p:attrName>ppt_y</p:attrName>
                                            </p:attrNameLst>
                                          </p:cBhvr>
                                          <p:rCtr x="26250" y="0"/>
                                        </p:animMotion>
                                      </p:childTnLst>
                                    </p:cTn>
                                  </p:par>
                                  <p:par>
                                    <p:cTn id="9" presetID="6" presetClass="emph" presetSubtype="0" repeatCount="3000" autoRev="1" fill="hold" grpId="0" nodeType="withEffect">
                                      <p:stCondLst>
                                        <p:cond delay="0"/>
                                      </p:stCondLst>
                                      <p:childTnLst>
                                        <p:animScale>
                                          <p:cBhvr>
                                            <p:cTn id="10" dur="500" fill="hold"/>
                                            <p:tgtEl>
                                              <p:spTgt spid="3"/>
                                            </p:tgtEl>
                                          </p:cBhvr>
                                          <p:by x="110000" y="110000"/>
                                        </p:animScale>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anim calcmode="lin" valueType="num">
                                          <p:cBhvr>
                                            <p:cTn id="20" dur="250" fill="hold"/>
                                            <p:tgtEl>
                                              <p:spTgt spid="4"/>
                                            </p:tgtEl>
                                            <p:attrNameLst>
                                              <p:attrName>ppt_x</p:attrName>
                                            </p:attrNameLst>
                                          </p:cBhvr>
                                          <p:tavLst>
                                            <p:tav tm="0">
                                              <p:val>
                                                <p:strVal val="#ppt_x"/>
                                              </p:val>
                                            </p:tav>
                                            <p:tav tm="100000">
                                              <p:val>
                                                <p:strVal val="#ppt_x"/>
                                              </p:val>
                                            </p:tav>
                                          </p:tavLst>
                                        </p:anim>
                                        <p:anim calcmode="lin" valueType="num">
                                          <p:cBhvr>
                                            <p:cTn id="21" dur="250" fill="hold"/>
                                            <p:tgtEl>
                                              <p:spTgt spid="4"/>
                                            </p:tgtEl>
                                            <p:attrNameLst>
                                              <p:attrName>ppt_y</p:attrName>
                                            </p:attrNameLst>
                                          </p:cBhvr>
                                          <p:tavLst>
                                            <p:tav tm="0">
                                              <p:val>
                                                <p:strVal val="#ppt_y+.1"/>
                                              </p:val>
                                            </p:tav>
                                            <p:tav tm="100000">
                                              <p:val>
                                                <p:strVal val="#ppt_y"/>
                                              </p:val>
                                            </p:tav>
                                          </p:tavLst>
                                        </p:anim>
                                      </p:childTnLst>
                                    </p:cTn>
                                  </p:par>
                                  <p:par>
                                    <p:cTn id="22" presetID="16" presetClass="entr" presetSubtype="2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arn(inVertic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2" presetClass="entr" presetSubtype="2"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1+#ppt_w/2"/>
                                              </p:val>
                                            </p:tav>
                                            <p:tav tm="100000">
                                              <p:val>
                                                <p:strVal val="#ppt_x"/>
                                              </p:val>
                                            </p:tav>
                                          </p:tavLst>
                                        </p:anim>
                                        <p:anim calcmode="lin" valueType="num">
                                          <p:cBhvr additive="base">
                                            <p:cTn id="37" dur="500" fill="hold"/>
                                            <p:tgtEl>
                                              <p:spTgt spid="13"/>
                                            </p:tgtEl>
                                            <p:attrNameLst>
                                              <p:attrName>ppt_y</p:attrName>
                                            </p:attrNameLst>
                                          </p:cBhvr>
                                          <p:tavLst>
                                            <p:tav tm="0">
                                              <p:val>
                                                <p:strVal val="#ppt_y"/>
                                              </p:val>
                                            </p:tav>
                                            <p:tav tm="100000">
                                              <p:val>
                                                <p:strVal val="#ppt_y"/>
                                              </p:val>
                                            </p:tav>
                                          </p:tavLst>
                                        </p:anim>
                                      </p:childTnLst>
                                    </p:cTn>
                                  </p:par>
                                  <p:par>
                                    <p:cTn id="38" presetID="63" presetClass="path" presetSubtype="0" accel="10000" fill="hold" grpId="1" nodeType="withEffect">
                                      <p:stCondLst>
                                        <p:cond delay="0"/>
                                      </p:stCondLst>
                                      <p:childTnLst>
                                        <p:animMotion origin="layout" path="M -0.525 -2.96296E-6 L 0 -2.96296E-6 " pathEditMode="relative" rAng="0" ptsTypes="AA">
                                          <p:cBhvr>
                                            <p:cTn id="39" dur="500" fill="hold"/>
                                            <p:tgtEl>
                                              <p:spTgt spid="14"/>
                                            </p:tgtEl>
                                            <p:attrNameLst>
                                              <p:attrName>ppt_x</p:attrName>
                                              <p:attrName>ppt_y</p:attrName>
                                            </p:attrNameLst>
                                          </p:cBhvr>
                                          <p:rCtr x="26250" y="0"/>
                                        </p:animMotion>
                                      </p:childTnLst>
                                    </p:cTn>
                                  </p:par>
                                  <p:par>
                                    <p:cTn id="40" presetID="6" presetClass="emph" presetSubtype="0" repeatCount="3000" autoRev="1" fill="hold" grpId="0" nodeType="withEffect">
                                      <p:stCondLst>
                                        <p:cond delay="0"/>
                                      </p:stCondLst>
                                      <p:childTnLst>
                                        <p:animScale>
                                          <p:cBhvr>
                                            <p:cTn id="41" dur="500" fill="hold"/>
                                            <p:tgtEl>
                                              <p:spTgt spid="1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11" grpId="0"/>
          <p:bldP spid="12" grpId="0"/>
          <p:bldP spid="13" grpId="0" animBg="1"/>
          <p:bldP spid="14" grpId="0"/>
          <p:bldP spid="14" grpId="1"/>
          <p:bldP spid="14"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92.168.1.34\mt_school\2016_17\03_CBSE BOARD\TAT_2016-17\VIII_Std_TAT\Physics\Earthquake\Manish\Raw file\numerical b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5148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994710" y="2254250"/>
            <a:ext cx="3805850" cy="769441"/>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44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numerical</a:t>
            </a:r>
            <a:endParaRPr lang="en-US" sz="44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sp>
        <p:nvSpPr>
          <p:cNvPr id="4" name="Isosceles Triangle 8"/>
          <p:cNvSpPr/>
          <p:nvPr/>
        </p:nvSpPr>
        <p:spPr>
          <a:xfrm>
            <a:off x="-14968" y="12700"/>
            <a:ext cx="9158968" cy="5102623"/>
          </a:xfrm>
          <a:prstGeom prst="rect">
            <a:avLst/>
          </a:prstGeom>
          <a:solidFill>
            <a:schemeClr val="bg1">
              <a:alpha val="80000"/>
            </a:schemeClr>
          </a:solidFill>
          <a:ln w="12700">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00200" y="438150"/>
            <a:ext cx="711984" cy="1114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67000" y="767775"/>
            <a:ext cx="1884683" cy="584775"/>
          </a:xfrm>
          <a:prstGeom prst="rect">
            <a:avLst/>
          </a:prstGeom>
        </p:spPr>
        <p:txBody>
          <a:bodyPr wrap="none">
            <a:spAutoFit/>
          </a:bodyPr>
          <a:lstStyle/>
          <a:p>
            <a:r>
              <a:rPr lang="en-US" sz="3200" b="1" dirty="0">
                <a:solidFill>
                  <a:srgbClr val="C00000"/>
                </a:solidFill>
                <a:latin typeface="Copperplate Gothic Bold" pitchFamily="34" charset="0"/>
              </a:rPr>
              <a:t>Type - </a:t>
            </a:r>
            <a:r>
              <a:rPr lang="en-US" sz="3200" b="1" dirty="0" smtClean="0">
                <a:solidFill>
                  <a:srgbClr val="C00000"/>
                </a:solidFill>
                <a:latin typeface="Copperplate Gothic Bold" pitchFamily="34" charset="0"/>
              </a:rPr>
              <a:t>C</a:t>
            </a:r>
            <a:endParaRPr lang="en-US" sz="3200" b="1" dirty="0">
              <a:solidFill>
                <a:srgbClr val="C00000"/>
              </a:solidFill>
              <a:latin typeface="Copperplate Gothic Bold" pitchFamily="34" charset="0"/>
            </a:endParaRPr>
          </a:p>
        </p:txBody>
      </p:sp>
      <p:sp>
        <p:nvSpPr>
          <p:cNvPr id="7" name="Rectangle 6"/>
          <p:cNvSpPr/>
          <p:nvPr/>
        </p:nvSpPr>
        <p:spPr>
          <a:xfrm>
            <a:off x="2105153" y="1428750"/>
            <a:ext cx="5819647" cy="584775"/>
          </a:xfrm>
          <a:prstGeom prst="rect">
            <a:avLst/>
          </a:prstGeom>
        </p:spPr>
        <p:txBody>
          <a:bodyPr wrap="square">
            <a:spAutoFit/>
          </a:bodyPr>
          <a:lstStyle/>
          <a:p>
            <a:pPr algn="ctr"/>
            <a:r>
              <a:rPr lang="en-US" sz="3200" b="1" dirty="0">
                <a:solidFill>
                  <a:srgbClr val="C00000"/>
                </a:solidFill>
                <a:latin typeface="Book Antiqua" pitchFamily="18" charset="0"/>
              </a:rPr>
              <a:t>m</a:t>
            </a:r>
            <a:r>
              <a:rPr lang="en-US" sz="3200" b="1" baseline="-25000" dirty="0">
                <a:solidFill>
                  <a:srgbClr val="C00000"/>
                </a:solidFill>
                <a:latin typeface="Book Antiqua" pitchFamily="18" charset="0"/>
              </a:rPr>
              <a:t>1</a:t>
            </a:r>
            <a:r>
              <a:rPr lang="en-US" sz="3200" b="1" dirty="0">
                <a:solidFill>
                  <a:srgbClr val="C00000"/>
                </a:solidFill>
                <a:latin typeface="Book Antiqua" pitchFamily="18" charset="0"/>
              </a:rPr>
              <a:t>u</a:t>
            </a:r>
            <a:r>
              <a:rPr lang="en-US" sz="3200" b="1" baseline="-25000" dirty="0">
                <a:solidFill>
                  <a:srgbClr val="C00000"/>
                </a:solidFill>
                <a:latin typeface="Book Antiqua" pitchFamily="18" charset="0"/>
              </a:rPr>
              <a:t>1</a:t>
            </a:r>
            <a:r>
              <a:rPr lang="en-US" sz="3200" b="1" dirty="0">
                <a:solidFill>
                  <a:srgbClr val="C00000"/>
                </a:solidFill>
                <a:latin typeface="Book Antiqua" pitchFamily="18" charset="0"/>
              </a:rPr>
              <a:t> + m</a:t>
            </a:r>
            <a:r>
              <a:rPr lang="en-US" sz="3200" b="1" baseline="-25000" dirty="0">
                <a:solidFill>
                  <a:srgbClr val="C00000"/>
                </a:solidFill>
                <a:latin typeface="Book Antiqua" pitchFamily="18" charset="0"/>
              </a:rPr>
              <a:t>2</a:t>
            </a:r>
            <a:r>
              <a:rPr lang="en-US" sz="3200" b="1" dirty="0">
                <a:solidFill>
                  <a:srgbClr val="C00000"/>
                </a:solidFill>
                <a:latin typeface="Book Antiqua" pitchFamily="18" charset="0"/>
              </a:rPr>
              <a:t> </a:t>
            </a:r>
            <a:r>
              <a:rPr lang="en-US" sz="3200" b="1" dirty="0" smtClean="0">
                <a:solidFill>
                  <a:srgbClr val="C00000"/>
                </a:solidFill>
                <a:latin typeface="Book Antiqua" pitchFamily="18" charset="0"/>
              </a:rPr>
              <a:t>u</a:t>
            </a:r>
            <a:r>
              <a:rPr lang="en-US" sz="3200" b="1" baseline="-25000" dirty="0" smtClean="0">
                <a:solidFill>
                  <a:srgbClr val="C00000"/>
                </a:solidFill>
                <a:latin typeface="Book Antiqua" pitchFamily="18" charset="0"/>
              </a:rPr>
              <a:t>2</a:t>
            </a:r>
            <a:r>
              <a:rPr lang="en-US" sz="3200" b="1" dirty="0" smtClean="0">
                <a:solidFill>
                  <a:srgbClr val="C00000"/>
                </a:solidFill>
                <a:latin typeface="Book Antiqua" pitchFamily="18" charset="0"/>
              </a:rPr>
              <a:t> = </a:t>
            </a:r>
            <a:r>
              <a:rPr lang="en-US" sz="3200" b="1" dirty="0">
                <a:solidFill>
                  <a:srgbClr val="C00000"/>
                </a:solidFill>
                <a:latin typeface="Book Antiqua" pitchFamily="18" charset="0"/>
              </a:rPr>
              <a:t>m</a:t>
            </a:r>
            <a:r>
              <a:rPr lang="en-US" sz="3200" b="1" baseline="-25000" dirty="0">
                <a:solidFill>
                  <a:srgbClr val="C00000"/>
                </a:solidFill>
                <a:latin typeface="Book Antiqua" pitchFamily="18" charset="0"/>
              </a:rPr>
              <a:t>1</a:t>
            </a:r>
            <a:r>
              <a:rPr lang="en-US" sz="3200" b="1" dirty="0">
                <a:solidFill>
                  <a:srgbClr val="C00000"/>
                </a:solidFill>
                <a:latin typeface="Book Antiqua" pitchFamily="18" charset="0"/>
              </a:rPr>
              <a:t>v</a:t>
            </a:r>
            <a:r>
              <a:rPr lang="en-US" sz="3200" b="1" baseline="-25000" dirty="0">
                <a:solidFill>
                  <a:srgbClr val="C00000"/>
                </a:solidFill>
                <a:latin typeface="Book Antiqua" pitchFamily="18" charset="0"/>
              </a:rPr>
              <a:t>1</a:t>
            </a:r>
            <a:r>
              <a:rPr lang="en-US" sz="3200" b="1" dirty="0">
                <a:solidFill>
                  <a:srgbClr val="C00000"/>
                </a:solidFill>
                <a:latin typeface="Book Antiqua" pitchFamily="18" charset="0"/>
              </a:rPr>
              <a:t> + m</a:t>
            </a:r>
            <a:r>
              <a:rPr lang="en-US" sz="3200" b="1" baseline="-25000" dirty="0">
                <a:solidFill>
                  <a:srgbClr val="C00000"/>
                </a:solidFill>
                <a:latin typeface="Book Antiqua" pitchFamily="18" charset="0"/>
              </a:rPr>
              <a:t>2</a:t>
            </a:r>
            <a:r>
              <a:rPr lang="en-US" sz="3200" b="1" dirty="0">
                <a:solidFill>
                  <a:srgbClr val="C00000"/>
                </a:solidFill>
                <a:latin typeface="Book Antiqua" pitchFamily="18" charset="0"/>
              </a:rPr>
              <a:t> v</a:t>
            </a:r>
            <a:r>
              <a:rPr lang="en-US" sz="3200" b="1" baseline="-25000" dirty="0">
                <a:solidFill>
                  <a:srgbClr val="C00000"/>
                </a:solidFill>
                <a:latin typeface="Book Antiqua" pitchFamily="18" charset="0"/>
              </a:rPr>
              <a:t>2</a:t>
            </a:r>
          </a:p>
        </p:txBody>
      </p:sp>
      <p:sp>
        <p:nvSpPr>
          <p:cNvPr id="8" name="TextBox 7"/>
          <p:cNvSpPr txBox="1"/>
          <p:nvPr/>
        </p:nvSpPr>
        <p:spPr>
          <a:xfrm>
            <a:off x="935225" y="2128846"/>
            <a:ext cx="887422" cy="369332"/>
          </a:xfrm>
          <a:prstGeom prst="rect">
            <a:avLst/>
          </a:prstGeom>
          <a:noFill/>
        </p:spPr>
        <p:txBody>
          <a:bodyPr wrap="none" rtlCol="0">
            <a:spAutoFit/>
          </a:bodyPr>
          <a:lstStyle/>
          <a:p>
            <a:r>
              <a:rPr lang="en-US" b="1" dirty="0" smtClean="0">
                <a:latin typeface="+mj-lt"/>
              </a:rPr>
              <a:t>Where,</a:t>
            </a:r>
            <a:endParaRPr lang="en-US" b="1" dirty="0">
              <a:latin typeface="+mj-lt"/>
            </a:endParaRPr>
          </a:p>
        </p:txBody>
      </p:sp>
      <p:sp>
        <p:nvSpPr>
          <p:cNvPr id="9" name="TextBox 8"/>
          <p:cNvSpPr txBox="1"/>
          <p:nvPr/>
        </p:nvSpPr>
        <p:spPr>
          <a:xfrm>
            <a:off x="1540152" y="2542727"/>
            <a:ext cx="308098" cy="369332"/>
          </a:xfrm>
          <a:prstGeom prst="rect">
            <a:avLst/>
          </a:prstGeom>
          <a:noFill/>
        </p:spPr>
        <p:txBody>
          <a:bodyPr wrap="none" rtlCol="0">
            <a:spAutoFit/>
          </a:bodyPr>
          <a:lstStyle/>
          <a:p>
            <a:r>
              <a:rPr lang="en-US" b="1" dirty="0" smtClean="0">
                <a:latin typeface="+mj-lt"/>
              </a:rPr>
              <a:t>u</a:t>
            </a:r>
            <a:endParaRPr lang="en-US" b="1" dirty="0">
              <a:latin typeface="+mj-lt"/>
            </a:endParaRPr>
          </a:p>
        </p:txBody>
      </p:sp>
      <p:sp>
        <p:nvSpPr>
          <p:cNvPr id="10" name="TextBox 9"/>
          <p:cNvSpPr txBox="1"/>
          <p:nvPr/>
        </p:nvSpPr>
        <p:spPr>
          <a:xfrm>
            <a:off x="1954430" y="2542728"/>
            <a:ext cx="300082" cy="369332"/>
          </a:xfrm>
          <a:prstGeom prst="rect">
            <a:avLst/>
          </a:prstGeom>
          <a:noFill/>
        </p:spPr>
        <p:txBody>
          <a:bodyPr wrap="none" rtlCol="0">
            <a:spAutoFit/>
          </a:bodyPr>
          <a:lstStyle/>
          <a:p>
            <a:r>
              <a:rPr lang="en-US" b="1" dirty="0">
                <a:latin typeface="+mj-lt"/>
              </a:rPr>
              <a:t>=</a:t>
            </a:r>
          </a:p>
        </p:txBody>
      </p:sp>
      <p:sp>
        <p:nvSpPr>
          <p:cNvPr id="11" name="TextBox 10"/>
          <p:cNvSpPr txBox="1"/>
          <p:nvPr/>
        </p:nvSpPr>
        <p:spPr>
          <a:xfrm>
            <a:off x="2277437" y="2542726"/>
            <a:ext cx="1527469" cy="369332"/>
          </a:xfrm>
          <a:prstGeom prst="rect">
            <a:avLst/>
          </a:prstGeom>
          <a:noFill/>
        </p:spPr>
        <p:txBody>
          <a:bodyPr wrap="none" rtlCol="0">
            <a:spAutoFit/>
          </a:bodyPr>
          <a:lstStyle/>
          <a:p>
            <a:r>
              <a:rPr lang="en-US" b="1" dirty="0" smtClean="0">
                <a:latin typeface="+mj-lt"/>
              </a:rPr>
              <a:t>Initial velocity</a:t>
            </a:r>
            <a:endParaRPr lang="en-US" b="1" dirty="0">
              <a:latin typeface="+mj-lt"/>
            </a:endParaRPr>
          </a:p>
        </p:txBody>
      </p:sp>
      <p:sp>
        <p:nvSpPr>
          <p:cNvPr id="12" name="TextBox 11"/>
          <p:cNvSpPr txBox="1"/>
          <p:nvPr/>
        </p:nvSpPr>
        <p:spPr>
          <a:xfrm>
            <a:off x="1491262" y="2951656"/>
            <a:ext cx="372218" cy="369332"/>
          </a:xfrm>
          <a:prstGeom prst="rect">
            <a:avLst/>
          </a:prstGeom>
          <a:noFill/>
        </p:spPr>
        <p:txBody>
          <a:bodyPr wrap="none" rtlCol="0">
            <a:spAutoFit/>
          </a:bodyPr>
          <a:lstStyle/>
          <a:p>
            <a:r>
              <a:rPr lang="en-US" b="1" dirty="0" smtClean="0">
                <a:latin typeface="+mj-lt"/>
              </a:rPr>
              <a:t>m</a:t>
            </a:r>
            <a:endParaRPr lang="en-US" b="1" dirty="0">
              <a:latin typeface="+mj-lt"/>
            </a:endParaRPr>
          </a:p>
        </p:txBody>
      </p:sp>
      <p:sp>
        <p:nvSpPr>
          <p:cNvPr id="13" name="TextBox 12"/>
          <p:cNvSpPr txBox="1"/>
          <p:nvPr/>
        </p:nvSpPr>
        <p:spPr>
          <a:xfrm>
            <a:off x="1954430" y="2951657"/>
            <a:ext cx="300082" cy="369332"/>
          </a:xfrm>
          <a:prstGeom prst="rect">
            <a:avLst/>
          </a:prstGeom>
          <a:noFill/>
        </p:spPr>
        <p:txBody>
          <a:bodyPr wrap="none" rtlCol="0">
            <a:spAutoFit/>
          </a:bodyPr>
          <a:lstStyle/>
          <a:p>
            <a:r>
              <a:rPr lang="en-US" b="1" dirty="0">
                <a:latin typeface="+mj-lt"/>
              </a:rPr>
              <a:t>=</a:t>
            </a:r>
          </a:p>
        </p:txBody>
      </p:sp>
      <p:sp>
        <p:nvSpPr>
          <p:cNvPr id="14" name="TextBox 13"/>
          <p:cNvSpPr txBox="1"/>
          <p:nvPr/>
        </p:nvSpPr>
        <p:spPr>
          <a:xfrm>
            <a:off x="2277438" y="2951655"/>
            <a:ext cx="1837362" cy="369332"/>
          </a:xfrm>
          <a:prstGeom prst="rect">
            <a:avLst/>
          </a:prstGeom>
          <a:noFill/>
        </p:spPr>
        <p:txBody>
          <a:bodyPr wrap="none" rtlCol="0">
            <a:spAutoFit/>
          </a:bodyPr>
          <a:lstStyle/>
          <a:p>
            <a:r>
              <a:rPr lang="en-US" b="1" dirty="0" smtClean="0">
                <a:latin typeface="+mj-lt"/>
              </a:rPr>
              <a:t>Mass of the body</a:t>
            </a:r>
            <a:endParaRPr lang="en-US" b="1" dirty="0">
              <a:latin typeface="+mj-lt"/>
            </a:endParaRPr>
          </a:p>
        </p:txBody>
      </p:sp>
      <p:sp>
        <p:nvSpPr>
          <p:cNvPr id="15" name="TextBox 14"/>
          <p:cNvSpPr txBox="1"/>
          <p:nvPr/>
        </p:nvSpPr>
        <p:spPr>
          <a:xfrm>
            <a:off x="1556182" y="3421617"/>
            <a:ext cx="346570" cy="369332"/>
          </a:xfrm>
          <a:prstGeom prst="rect">
            <a:avLst/>
          </a:prstGeom>
          <a:noFill/>
        </p:spPr>
        <p:txBody>
          <a:bodyPr wrap="none" rtlCol="0">
            <a:spAutoFit/>
          </a:bodyPr>
          <a:lstStyle/>
          <a:p>
            <a:r>
              <a:rPr lang="en-US" b="1" dirty="0" smtClean="0">
                <a:latin typeface="+mj-lt"/>
              </a:rPr>
              <a:t>v </a:t>
            </a:r>
            <a:endParaRPr lang="en-US" b="1" dirty="0">
              <a:latin typeface="+mj-lt"/>
            </a:endParaRPr>
          </a:p>
        </p:txBody>
      </p:sp>
      <p:sp>
        <p:nvSpPr>
          <p:cNvPr id="16" name="TextBox 15"/>
          <p:cNvSpPr txBox="1"/>
          <p:nvPr/>
        </p:nvSpPr>
        <p:spPr>
          <a:xfrm>
            <a:off x="1954430" y="3421618"/>
            <a:ext cx="300082" cy="369332"/>
          </a:xfrm>
          <a:prstGeom prst="rect">
            <a:avLst/>
          </a:prstGeom>
          <a:noFill/>
        </p:spPr>
        <p:txBody>
          <a:bodyPr wrap="none" rtlCol="0">
            <a:spAutoFit/>
          </a:bodyPr>
          <a:lstStyle/>
          <a:p>
            <a:r>
              <a:rPr lang="en-US" b="1" dirty="0">
                <a:latin typeface="+mj-lt"/>
              </a:rPr>
              <a:t>=</a:t>
            </a:r>
          </a:p>
        </p:txBody>
      </p:sp>
      <p:sp>
        <p:nvSpPr>
          <p:cNvPr id="17" name="TextBox 16"/>
          <p:cNvSpPr txBox="1"/>
          <p:nvPr/>
        </p:nvSpPr>
        <p:spPr>
          <a:xfrm>
            <a:off x="2277438" y="3421616"/>
            <a:ext cx="1436099" cy="369332"/>
          </a:xfrm>
          <a:prstGeom prst="rect">
            <a:avLst/>
          </a:prstGeom>
          <a:noFill/>
        </p:spPr>
        <p:txBody>
          <a:bodyPr wrap="none" rtlCol="0">
            <a:spAutoFit/>
          </a:bodyPr>
          <a:lstStyle/>
          <a:p>
            <a:r>
              <a:rPr lang="en-US" b="1" dirty="0" smtClean="0">
                <a:latin typeface="+mj-lt"/>
              </a:rPr>
              <a:t>Final velocity</a:t>
            </a:r>
            <a:endParaRPr lang="en-US" b="1" dirty="0">
              <a:latin typeface="+mj-lt"/>
            </a:endParaRPr>
          </a:p>
        </p:txBody>
      </p:sp>
      <p:sp>
        <p:nvSpPr>
          <p:cNvPr id="18" name="TextBox 17"/>
          <p:cNvSpPr txBox="1"/>
          <p:nvPr/>
        </p:nvSpPr>
        <p:spPr>
          <a:xfrm>
            <a:off x="350475" y="3707934"/>
            <a:ext cx="717248" cy="369332"/>
          </a:xfrm>
          <a:prstGeom prst="rect">
            <a:avLst/>
          </a:prstGeom>
          <a:noFill/>
        </p:spPr>
        <p:txBody>
          <a:bodyPr wrap="none" rtlCol="0">
            <a:spAutoFit/>
          </a:bodyPr>
          <a:lstStyle/>
          <a:p>
            <a:r>
              <a:rPr lang="en-US" b="1" dirty="0" smtClean="0">
                <a:latin typeface="+mj-lt"/>
              </a:rPr>
              <a:t>Note:</a:t>
            </a:r>
            <a:endParaRPr lang="en-US" b="1" dirty="0">
              <a:latin typeface="+mj-lt"/>
            </a:endParaRPr>
          </a:p>
        </p:txBody>
      </p:sp>
      <p:sp>
        <p:nvSpPr>
          <p:cNvPr id="19" name="TextBox 18"/>
          <p:cNvSpPr txBox="1"/>
          <p:nvPr/>
        </p:nvSpPr>
        <p:spPr>
          <a:xfrm>
            <a:off x="350475" y="4183618"/>
            <a:ext cx="6583725" cy="369332"/>
          </a:xfrm>
          <a:prstGeom prst="rect">
            <a:avLst/>
          </a:prstGeom>
          <a:noFill/>
        </p:spPr>
        <p:txBody>
          <a:bodyPr wrap="none" rtlCol="0">
            <a:spAutoFit/>
          </a:bodyPr>
          <a:lstStyle/>
          <a:p>
            <a:r>
              <a:rPr lang="en-US" b="1" dirty="0" smtClean="0">
                <a:latin typeface="+mj-lt"/>
              </a:rPr>
              <a:t>Total Momentum before collision = Total Momentum after collision</a:t>
            </a:r>
            <a:endParaRPr lang="en-US" b="1" dirty="0">
              <a:latin typeface="+mj-lt"/>
            </a:endParaRPr>
          </a:p>
        </p:txBody>
      </p:sp>
    </p:spTree>
    <p:extLst>
      <p:ext uri="{BB962C8B-B14F-4D97-AF65-F5344CB8AC3E}">
        <p14:creationId xmlns:p14="http://schemas.microsoft.com/office/powerpoint/2010/main" val="2552037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1" presetClass="entr" presetSubtype="0" fill="hold" grpId="2"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63" presetClass="path" presetSubtype="0" accel="10000" fill="hold" grpId="1" nodeType="withEffect" p14:presetBounceEnd="60000">
                                      <p:stCondLst>
                                        <p:cond delay="0"/>
                                      </p:stCondLst>
                                      <p:childTnLst>
                                        <p:animMotion origin="layout" path="M -0.525 -2.96296E-6 L 0 -2.96296E-6 " pathEditMode="relative" rAng="0" ptsTypes="AA" p14:bounceEnd="60000">
                                          <p:cBhvr>
                                            <p:cTn id="12" dur="500" fill="hold"/>
                                            <p:tgtEl>
                                              <p:spTgt spid="3"/>
                                            </p:tgtEl>
                                            <p:attrNameLst>
                                              <p:attrName>ppt_x</p:attrName>
                                              <p:attrName>ppt_y</p:attrName>
                                            </p:attrNameLst>
                                          </p:cBhvr>
                                          <p:rCtr x="26250" y="0"/>
                                        </p:animMotion>
                                      </p:childTnLst>
                                    </p:cTn>
                                  </p:par>
                                </p:childTnLst>
                              </p:cTn>
                            </p:par>
                            <p:par>
                              <p:cTn id="13" fill="hold">
                                <p:stCondLst>
                                  <p:cond delay="1000"/>
                                </p:stCondLst>
                                <p:childTnLst>
                                  <p:par>
                                    <p:cTn id="14" presetID="6" presetClass="emph" presetSubtype="0" repeatCount="indefinite" autoRev="1" fill="hold" grpId="0" nodeType="afterEffect">
                                      <p:stCondLst>
                                        <p:cond delay="0"/>
                                      </p:stCondLst>
                                      <p:endCondLst>
                                        <p:cond evt="onNext" delay="0">
                                          <p:tgtEl>
                                            <p:sldTgt/>
                                          </p:tgtEl>
                                        </p:cond>
                                      </p:endCondLst>
                                      <p:childTnLst>
                                        <p:animScale>
                                          <p:cBhvr>
                                            <p:cTn id="15" dur="500" fill="hold"/>
                                            <p:tgtEl>
                                              <p:spTgt spid="3"/>
                                            </p:tgtEl>
                                          </p:cBhvr>
                                          <p:by x="110000" y="110000"/>
                                        </p:animScale>
                                      </p:childTnLst>
                                    </p:cTn>
                                  </p:par>
                                </p:childTnLst>
                              </p:cTn>
                            </p:par>
                            <p:par>
                              <p:cTn id="16" fill="hold">
                                <p:stCondLst>
                                  <p:cond delay="2000"/>
                                </p:stCondLst>
                                <p:childTnLst>
                                  <p:par>
                                    <p:cTn id="17" presetID="64" presetClass="path" presetSubtype="0" accel="50000" decel="50000" fill="hold" grpId="3" nodeType="afterEffect">
                                      <p:stCondLst>
                                        <p:cond delay="0"/>
                                      </p:stCondLst>
                                      <p:childTnLst>
                                        <p:animMotion origin="layout" path="M 4.72222E-6 -2.96296E-6 L 4.72222E-6 -0.42777 " pathEditMode="relative" rAng="0" ptsTypes="AA">
                                          <p:cBhvr>
                                            <p:cTn id="18" dur="500" fill="hold"/>
                                            <p:tgtEl>
                                              <p:spTgt spid="3"/>
                                            </p:tgtEl>
                                            <p:attrNameLst>
                                              <p:attrName>ppt_x</p:attrName>
                                              <p:attrName>ppt_y</p:attrName>
                                            </p:attrNameLst>
                                          </p:cBhvr>
                                          <p:rCtr x="0" y="-21389"/>
                                        </p:animMotion>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0-#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16" presetClass="entr" presetSubtype="21"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left)">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wipe(left)">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 grpId="3"/>
          <p:bldP spid="4" grpId="0" animBg="1"/>
          <p:bldP spid="2" grpId="0"/>
          <p:bldP spid="7" grpId="0"/>
          <p:bldP spid="8" grpId="0"/>
          <p:bldP spid="9" grpId="0"/>
          <p:bldP spid="10" grpId="0"/>
          <p:bldP spid="11" grpId="0"/>
          <p:bldP spid="12" grpId="0"/>
          <p:bldP spid="13" grpId="0"/>
          <p:bldP spid="14" grpId="0"/>
          <p:bldP spid="15" grpId="0"/>
          <p:bldP spid="16" grpId="0"/>
          <p:bldP spid="17" grpId="0"/>
          <p:bldP spid="18"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par>
                              <p:cTn id="8" fill="hold">
                                <p:stCondLst>
                                  <p:cond delay="500"/>
                                </p:stCondLst>
                                <p:childTnLst>
                                  <p:par>
                                    <p:cTn id="9" presetID="1" presetClass="entr" presetSubtype="0" fill="hold" grpId="2"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63" presetClass="path" presetSubtype="0" accel="10000" fill="hold" grpId="1" nodeType="withEffect">
                                      <p:stCondLst>
                                        <p:cond delay="0"/>
                                      </p:stCondLst>
                                      <p:childTnLst>
                                        <p:animMotion origin="layout" path="M -0.525 -2.96296E-6 L 0 -2.96296E-6 " pathEditMode="relative" rAng="0" ptsTypes="AA">
                                          <p:cBhvr>
                                            <p:cTn id="12" dur="500" fill="hold"/>
                                            <p:tgtEl>
                                              <p:spTgt spid="3"/>
                                            </p:tgtEl>
                                            <p:attrNameLst>
                                              <p:attrName>ppt_x</p:attrName>
                                              <p:attrName>ppt_y</p:attrName>
                                            </p:attrNameLst>
                                          </p:cBhvr>
                                          <p:rCtr x="26250" y="0"/>
                                        </p:animMotion>
                                      </p:childTnLst>
                                    </p:cTn>
                                  </p:par>
                                </p:childTnLst>
                              </p:cTn>
                            </p:par>
                            <p:par>
                              <p:cTn id="13" fill="hold">
                                <p:stCondLst>
                                  <p:cond delay="1000"/>
                                </p:stCondLst>
                                <p:childTnLst>
                                  <p:par>
                                    <p:cTn id="14" presetID="6" presetClass="emph" presetSubtype="0" repeatCount="indefinite" autoRev="1" fill="hold" grpId="0" nodeType="afterEffect">
                                      <p:stCondLst>
                                        <p:cond delay="0"/>
                                      </p:stCondLst>
                                      <p:endCondLst>
                                        <p:cond evt="onNext" delay="0">
                                          <p:tgtEl>
                                            <p:sldTgt/>
                                          </p:tgtEl>
                                        </p:cond>
                                      </p:endCondLst>
                                      <p:childTnLst>
                                        <p:animScale>
                                          <p:cBhvr>
                                            <p:cTn id="15" dur="500" fill="hold"/>
                                            <p:tgtEl>
                                              <p:spTgt spid="3"/>
                                            </p:tgtEl>
                                          </p:cBhvr>
                                          <p:by x="110000" y="110000"/>
                                        </p:animScale>
                                      </p:childTnLst>
                                    </p:cTn>
                                  </p:par>
                                </p:childTnLst>
                              </p:cTn>
                            </p:par>
                            <p:par>
                              <p:cTn id="16" fill="hold">
                                <p:stCondLst>
                                  <p:cond delay="2000"/>
                                </p:stCondLst>
                                <p:childTnLst>
                                  <p:par>
                                    <p:cTn id="17" presetID="64" presetClass="path" presetSubtype="0" accel="50000" decel="50000" fill="hold" grpId="3" nodeType="afterEffect">
                                      <p:stCondLst>
                                        <p:cond delay="0"/>
                                      </p:stCondLst>
                                      <p:childTnLst>
                                        <p:animMotion origin="layout" path="M 4.72222E-6 -2.96296E-6 L 4.72222E-6 -0.42777 " pathEditMode="relative" rAng="0" ptsTypes="AA">
                                          <p:cBhvr>
                                            <p:cTn id="18" dur="500" fill="hold"/>
                                            <p:tgtEl>
                                              <p:spTgt spid="3"/>
                                            </p:tgtEl>
                                            <p:attrNameLst>
                                              <p:attrName>ppt_x</p:attrName>
                                              <p:attrName>ppt_y</p:attrName>
                                            </p:attrNameLst>
                                          </p:cBhvr>
                                          <p:rCtr x="0" y="-21389"/>
                                        </p:animMotion>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par>
                              <p:cTn id="25" fill="hold">
                                <p:stCondLst>
                                  <p:cond delay="3500"/>
                                </p:stCondLst>
                                <p:childTnLst>
                                  <p:par>
                                    <p:cTn id="26" presetID="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0-#ppt_w/2"/>
                                              </p:val>
                                            </p:tav>
                                            <p:tav tm="100000">
                                              <p:val>
                                                <p:strVal val="#ppt_x"/>
                                              </p:val>
                                            </p:tav>
                                          </p:tavLst>
                                        </p:anim>
                                        <p:anim calcmode="lin" valueType="num">
                                          <p:cBhvr additive="base">
                                            <p:cTn id="29" dur="500" fill="hold"/>
                                            <p:tgtEl>
                                              <p:spTgt spid="5"/>
                                            </p:tgtEl>
                                            <p:attrNameLst>
                                              <p:attrName>ppt_y</p:attrName>
                                            </p:attrNameLst>
                                          </p:cBhvr>
                                          <p:tavLst>
                                            <p:tav tm="0">
                                              <p:val>
                                                <p:strVal val="#ppt_y"/>
                                              </p:val>
                                            </p:tav>
                                            <p:tav tm="100000">
                                              <p:val>
                                                <p:strVal val="#ppt_y"/>
                                              </p:val>
                                            </p:tav>
                                          </p:tavLst>
                                        </p:anim>
                                      </p:childTnLst>
                                    </p:cTn>
                                  </p:par>
                                  <p:par>
                                    <p:cTn id="30" presetID="16" presetClass="entr" presetSubtype="21"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left)">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wipe(left)">
                                          <p:cBhvr>
                                            <p:cTn id="9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3" grpId="3"/>
          <p:bldP spid="4" grpId="0" animBg="1"/>
          <p:bldP spid="2" grpId="0"/>
          <p:bldP spid="7" grpId="0"/>
          <p:bldP spid="8" grpId="0"/>
          <p:bldP spid="9" grpId="0"/>
          <p:bldP spid="10" grpId="0"/>
          <p:bldP spid="11" grpId="0"/>
          <p:bldP spid="12" grpId="0"/>
          <p:bldP spid="13" grpId="0"/>
          <p:bldP spid="14" grpId="0"/>
          <p:bldP spid="15" grpId="0"/>
          <p:bldP spid="16" grpId="0"/>
          <p:bldP spid="17" grpId="0"/>
          <p:bldP spid="18" grpId="0"/>
          <p:bldP spid="19"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D:\d drive\MJ WORK\Pooja mam (physics)\Rashi mam\Force\Final work\shooting-at-target-practice-on-ran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267" y="2190750"/>
            <a:ext cx="1591394" cy="26452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33490"/>
          <a:stretch/>
        </p:blipFill>
        <p:spPr bwMode="auto">
          <a:xfrm>
            <a:off x="-533400" y="-206375"/>
            <a:ext cx="5514120" cy="5556250"/>
          </a:xfrm>
          <a:prstGeom prst="rect">
            <a:avLst/>
          </a:prstGeom>
          <a:noFill/>
          <a:ln>
            <a:noFill/>
          </a:ln>
          <a:effectLst>
            <a:softEdge rad="317500"/>
          </a:effectLst>
          <a:scene3d>
            <a:camera prst="isometricOffAxis1Righ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0" name="Group 49"/>
          <p:cNvGrpSpPr/>
          <p:nvPr/>
        </p:nvGrpSpPr>
        <p:grpSpPr>
          <a:xfrm>
            <a:off x="721262" y="88867"/>
            <a:ext cx="6750494" cy="1164809"/>
            <a:chOff x="743485" y="418457"/>
            <a:chExt cx="6750494" cy="1164809"/>
          </a:xfrm>
        </p:grpSpPr>
        <p:sp>
          <p:nvSpPr>
            <p:cNvPr id="51" name="TextBox 50"/>
            <p:cNvSpPr txBox="1">
              <a:spLocks noChangeArrowheads="1"/>
            </p:cNvSpPr>
            <p:nvPr/>
          </p:nvSpPr>
          <p:spPr bwMode="auto">
            <a:xfrm>
              <a:off x="743485" y="611774"/>
              <a:ext cx="6717764" cy="89316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52" name="TextBox 51"/>
            <p:cNvSpPr txBox="1">
              <a:spLocks noChangeArrowheads="1"/>
            </p:cNvSpPr>
            <p:nvPr/>
          </p:nvSpPr>
          <p:spPr bwMode="auto">
            <a:xfrm>
              <a:off x="1136191" y="418457"/>
              <a:ext cx="6357788"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A bullet of mass 20 g is horizontally fired with a </a:t>
              </a:r>
              <a:r>
                <a:rPr lang="en-US" sz="1600" dirty="0" smtClean="0">
                  <a:solidFill>
                    <a:srgbClr val="0000FF"/>
                  </a:solidFill>
                  <a:latin typeface="Book Antiqua" panose="02040602050305030304" pitchFamily="18" charset="0"/>
                </a:rPr>
                <a:t>velocity </a:t>
              </a:r>
              <a:r>
                <a:rPr lang="en-US" sz="1600" dirty="0">
                  <a:solidFill>
                    <a:srgbClr val="0000FF"/>
                  </a:solidFill>
                  <a:latin typeface="Book Antiqua" panose="02040602050305030304" pitchFamily="18" charset="0"/>
                </a:rPr>
                <a:t>150 ms</a:t>
              </a:r>
              <a:r>
                <a:rPr lang="en-US" sz="1600" baseline="30000" dirty="0">
                  <a:solidFill>
                    <a:srgbClr val="0000FF"/>
                  </a:solidFill>
                  <a:latin typeface="Book Antiqua" panose="02040602050305030304" pitchFamily="18" charset="0"/>
                </a:rPr>
                <a:t>-1</a:t>
              </a:r>
              <a:r>
                <a:rPr lang="en-US" sz="1600" dirty="0">
                  <a:solidFill>
                    <a:srgbClr val="0000FF"/>
                  </a:solidFill>
                  <a:latin typeface="Book Antiqua" panose="02040602050305030304" pitchFamily="18" charset="0"/>
                </a:rPr>
                <a:t> from a pistol of mass 2 kg. What is </a:t>
              </a:r>
              <a:r>
                <a:rPr lang="en-US" sz="1600" dirty="0" smtClean="0">
                  <a:solidFill>
                    <a:srgbClr val="0000FF"/>
                  </a:solidFill>
                  <a:latin typeface="Book Antiqua" panose="02040602050305030304" pitchFamily="18" charset="0"/>
                </a:rPr>
                <a:t>the </a:t>
              </a:r>
              <a:r>
                <a:rPr lang="en-US" sz="1600" dirty="0">
                  <a:solidFill>
                    <a:srgbClr val="0000FF"/>
                  </a:solidFill>
                  <a:latin typeface="Book Antiqua" panose="02040602050305030304" pitchFamily="18" charset="0"/>
                </a:rPr>
                <a:t>recoil velocity of the pistol?</a:t>
              </a:r>
            </a:p>
          </p:txBody>
        </p:sp>
      </p:grpSp>
      <p:grpSp>
        <p:nvGrpSpPr>
          <p:cNvPr id="53" name="Group 52"/>
          <p:cNvGrpSpPr/>
          <p:nvPr/>
        </p:nvGrpSpPr>
        <p:grpSpPr>
          <a:xfrm>
            <a:off x="325120" y="465720"/>
            <a:ext cx="640080" cy="640080"/>
            <a:chOff x="4953000" y="3718491"/>
            <a:chExt cx="640080" cy="640080"/>
          </a:xfrm>
        </p:grpSpPr>
        <p:sp>
          <p:nvSpPr>
            <p:cNvPr id="54" name="Oval 53"/>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1</a:t>
              </a:r>
            </a:p>
          </p:txBody>
        </p:sp>
      </p:grpSp>
      <p:grpSp>
        <p:nvGrpSpPr>
          <p:cNvPr id="59" name="Group 58"/>
          <p:cNvGrpSpPr/>
          <p:nvPr/>
        </p:nvGrpSpPr>
        <p:grpSpPr>
          <a:xfrm>
            <a:off x="5791200" y="2498007"/>
            <a:ext cx="1823491" cy="358617"/>
            <a:chOff x="6403410" y="2213040"/>
            <a:chExt cx="1823491" cy="358617"/>
          </a:xfrm>
        </p:grpSpPr>
        <p:sp>
          <p:nvSpPr>
            <p:cNvPr id="60" name="Horizontal Scroll 11"/>
            <p:cNvSpPr/>
            <p:nvPr/>
          </p:nvSpPr>
          <p:spPr>
            <a:xfrm>
              <a:off x="6403410" y="2213040"/>
              <a:ext cx="1823491" cy="358617"/>
            </a:xfrm>
            <a:prstGeom prst="wedgeRoundRectCallout">
              <a:avLst>
                <a:gd name="adj1" fmla="val 19838"/>
                <a:gd name="adj2" fmla="val 82354"/>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61" name="Rectangle 60"/>
            <p:cNvSpPr/>
            <p:nvPr/>
          </p:nvSpPr>
          <p:spPr>
            <a:xfrm>
              <a:off x="6441256" y="2222565"/>
              <a:ext cx="1713931"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Mass (m</a:t>
              </a:r>
              <a:r>
                <a:rPr lang="en-US" sz="1600" b="1" baseline="-25000" dirty="0" smtClean="0">
                  <a:solidFill>
                    <a:schemeClr val="bg1"/>
                  </a:solidFill>
                  <a:latin typeface="Book Antiqua" panose="02040602050305030304" pitchFamily="18" charset="0"/>
                </a:rPr>
                <a:t>1</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20 g</a:t>
              </a:r>
              <a:endParaRPr lang="en-US" sz="1600" b="1" dirty="0">
                <a:solidFill>
                  <a:schemeClr val="bg1"/>
                </a:solidFill>
                <a:latin typeface="Book Antiqua" panose="02040602050305030304" pitchFamily="18" charset="0"/>
              </a:endParaRPr>
            </a:p>
          </p:txBody>
        </p:sp>
      </p:grpSp>
      <p:grpSp>
        <p:nvGrpSpPr>
          <p:cNvPr id="21" name="Group 20"/>
          <p:cNvGrpSpPr/>
          <p:nvPr/>
        </p:nvGrpSpPr>
        <p:grpSpPr>
          <a:xfrm>
            <a:off x="5394532" y="3419475"/>
            <a:ext cx="3124200" cy="358617"/>
            <a:chOff x="6403410" y="2213040"/>
            <a:chExt cx="3124200" cy="358617"/>
          </a:xfrm>
        </p:grpSpPr>
        <p:sp>
          <p:nvSpPr>
            <p:cNvPr id="22" name="Horizontal Scroll 11"/>
            <p:cNvSpPr/>
            <p:nvPr/>
          </p:nvSpPr>
          <p:spPr>
            <a:xfrm>
              <a:off x="6403410" y="2213040"/>
              <a:ext cx="3124200" cy="358617"/>
            </a:xfrm>
            <a:prstGeom prst="wedgeRoundRectCallout">
              <a:avLst>
                <a:gd name="adj1" fmla="val 19838"/>
                <a:gd name="adj2" fmla="val -127093"/>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3" name="Rectangle 22"/>
            <p:cNvSpPr/>
            <p:nvPr/>
          </p:nvSpPr>
          <p:spPr>
            <a:xfrm>
              <a:off x="6441256" y="2222565"/>
              <a:ext cx="2811988"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Initial Velocity  (u</a:t>
              </a:r>
              <a:r>
                <a:rPr lang="en-US" sz="1600" b="1" baseline="-25000" dirty="0" smtClean="0">
                  <a:solidFill>
                    <a:schemeClr val="bg1"/>
                  </a:solidFill>
                  <a:latin typeface="Book Antiqua" panose="02040602050305030304" pitchFamily="18" charset="0"/>
                </a:rPr>
                <a:t>1</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0 ms</a:t>
              </a:r>
              <a:r>
                <a:rPr lang="en-US" sz="1600" b="1" baseline="30000" dirty="0" smtClean="0">
                  <a:solidFill>
                    <a:schemeClr val="bg1"/>
                  </a:solidFill>
                  <a:latin typeface="Book Antiqua" panose="02040602050305030304" pitchFamily="18" charset="0"/>
                </a:rPr>
                <a:t>-1</a:t>
              </a:r>
              <a:endParaRPr lang="en-US" sz="1600" b="1" dirty="0">
                <a:solidFill>
                  <a:schemeClr val="bg1"/>
                </a:solidFill>
                <a:latin typeface="Book Antiqua" panose="02040602050305030304" pitchFamily="18" charset="0"/>
              </a:endParaRPr>
            </a:p>
          </p:txBody>
        </p:sp>
      </p:grpSp>
      <p:grpSp>
        <p:nvGrpSpPr>
          <p:cNvPr id="24" name="Group 23"/>
          <p:cNvGrpSpPr/>
          <p:nvPr/>
        </p:nvGrpSpPr>
        <p:grpSpPr>
          <a:xfrm>
            <a:off x="6273849" y="2508545"/>
            <a:ext cx="1825515" cy="358617"/>
            <a:chOff x="6403410" y="2213040"/>
            <a:chExt cx="1825515" cy="358617"/>
          </a:xfrm>
        </p:grpSpPr>
        <p:sp>
          <p:nvSpPr>
            <p:cNvPr id="25" name="Horizontal Scroll 11"/>
            <p:cNvSpPr/>
            <p:nvPr/>
          </p:nvSpPr>
          <p:spPr>
            <a:xfrm>
              <a:off x="6403410" y="2213040"/>
              <a:ext cx="1825515" cy="358617"/>
            </a:xfrm>
            <a:prstGeom prst="wedgeRoundRectCallout">
              <a:avLst>
                <a:gd name="adj1" fmla="val 19838"/>
                <a:gd name="adj2" fmla="val 82354"/>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6" name="Rectangle 25"/>
            <p:cNvSpPr/>
            <p:nvPr/>
          </p:nvSpPr>
          <p:spPr>
            <a:xfrm>
              <a:off x="6441256" y="2222565"/>
              <a:ext cx="1787669"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Mass (m</a:t>
              </a:r>
              <a:r>
                <a:rPr lang="en-US" sz="1600" b="1" baseline="-25000" dirty="0" smtClean="0">
                  <a:solidFill>
                    <a:schemeClr val="bg1"/>
                  </a:solidFill>
                  <a:latin typeface="Book Antiqua" panose="02040602050305030304" pitchFamily="18" charset="0"/>
                </a:rPr>
                <a:t>2</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2 kg</a:t>
              </a:r>
              <a:endParaRPr lang="en-US" sz="1600" b="1" dirty="0">
                <a:solidFill>
                  <a:schemeClr val="bg1"/>
                </a:solidFill>
                <a:latin typeface="Book Antiqua" panose="02040602050305030304" pitchFamily="18" charset="0"/>
              </a:endParaRPr>
            </a:p>
          </p:txBody>
        </p:sp>
      </p:grpSp>
      <p:pic>
        <p:nvPicPr>
          <p:cNvPr id="27" name="Picture 26" descr="D:\d drive\MJ WORK\Pooja mam (physics)\Rashi mam\Force\Final work\can-stock-photo_csp143635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80123" y="2792876"/>
            <a:ext cx="737617" cy="6398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d drive\MJ WORK\Pooja mam (physics)\Rashi mam\Force\Final work\stock-vector-vector-illustration-of-d-bullet-10576221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7110439" y="2839901"/>
            <a:ext cx="152337" cy="46673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1961655" y="3481616"/>
            <a:ext cx="3078420" cy="358617"/>
            <a:chOff x="6264592" y="2213040"/>
            <a:chExt cx="3078420" cy="358617"/>
          </a:xfrm>
        </p:grpSpPr>
        <p:sp>
          <p:nvSpPr>
            <p:cNvPr id="29" name="Horizontal Scroll 11"/>
            <p:cNvSpPr/>
            <p:nvPr/>
          </p:nvSpPr>
          <p:spPr>
            <a:xfrm>
              <a:off x="6264592" y="2213040"/>
              <a:ext cx="3053960" cy="358617"/>
            </a:xfrm>
            <a:prstGeom prst="wedgeRoundRectCallout">
              <a:avLst>
                <a:gd name="adj1" fmla="val 19838"/>
                <a:gd name="adj2" fmla="val -127093"/>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30" name="Rectangle 29"/>
            <p:cNvSpPr/>
            <p:nvPr/>
          </p:nvSpPr>
          <p:spPr>
            <a:xfrm>
              <a:off x="6441256" y="2222565"/>
              <a:ext cx="2901756"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Final Velocity  (v</a:t>
              </a:r>
              <a:r>
                <a:rPr lang="en-US" sz="1600" b="1" baseline="-25000" dirty="0" smtClean="0">
                  <a:solidFill>
                    <a:schemeClr val="bg1"/>
                  </a:solidFill>
                  <a:latin typeface="Book Antiqua" panose="02040602050305030304" pitchFamily="18" charset="0"/>
                </a:rPr>
                <a:t>1</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dirty="0" smtClean="0">
                  <a:solidFill>
                    <a:schemeClr val="bg1"/>
                  </a:solidFill>
                  <a:latin typeface="Book Antiqua" panose="02040602050305030304" pitchFamily="18" charset="0"/>
                </a:rPr>
                <a:t>15</a:t>
              </a:r>
              <a:r>
                <a:rPr lang="en-US" sz="1600" b="1" dirty="0" smtClean="0">
                  <a:solidFill>
                    <a:schemeClr val="bg1"/>
                  </a:solidFill>
                  <a:latin typeface="Book Antiqua" panose="02040602050305030304" pitchFamily="18" charset="0"/>
                </a:rPr>
                <a:t>0 ms</a:t>
              </a:r>
              <a:r>
                <a:rPr lang="en-US" sz="1600" b="1" baseline="30000" dirty="0" smtClean="0">
                  <a:solidFill>
                    <a:schemeClr val="bg1"/>
                  </a:solidFill>
                  <a:latin typeface="Book Antiqua" panose="02040602050305030304" pitchFamily="18" charset="0"/>
                </a:rPr>
                <a:t>-1</a:t>
              </a:r>
              <a:endParaRPr lang="en-US" sz="1600" b="1" dirty="0">
                <a:solidFill>
                  <a:schemeClr val="bg1"/>
                </a:solidFill>
                <a:latin typeface="Book Antiqua" panose="02040602050305030304" pitchFamily="18" charset="0"/>
              </a:endParaRPr>
            </a:p>
          </p:txBody>
        </p:sp>
      </p:grpSp>
      <p:grpSp>
        <p:nvGrpSpPr>
          <p:cNvPr id="31" name="Group 30"/>
          <p:cNvGrpSpPr/>
          <p:nvPr/>
        </p:nvGrpSpPr>
        <p:grpSpPr>
          <a:xfrm>
            <a:off x="5869425" y="2517933"/>
            <a:ext cx="2283975" cy="358617"/>
            <a:chOff x="6403409" y="2213040"/>
            <a:chExt cx="2283975" cy="358617"/>
          </a:xfrm>
        </p:grpSpPr>
        <p:sp>
          <p:nvSpPr>
            <p:cNvPr id="32" name="Horizontal Scroll 11"/>
            <p:cNvSpPr/>
            <p:nvPr/>
          </p:nvSpPr>
          <p:spPr>
            <a:xfrm>
              <a:off x="6403409" y="2213040"/>
              <a:ext cx="2283975" cy="358617"/>
            </a:xfrm>
            <a:prstGeom prst="wedgeRoundRectCallout">
              <a:avLst>
                <a:gd name="adj1" fmla="val 29902"/>
                <a:gd name="adj2" fmla="val 96014"/>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33" name="Rectangle 32"/>
            <p:cNvSpPr/>
            <p:nvPr/>
          </p:nvSpPr>
          <p:spPr>
            <a:xfrm>
              <a:off x="6441256" y="2222565"/>
              <a:ext cx="2246128"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Final Velocity  (v</a:t>
              </a:r>
              <a:r>
                <a:rPr lang="en-US" sz="1600" b="1" baseline="-25000" dirty="0" smtClean="0">
                  <a:solidFill>
                    <a:schemeClr val="bg1"/>
                  </a:solidFill>
                  <a:latin typeface="Book Antiqua" panose="02040602050305030304" pitchFamily="18" charset="0"/>
                </a:rPr>
                <a:t>2</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a:t>
              </a:r>
              <a:endParaRPr lang="en-US" sz="1600" b="1" dirty="0">
                <a:solidFill>
                  <a:schemeClr val="bg1"/>
                </a:solidFill>
                <a:latin typeface="Book Antiqua" panose="02040602050305030304" pitchFamily="18" charset="0"/>
              </a:endParaRPr>
            </a:p>
          </p:txBody>
        </p:sp>
      </p:grpSp>
      <p:grpSp>
        <p:nvGrpSpPr>
          <p:cNvPr id="34" name="Group 33"/>
          <p:cNvGrpSpPr/>
          <p:nvPr/>
        </p:nvGrpSpPr>
        <p:grpSpPr>
          <a:xfrm>
            <a:off x="5715000" y="3409950"/>
            <a:ext cx="2849834" cy="358617"/>
            <a:chOff x="6403410" y="2213040"/>
            <a:chExt cx="2849834" cy="358617"/>
          </a:xfrm>
        </p:grpSpPr>
        <p:sp>
          <p:nvSpPr>
            <p:cNvPr id="35" name="Horizontal Scroll 11"/>
            <p:cNvSpPr/>
            <p:nvPr/>
          </p:nvSpPr>
          <p:spPr>
            <a:xfrm>
              <a:off x="6403410" y="2213040"/>
              <a:ext cx="2849834" cy="358617"/>
            </a:xfrm>
            <a:prstGeom prst="wedgeRoundRectCallout">
              <a:avLst>
                <a:gd name="adj1" fmla="val 19838"/>
                <a:gd name="adj2" fmla="val -127093"/>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36" name="Rectangle 35"/>
            <p:cNvSpPr/>
            <p:nvPr/>
          </p:nvSpPr>
          <p:spPr>
            <a:xfrm>
              <a:off x="6441256" y="2222565"/>
              <a:ext cx="2811988"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Initial Velocity  (u</a:t>
              </a:r>
              <a:r>
                <a:rPr lang="en-US" sz="1600" b="1" baseline="-25000" dirty="0" smtClean="0">
                  <a:solidFill>
                    <a:schemeClr val="bg1"/>
                  </a:solidFill>
                  <a:latin typeface="Book Antiqua" panose="02040602050305030304" pitchFamily="18" charset="0"/>
                </a:rPr>
                <a:t>2</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0 ms</a:t>
              </a:r>
              <a:r>
                <a:rPr lang="en-US" sz="1600" b="1" baseline="30000" dirty="0" smtClean="0">
                  <a:solidFill>
                    <a:schemeClr val="bg1"/>
                  </a:solidFill>
                  <a:latin typeface="Book Antiqua" panose="02040602050305030304" pitchFamily="18" charset="0"/>
                </a:rPr>
                <a:t>-1</a:t>
              </a:r>
              <a:endParaRPr lang="en-US" sz="1600" b="1" dirty="0">
                <a:solidFill>
                  <a:schemeClr val="bg1"/>
                </a:solidFill>
                <a:latin typeface="Book Antiqua" panose="02040602050305030304" pitchFamily="18" charset="0"/>
              </a:endParaRPr>
            </a:p>
          </p:txBody>
        </p:sp>
      </p:grpSp>
    </p:spTree>
    <p:extLst>
      <p:ext uri="{BB962C8B-B14F-4D97-AF65-F5344CB8AC3E}">
        <p14:creationId xmlns:p14="http://schemas.microsoft.com/office/powerpoint/2010/main" val="864659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par>
                                <p:cTn id="13" presetID="10" presetClass="entr" presetSubtype="0" fill="hold" nodeType="withEffect">
                                  <p:stCondLst>
                                    <p:cond delay="0"/>
                                  </p:stCondLst>
                                  <p:childTnLst>
                                    <p:set>
                                      <p:cBhvr>
                                        <p:cTn id="14" dur="1" fill="hold">
                                          <p:stCondLst>
                                            <p:cond delay="0"/>
                                          </p:stCondLst>
                                        </p:cTn>
                                        <p:tgtEl>
                                          <p:spTgt spid="1029"/>
                                        </p:tgtEl>
                                        <p:attrNameLst>
                                          <p:attrName>style.visibility</p:attrName>
                                        </p:attrNameLst>
                                      </p:cBhvr>
                                      <p:to>
                                        <p:strVal val="visible"/>
                                      </p:to>
                                    </p:set>
                                    <p:animEffect transition="in" filter="fade">
                                      <p:cBhvr>
                                        <p:cTn id="15" dur="500"/>
                                        <p:tgtEl>
                                          <p:spTgt spid="102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9"/>
                                        </p:tgtEl>
                                      </p:cBhvr>
                                    </p:animEffect>
                                    <p:set>
                                      <p:cBhvr>
                                        <p:cTn id="28" dur="1" fill="hold">
                                          <p:stCondLst>
                                            <p:cond delay="499"/>
                                          </p:stCondLst>
                                        </p:cTn>
                                        <p:tgtEl>
                                          <p:spTgt spid="59"/>
                                        </p:tgtEl>
                                        <p:attrNameLst>
                                          <p:attrName>style.visibility</p:attrName>
                                        </p:attrNameLst>
                                      </p:cBhvr>
                                      <p:to>
                                        <p:strVal val="hidden"/>
                                      </p:to>
                                    </p:set>
                                  </p:childTnLst>
                                </p:cTn>
                              </p:par>
                              <p:par>
                                <p:cTn id="29" presetID="2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2.5E-6 -8.64198E-7 L -0.36094 0.00617 " pathEditMode="fixed" rAng="0" ptsTypes="AA">
                                      <p:cBhvr>
                                        <p:cTn id="40" dur="500" fill="hold"/>
                                        <p:tgtEl>
                                          <p:spTgt spid="1030"/>
                                        </p:tgtEl>
                                        <p:attrNameLst>
                                          <p:attrName>ppt_x</p:attrName>
                                          <p:attrName>ppt_y</p:attrName>
                                        </p:attrNameLst>
                                      </p:cBhvr>
                                      <p:rCtr x="-18056" y="309"/>
                                    </p:animMotion>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22" presetClass="entr" presetSubtype="4"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down)">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8"/>
                                        </p:tgtEl>
                                      </p:cBhvr>
                                    </p:animEffect>
                                    <p:set>
                                      <p:cBhvr>
                                        <p:cTn id="51" dur="1" fill="hold">
                                          <p:stCondLst>
                                            <p:cond delay="499"/>
                                          </p:stCondLst>
                                        </p:cTn>
                                        <p:tgtEl>
                                          <p:spTgt spid="2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24"/>
                                        </p:tgtEl>
                                      </p:cBhvr>
                                    </p:animEffect>
                                    <p:set>
                                      <p:cBhvr>
                                        <p:cTn id="61" dur="1" fill="hold">
                                          <p:stCondLst>
                                            <p:cond delay="499"/>
                                          </p:stCondLst>
                                        </p:cTn>
                                        <p:tgtEl>
                                          <p:spTgt spid="24"/>
                                        </p:tgtEl>
                                        <p:attrNameLst>
                                          <p:attrName>style.visibility</p:attrName>
                                        </p:attrNameLst>
                                      </p:cBhvr>
                                      <p:to>
                                        <p:strVal val="hidden"/>
                                      </p:to>
                                    </p:set>
                                  </p:childTnLst>
                                </p:cTn>
                              </p:par>
                              <p:par>
                                <p:cTn id="62" presetID="22" presetClass="entr" presetSubtype="4"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34"/>
                                        </p:tgtEl>
                                      </p:cBhvr>
                                    </p:animEffect>
                                    <p:set>
                                      <p:cBhvr>
                                        <p:cTn id="69" dur="1" fill="hold">
                                          <p:stCondLst>
                                            <p:cond delay="499"/>
                                          </p:stCondLst>
                                        </p:cTn>
                                        <p:tgtEl>
                                          <p:spTgt spid="34"/>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5641" y="1328253"/>
            <a:ext cx="914400" cy="338241"/>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a:t>
            </a:r>
          </a:p>
        </p:txBody>
      </p:sp>
      <p:sp>
        <p:nvSpPr>
          <p:cNvPr id="6" name="TextBox 5"/>
          <p:cNvSpPr txBox="1"/>
          <p:nvPr/>
        </p:nvSpPr>
        <p:spPr>
          <a:xfrm>
            <a:off x="467522" y="1276350"/>
            <a:ext cx="2819400" cy="338554"/>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Mass of the bullet (m</a:t>
            </a:r>
            <a:r>
              <a:rPr lang="en-US" sz="1600" b="1" baseline="-25000" dirty="0" smtClean="0">
                <a:solidFill>
                  <a:srgbClr val="0000FF"/>
                </a:solidFill>
                <a:latin typeface="Book Antiqua" panose="02040602050305030304" pitchFamily="18" charset="0"/>
              </a:rPr>
              <a:t>1</a:t>
            </a: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7" name="TextBox 6"/>
          <p:cNvSpPr txBox="1"/>
          <p:nvPr/>
        </p:nvSpPr>
        <p:spPr>
          <a:xfrm>
            <a:off x="3115472" y="127635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 name="TextBox 7"/>
          <p:cNvSpPr txBox="1"/>
          <p:nvPr/>
        </p:nvSpPr>
        <p:spPr>
          <a:xfrm>
            <a:off x="3371504" y="1276350"/>
            <a:ext cx="8382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20 g</a:t>
            </a:r>
            <a:endParaRPr lang="en-US" sz="1600" b="1" dirty="0">
              <a:solidFill>
                <a:srgbClr val="0000FF"/>
              </a:solidFill>
              <a:latin typeface="Book Antiqua" panose="02040602050305030304" pitchFamily="18" charset="0"/>
            </a:endParaRPr>
          </a:p>
        </p:txBody>
      </p:sp>
      <p:sp>
        <p:nvSpPr>
          <p:cNvPr id="11" name="TextBox 10"/>
          <p:cNvSpPr txBox="1"/>
          <p:nvPr/>
        </p:nvSpPr>
        <p:spPr>
          <a:xfrm>
            <a:off x="3115472" y="1547145"/>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2" name="TextBox 11"/>
          <p:cNvSpPr txBox="1"/>
          <p:nvPr/>
        </p:nvSpPr>
        <p:spPr>
          <a:xfrm>
            <a:off x="3371504" y="1547145"/>
            <a:ext cx="10668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0.02 kg</a:t>
            </a:r>
            <a:endParaRPr lang="en-US" sz="1600" b="1" dirty="0">
              <a:solidFill>
                <a:srgbClr val="0000FF"/>
              </a:solidFill>
              <a:latin typeface="Book Antiqua" panose="02040602050305030304" pitchFamily="18" charset="0"/>
            </a:endParaRPr>
          </a:p>
        </p:txBody>
      </p:sp>
      <p:sp>
        <p:nvSpPr>
          <p:cNvPr id="13" name="TextBox 12"/>
          <p:cNvSpPr txBox="1"/>
          <p:nvPr/>
        </p:nvSpPr>
        <p:spPr>
          <a:xfrm>
            <a:off x="623386" y="1896208"/>
            <a:ext cx="2663536" cy="338554"/>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Mass of the pistol (m</a:t>
            </a:r>
            <a:r>
              <a:rPr lang="en-US" sz="1600" b="1" baseline="-25000" dirty="0" smtClean="0">
                <a:solidFill>
                  <a:srgbClr val="0000FF"/>
                </a:solidFill>
                <a:latin typeface="Book Antiqua" panose="02040602050305030304" pitchFamily="18" charset="0"/>
              </a:rPr>
              <a:t>2</a:t>
            </a:r>
            <a:r>
              <a:rPr lang="en-US" sz="1600" b="1" dirty="0" smtClean="0">
                <a:solidFill>
                  <a:srgbClr val="0000FF"/>
                </a:solidFill>
                <a:latin typeface="Book Antiqua" panose="02040602050305030304" pitchFamily="18" charset="0"/>
              </a:rPr>
              <a:t>)</a:t>
            </a:r>
          </a:p>
        </p:txBody>
      </p:sp>
      <p:sp>
        <p:nvSpPr>
          <p:cNvPr id="14" name="TextBox 13"/>
          <p:cNvSpPr txBox="1"/>
          <p:nvPr/>
        </p:nvSpPr>
        <p:spPr>
          <a:xfrm>
            <a:off x="3115472" y="1896208"/>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5" name="TextBox 14"/>
          <p:cNvSpPr txBox="1"/>
          <p:nvPr/>
        </p:nvSpPr>
        <p:spPr>
          <a:xfrm>
            <a:off x="8334376" y="1893393"/>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2</a:t>
            </a:r>
            <a:endParaRPr lang="en-US" sz="1600" b="1" dirty="0">
              <a:solidFill>
                <a:srgbClr val="0000FF"/>
              </a:solidFill>
              <a:latin typeface="Book Antiqua" panose="02040602050305030304" pitchFamily="18" charset="0"/>
            </a:endParaRPr>
          </a:p>
        </p:txBody>
      </p:sp>
      <p:sp>
        <p:nvSpPr>
          <p:cNvPr id="16" name="TextBox 15"/>
          <p:cNvSpPr txBox="1"/>
          <p:nvPr/>
        </p:nvSpPr>
        <p:spPr>
          <a:xfrm>
            <a:off x="156659" y="2189463"/>
            <a:ext cx="3130263" cy="338554"/>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Initial velocity of bullet (u</a:t>
            </a:r>
            <a:r>
              <a:rPr lang="en-US" sz="1600" b="1" baseline="-25000" dirty="0" smtClean="0">
                <a:solidFill>
                  <a:srgbClr val="0000FF"/>
                </a:solidFill>
                <a:latin typeface="Book Antiqua" panose="02040602050305030304" pitchFamily="18" charset="0"/>
              </a:rPr>
              <a:t>1</a:t>
            </a: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17" name="TextBox 16"/>
          <p:cNvSpPr txBox="1"/>
          <p:nvPr/>
        </p:nvSpPr>
        <p:spPr>
          <a:xfrm>
            <a:off x="3115472" y="2189463"/>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8" name="TextBox 17"/>
          <p:cNvSpPr txBox="1"/>
          <p:nvPr/>
        </p:nvSpPr>
        <p:spPr>
          <a:xfrm>
            <a:off x="3371504" y="2189463"/>
            <a:ext cx="83820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0</a:t>
            </a:r>
            <a:r>
              <a:rPr lang="en-US" sz="1600" b="1" dirty="0" smtClean="0">
                <a:solidFill>
                  <a:srgbClr val="0000FF"/>
                </a:solidFill>
                <a:latin typeface="Book Antiqua" panose="02040602050305030304" pitchFamily="18" charset="0"/>
              </a:rPr>
              <a:t> ms</a:t>
            </a:r>
            <a:r>
              <a:rPr lang="en-US" sz="1600" b="1" baseline="30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sp>
        <p:nvSpPr>
          <p:cNvPr id="19" name="TextBox 18"/>
          <p:cNvSpPr txBox="1"/>
          <p:nvPr/>
        </p:nvSpPr>
        <p:spPr>
          <a:xfrm>
            <a:off x="124622" y="2504803"/>
            <a:ext cx="3162300" cy="338554"/>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Initial velocity of pistol (u</a:t>
            </a:r>
            <a:r>
              <a:rPr lang="en-US" sz="1600" b="1" baseline="-25000" dirty="0" smtClean="0">
                <a:solidFill>
                  <a:srgbClr val="0000FF"/>
                </a:solidFill>
                <a:latin typeface="Book Antiqua" panose="02040602050305030304" pitchFamily="18" charset="0"/>
              </a:rPr>
              <a:t>2</a:t>
            </a: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20" name="TextBox 19"/>
          <p:cNvSpPr txBox="1"/>
          <p:nvPr/>
        </p:nvSpPr>
        <p:spPr>
          <a:xfrm>
            <a:off x="3115472" y="2504803"/>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1" name="TextBox 20"/>
          <p:cNvSpPr txBox="1"/>
          <p:nvPr/>
        </p:nvSpPr>
        <p:spPr>
          <a:xfrm>
            <a:off x="3371504" y="2504803"/>
            <a:ext cx="838200" cy="338241"/>
          </a:xfrm>
          <a:prstGeom prst="rect">
            <a:avLst/>
          </a:prstGeom>
          <a:noFill/>
        </p:spPr>
        <p:txBody>
          <a:bodyPr wrap="square" rtlCol="0">
            <a:spAutoFit/>
          </a:bodyPr>
          <a:lstStyle/>
          <a:p>
            <a:r>
              <a:rPr lang="en-US" sz="1600" b="1" dirty="0">
                <a:solidFill>
                  <a:srgbClr val="0000FF"/>
                </a:solidFill>
                <a:latin typeface="Book Antiqua" panose="02040602050305030304" pitchFamily="18" charset="0"/>
              </a:rPr>
              <a:t>0</a:t>
            </a:r>
            <a:r>
              <a:rPr lang="en-US" sz="1600" b="1" dirty="0" smtClean="0">
                <a:solidFill>
                  <a:srgbClr val="0000FF"/>
                </a:solidFill>
                <a:latin typeface="Book Antiqua" panose="02040602050305030304" pitchFamily="18" charset="0"/>
              </a:rPr>
              <a:t> ms</a:t>
            </a:r>
            <a:r>
              <a:rPr lang="en-US" sz="1600" b="1" baseline="30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sp>
        <p:nvSpPr>
          <p:cNvPr id="22" name="TextBox 21"/>
          <p:cNvSpPr txBox="1"/>
          <p:nvPr/>
        </p:nvSpPr>
        <p:spPr>
          <a:xfrm>
            <a:off x="277022" y="2782078"/>
            <a:ext cx="3009900" cy="338241"/>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Final velocity of bullet (v</a:t>
            </a:r>
            <a:r>
              <a:rPr lang="en-US" sz="1600" b="1" baseline="-25000" dirty="0" smtClean="0">
                <a:solidFill>
                  <a:srgbClr val="0000FF"/>
                </a:solidFill>
                <a:latin typeface="Book Antiqua" panose="02040602050305030304" pitchFamily="18" charset="0"/>
              </a:rPr>
              <a:t>1</a:t>
            </a: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23" name="TextBox 22"/>
          <p:cNvSpPr txBox="1"/>
          <p:nvPr/>
        </p:nvSpPr>
        <p:spPr>
          <a:xfrm>
            <a:off x="3115472" y="2782078"/>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4" name="TextBox 23"/>
          <p:cNvSpPr txBox="1"/>
          <p:nvPr/>
        </p:nvSpPr>
        <p:spPr>
          <a:xfrm>
            <a:off x="3371504" y="2782078"/>
            <a:ext cx="1219200" cy="338241"/>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150 ms</a:t>
            </a:r>
            <a:r>
              <a:rPr lang="en-US" sz="1600" b="1" baseline="30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sp>
        <p:nvSpPr>
          <p:cNvPr id="25" name="TextBox 24"/>
          <p:cNvSpPr txBox="1"/>
          <p:nvPr/>
        </p:nvSpPr>
        <p:spPr>
          <a:xfrm>
            <a:off x="105641" y="3409950"/>
            <a:ext cx="1143000" cy="338241"/>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solidFill>
                  <a:srgbClr val="0000FF"/>
                </a:solidFill>
              </a:rPr>
              <a:t>To </a:t>
            </a:r>
            <a:r>
              <a:rPr lang="en-US" dirty="0" smtClean="0">
                <a:solidFill>
                  <a:srgbClr val="0000FF"/>
                </a:solidFill>
              </a:rPr>
              <a:t>Find:</a:t>
            </a:r>
            <a:endParaRPr lang="en-US" dirty="0">
              <a:solidFill>
                <a:srgbClr val="0000FF"/>
              </a:solidFill>
            </a:endParaRPr>
          </a:p>
        </p:txBody>
      </p:sp>
      <p:sp>
        <p:nvSpPr>
          <p:cNvPr id="26" name="TextBox 25"/>
          <p:cNvSpPr txBox="1"/>
          <p:nvPr/>
        </p:nvSpPr>
        <p:spPr>
          <a:xfrm>
            <a:off x="898814" y="3409950"/>
            <a:ext cx="3238500" cy="33855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Recoil velocity of pistol (v</a:t>
            </a:r>
            <a:r>
              <a:rPr lang="en-US" sz="1600" b="1" baseline="-25000" dirty="0" smtClean="0">
                <a:solidFill>
                  <a:srgbClr val="0000FF"/>
                </a:solidFill>
                <a:latin typeface="Book Antiqua" panose="02040602050305030304" pitchFamily="18" charset="0"/>
              </a:rPr>
              <a:t>2</a:t>
            </a:r>
            <a:r>
              <a:rPr lang="en-US" sz="1600" b="1" dirty="0" smtClean="0">
                <a:solidFill>
                  <a:srgbClr val="0000FF"/>
                </a:solidFill>
                <a:latin typeface="Book Antiqua" panose="02040602050305030304" pitchFamily="18" charset="0"/>
              </a:rPr>
              <a:t>)</a:t>
            </a:r>
          </a:p>
        </p:txBody>
      </p:sp>
      <p:sp>
        <p:nvSpPr>
          <p:cNvPr id="27" name="TextBox 26"/>
          <p:cNvSpPr txBox="1"/>
          <p:nvPr/>
        </p:nvSpPr>
        <p:spPr>
          <a:xfrm>
            <a:off x="3800475" y="340995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8" name="TextBox 27"/>
          <p:cNvSpPr txBox="1"/>
          <p:nvPr/>
        </p:nvSpPr>
        <p:spPr>
          <a:xfrm>
            <a:off x="3998768" y="3409950"/>
            <a:ext cx="477982"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p>
        </p:txBody>
      </p:sp>
      <p:cxnSp>
        <p:nvCxnSpPr>
          <p:cNvPr id="30" name="Straight Connector 29"/>
          <p:cNvCxnSpPr/>
          <p:nvPr/>
        </p:nvCxnSpPr>
        <p:spPr>
          <a:xfrm>
            <a:off x="4386936" y="1416834"/>
            <a:ext cx="0" cy="359591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5641" y="4148312"/>
            <a:ext cx="1143000" cy="33824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Formula:</a:t>
            </a:r>
          </a:p>
        </p:txBody>
      </p:sp>
      <p:sp>
        <p:nvSpPr>
          <p:cNvPr id="32" name="TextBox 31"/>
          <p:cNvSpPr txBox="1"/>
          <p:nvPr/>
        </p:nvSpPr>
        <p:spPr>
          <a:xfrm>
            <a:off x="979170" y="4148312"/>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33" name="TextBox 32"/>
          <p:cNvSpPr txBox="1"/>
          <p:nvPr/>
        </p:nvSpPr>
        <p:spPr>
          <a:xfrm>
            <a:off x="1266652" y="4148312"/>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u</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34" name="TextBox 33"/>
          <p:cNvSpPr txBox="1"/>
          <p:nvPr/>
        </p:nvSpPr>
        <p:spPr>
          <a:xfrm>
            <a:off x="1592234" y="4148312"/>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p>
        </p:txBody>
      </p:sp>
      <p:sp>
        <p:nvSpPr>
          <p:cNvPr id="35" name="TextBox 34"/>
          <p:cNvSpPr txBox="1"/>
          <p:nvPr/>
        </p:nvSpPr>
        <p:spPr>
          <a:xfrm>
            <a:off x="1796589" y="4148312"/>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36" name="TextBox 35"/>
          <p:cNvSpPr txBox="1"/>
          <p:nvPr/>
        </p:nvSpPr>
        <p:spPr>
          <a:xfrm>
            <a:off x="2087534" y="4148312"/>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u</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37" name="TextBox 36"/>
          <p:cNvSpPr txBox="1"/>
          <p:nvPr/>
        </p:nvSpPr>
        <p:spPr>
          <a:xfrm>
            <a:off x="2465070" y="4148312"/>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38" name="TextBox 37"/>
          <p:cNvSpPr txBox="1"/>
          <p:nvPr/>
        </p:nvSpPr>
        <p:spPr>
          <a:xfrm>
            <a:off x="2690206" y="4148312"/>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39" name="TextBox 38"/>
          <p:cNvSpPr txBox="1"/>
          <p:nvPr/>
        </p:nvSpPr>
        <p:spPr>
          <a:xfrm>
            <a:off x="2977688" y="4148312"/>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v</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40" name="TextBox 39"/>
          <p:cNvSpPr txBox="1"/>
          <p:nvPr/>
        </p:nvSpPr>
        <p:spPr>
          <a:xfrm>
            <a:off x="3303270" y="4148312"/>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p>
        </p:txBody>
      </p:sp>
      <p:sp>
        <p:nvSpPr>
          <p:cNvPr id="41" name="TextBox 40"/>
          <p:cNvSpPr txBox="1"/>
          <p:nvPr/>
        </p:nvSpPr>
        <p:spPr>
          <a:xfrm>
            <a:off x="3507625" y="4148312"/>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42" name="TextBox 41"/>
          <p:cNvSpPr txBox="1"/>
          <p:nvPr/>
        </p:nvSpPr>
        <p:spPr>
          <a:xfrm>
            <a:off x="3798570" y="4148312"/>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v</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43" name="TextBox 42"/>
          <p:cNvSpPr txBox="1"/>
          <p:nvPr/>
        </p:nvSpPr>
        <p:spPr>
          <a:xfrm>
            <a:off x="4406595" y="1328253"/>
            <a:ext cx="1143000" cy="338241"/>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a:defRPr sz="1600" b="1" kern="0">
                <a:solidFill>
                  <a:srgbClr val="0000FF"/>
                </a:solidFill>
                <a:effectLst>
                  <a:innerShdw blurRad="114300">
                    <a:prstClr val="black"/>
                  </a:innerShdw>
                </a:effectLst>
                <a:latin typeface="Book Antiqua" panose="02040602050305030304" pitchFamily="18" charset="0"/>
              </a:defRPr>
            </a:lvl1pPr>
          </a:lstStyle>
          <a:p>
            <a:r>
              <a:rPr lang="en-US" dirty="0"/>
              <a:t>Solution:</a:t>
            </a:r>
          </a:p>
        </p:txBody>
      </p:sp>
      <p:sp>
        <p:nvSpPr>
          <p:cNvPr id="45" name="TextBox 44"/>
          <p:cNvSpPr txBox="1"/>
          <p:nvPr/>
        </p:nvSpPr>
        <p:spPr>
          <a:xfrm>
            <a:off x="4981576" y="1893393"/>
            <a:ext cx="161925"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47" name="TextBox 46"/>
          <p:cNvSpPr txBox="1"/>
          <p:nvPr/>
        </p:nvSpPr>
        <p:spPr>
          <a:xfrm>
            <a:off x="5533333" y="1893393"/>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49" name="TextBox 48"/>
          <p:cNvSpPr txBox="1"/>
          <p:nvPr/>
        </p:nvSpPr>
        <p:spPr>
          <a:xfrm>
            <a:off x="5806441" y="1893393"/>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50" name="TextBox 49"/>
          <p:cNvSpPr txBox="1"/>
          <p:nvPr/>
        </p:nvSpPr>
        <p:spPr>
          <a:xfrm>
            <a:off x="5842635" y="1893393"/>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51" name="TextBox 50"/>
          <p:cNvSpPr txBox="1"/>
          <p:nvPr/>
        </p:nvSpPr>
        <p:spPr>
          <a:xfrm>
            <a:off x="6121401" y="1893393"/>
            <a:ext cx="161925"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53" name="TextBox 52"/>
          <p:cNvSpPr txBox="1"/>
          <p:nvPr/>
        </p:nvSpPr>
        <p:spPr>
          <a:xfrm>
            <a:off x="6400801" y="1893393"/>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55" name="TextBox 54"/>
          <p:cNvSpPr txBox="1"/>
          <p:nvPr/>
        </p:nvSpPr>
        <p:spPr>
          <a:xfrm>
            <a:off x="6680259" y="1893393"/>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56" name="TextBox 55"/>
          <p:cNvSpPr txBox="1"/>
          <p:nvPr/>
        </p:nvSpPr>
        <p:spPr>
          <a:xfrm>
            <a:off x="6696075" y="1893393"/>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57" name="TextBox 56"/>
          <p:cNvSpPr txBox="1"/>
          <p:nvPr/>
        </p:nvSpPr>
        <p:spPr>
          <a:xfrm>
            <a:off x="6946901" y="1893393"/>
            <a:ext cx="161925"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59" name="TextBox 58"/>
          <p:cNvSpPr txBox="1"/>
          <p:nvPr/>
        </p:nvSpPr>
        <p:spPr>
          <a:xfrm>
            <a:off x="7515226" y="1893393"/>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61" name="TextBox 60"/>
          <p:cNvSpPr txBox="1"/>
          <p:nvPr/>
        </p:nvSpPr>
        <p:spPr>
          <a:xfrm>
            <a:off x="8039622" y="1893393"/>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62" name="TextBox 61"/>
          <p:cNvSpPr txBox="1"/>
          <p:nvPr/>
        </p:nvSpPr>
        <p:spPr>
          <a:xfrm>
            <a:off x="8067675" y="1893393"/>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67" name="TextBox 66"/>
          <p:cNvSpPr txBox="1"/>
          <p:nvPr/>
        </p:nvSpPr>
        <p:spPr>
          <a:xfrm>
            <a:off x="8318501" y="1893393"/>
            <a:ext cx="161925"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69" name="TextBox 68"/>
          <p:cNvSpPr txBox="1"/>
          <p:nvPr/>
        </p:nvSpPr>
        <p:spPr>
          <a:xfrm>
            <a:off x="8582026" y="1893393"/>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70" name="TextBox 69"/>
          <p:cNvSpPr txBox="1"/>
          <p:nvPr/>
        </p:nvSpPr>
        <p:spPr>
          <a:xfrm>
            <a:off x="8657802" y="1874343"/>
            <a:ext cx="400897" cy="338554"/>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v</a:t>
            </a:r>
            <a:r>
              <a:rPr lang="en-US" sz="1600" b="1" baseline="-25000" dirty="0" smtClean="0">
                <a:solidFill>
                  <a:srgbClr val="0000FF"/>
                </a:solidFill>
                <a:latin typeface="Book Antiqua" panose="02040602050305030304" pitchFamily="18" charset="0"/>
              </a:rPr>
              <a:t>2</a:t>
            </a:r>
            <a:endParaRPr lang="en-US" sz="1600" b="1" dirty="0">
              <a:solidFill>
                <a:srgbClr val="0000FF"/>
              </a:solidFill>
              <a:latin typeface="Book Antiqua" panose="02040602050305030304" pitchFamily="18" charset="0"/>
            </a:endParaRPr>
          </a:p>
        </p:txBody>
      </p:sp>
      <p:sp>
        <p:nvSpPr>
          <p:cNvPr id="71" name="TextBox 70"/>
          <p:cNvSpPr txBox="1"/>
          <p:nvPr/>
        </p:nvSpPr>
        <p:spPr>
          <a:xfrm>
            <a:off x="8898256" y="1893393"/>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72" name="TextBox 71"/>
          <p:cNvSpPr txBox="1"/>
          <p:nvPr/>
        </p:nvSpPr>
        <p:spPr>
          <a:xfrm>
            <a:off x="6419850" y="2245698"/>
            <a:ext cx="381000" cy="338241"/>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0</a:t>
            </a:r>
            <a:endParaRPr lang="en-US" sz="1600" b="1" dirty="0">
              <a:solidFill>
                <a:srgbClr val="0000FF"/>
              </a:solidFill>
              <a:latin typeface="Book Antiqua" panose="02040602050305030304" pitchFamily="18" charset="0"/>
            </a:endParaRPr>
          </a:p>
        </p:txBody>
      </p:sp>
      <p:sp>
        <p:nvSpPr>
          <p:cNvPr id="73" name="TextBox 72"/>
          <p:cNvSpPr txBox="1"/>
          <p:nvPr/>
        </p:nvSpPr>
        <p:spPr>
          <a:xfrm>
            <a:off x="6696075" y="2245698"/>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74" name="TextBox 73"/>
          <p:cNvSpPr txBox="1"/>
          <p:nvPr/>
        </p:nvSpPr>
        <p:spPr>
          <a:xfrm>
            <a:off x="6975476" y="2245698"/>
            <a:ext cx="161925"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a:t>
            </a:r>
            <a:endParaRPr lang="en-US" sz="1600" b="1" dirty="0" smtClean="0">
              <a:solidFill>
                <a:srgbClr val="0000FF"/>
              </a:solidFill>
              <a:latin typeface="Book Antiqua" panose="02040602050305030304" pitchFamily="18" charset="0"/>
            </a:endParaRPr>
          </a:p>
        </p:txBody>
      </p:sp>
      <p:sp>
        <p:nvSpPr>
          <p:cNvPr id="76" name="TextBox 75"/>
          <p:cNvSpPr txBox="1"/>
          <p:nvPr/>
        </p:nvSpPr>
        <p:spPr>
          <a:xfrm>
            <a:off x="7069644" y="2255223"/>
            <a:ext cx="206518"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3</a:t>
            </a:r>
            <a:endParaRPr lang="en-US" sz="1600" b="1" dirty="0">
              <a:solidFill>
                <a:srgbClr val="0000FF"/>
              </a:solidFill>
              <a:latin typeface="Book Antiqua" panose="02040602050305030304" pitchFamily="18" charset="0"/>
            </a:endParaRPr>
          </a:p>
        </p:txBody>
      </p:sp>
      <p:sp>
        <p:nvSpPr>
          <p:cNvPr id="77" name="TextBox 76"/>
          <p:cNvSpPr txBox="1"/>
          <p:nvPr/>
        </p:nvSpPr>
        <p:spPr>
          <a:xfrm>
            <a:off x="7211377" y="2248873"/>
            <a:ext cx="16192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78" name="TextBox 77"/>
          <p:cNvSpPr txBox="1"/>
          <p:nvPr/>
        </p:nvSpPr>
        <p:spPr>
          <a:xfrm>
            <a:off x="7261225" y="2245698"/>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79" name="TextBox 78"/>
          <p:cNvSpPr txBox="1"/>
          <p:nvPr/>
        </p:nvSpPr>
        <p:spPr>
          <a:xfrm>
            <a:off x="7405254" y="2245698"/>
            <a:ext cx="443346"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2</a:t>
            </a:r>
            <a:endParaRPr lang="en-US" sz="1600" b="1" dirty="0">
              <a:solidFill>
                <a:srgbClr val="0000FF"/>
              </a:solidFill>
              <a:latin typeface="Book Antiqua" panose="02040602050305030304" pitchFamily="18" charset="0"/>
            </a:endParaRPr>
          </a:p>
        </p:txBody>
      </p:sp>
      <p:sp>
        <p:nvSpPr>
          <p:cNvPr id="80" name="TextBox 79"/>
          <p:cNvSpPr txBox="1"/>
          <p:nvPr/>
        </p:nvSpPr>
        <p:spPr>
          <a:xfrm>
            <a:off x="7521575" y="2245698"/>
            <a:ext cx="5715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v</a:t>
            </a:r>
            <a:r>
              <a:rPr lang="en-US" sz="1600" b="1" baseline="-25000" dirty="0" smtClean="0">
                <a:solidFill>
                  <a:srgbClr val="0000FF"/>
                </a:solidFill>
                <a:latin typeface="Book Antiqua" panose="02040602050305030304" pitchFamily="18" charset="0"/>
              </a:rPr>
              <a:t>2</a:t>
            </a:r>
            <a:endParaRPr lang="en-US" sz="1600" b="1" dirty="0" smtClean="0">
              <a:solidFill>
                <a:srgbClr val="0000FF"/>
              </a:solidFill>
              <a:latin typeface="Book Antiqua" panose="02040602050305030304" pitchFamily="18" charset="0"/>
            </a:endParaRPr>
          </a:p>
        </p:txBody>
      </p:sp>
      <p:sp>
        <p:nvSpPr>
          <p:cNvPr id="81" name="TextBox 80"/>
          <p:cNvSpPr txBox="1"/>
          <p:nvPr/>
        </p:nvSpPr>
        <p:spPr>
          <a:xfrm>
            <a:off x="6224154" y="2524181"/>
            <a:ext cx="443346"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2</a:t>
            </a:r>
            <a:endParaRPr lang="en-US" sz="1600" b="1" dirty="0">
              <a:solidFill>
                <a:srgbClr val="0000FF"/>
              </a:solidFill>
              <a:latin typeface="Book Antiqua" panose="02040602050305030304" pitchFamily="18" charset="0"/>
            </a:endParaRPr>
          </a:p>
        </p:txBody>
      </p:sp>
      <p:sp>
        <p:nvSpPr>
          <p:cNvPr id="82" name="TextBox 81"/>
          <p:cNvSpPr txBox="1"/>
          <p:nvPr/>
        </p:nvSpPr>
        <p:spPr>
          <a:xfrm>
            <a:off x="6229350" y="2524181"/>
            <a:ext cx="571500" cy="338241"/>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v</a:t>
            </a:r>
            <a:r>
              <a:rPr lang="en-US" sz="1600" b="1" baseline="-25000" dirty="0" smtClean="0">
                <a:solidFill>
                  <a:srgbClr val="0000FF"/>
                </a:solidFill>
                <a:latin typeface="Book Antiqua" panose="02040602050305030304" pitchFamily="18" charset="0"/>
              </a:rPr>
              <a:t>2</a:t>
            </a:r>
            <a:endParaRPr lang="en-US" sz="1600" b="1" dirty="0" smtClean="0">
              <a:solidFill>
                <a:srgbClr val="0000FF"/>
              </a:solidFill>
              <a:latin typeface="Book Antiqua" panose="02040602050305030304" pitchFamily="18" charset="0"/>
            </a:endParaRPr>
          </a:p>
        </p:txBody>
      </p:sp>
      <p:sp>
        <p:nvSpPr>
          <p:cNvPr id="83" name="TextBox 82"/>
          <p:cNvSpPr txBox="1"/>
          <p:nvPr/>
        </p:nvSpPr>
        <p:spPr>
          <a:xfrm>
            <a:off x="6696075" y="2524181"/>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8" name="TextBox 87"/>
          <p:cNvSpPr txBox="1"/>
          <p:nvPr/>
        </p:nvSpPr>
        <p:spPr>
          <a:xfrm>
            <a:off x="6931032" y="2521006"/>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89" name="TextBox 88"/>
          <p:cNvSpPr txBox="1"/>
          <p:nvPr/>
        </p:nvSpPr>
        <p:spPr>
          <a:xfrm>
            <a:off x="7045326" y="2524181"/>
            <a:ext cx="443346"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3</a:t>
            </a:r>
          </a:p>
        </p:txBody>
      </p:sp>
      <p:sp>
        <p:nvSpPr>
          <p:cNvPr id="90" name="TextBox 89"/>
          <p:cNvSpPr txBox="1"/>
          <p:nvPr/>
        </p:nvSpPr>
        <p:spPr>
          <a:xfrm>
            <a:off x="6172200" y="2977152"/>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91" name="TextBox 90"/>
          <p:cNvSpPr txBox="1"/>
          <p:nvPr/>
        </p:nvSpPr>
        <p:spPr>
          <a:xfrm>
            <a:off x="6229350" y="2977152"/>
            <a:ext cx="571500" cy="338241"/>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v</a:t>
            </a:r>
            <a:r>
              <a:rPr lang="en-US" sz="1600" b="1" baseline="-25000" dirty="0" smtClean="0">
                <a:solidFill>
                  <a:srgbClr val="0000FF"/>
                </a:solidFill>
                <a:latin typeface="Book Antiqua" panose="02040602050305030304" pitchFamily="18" charset="0"/>
              </a:rPr>
              <a:t>2</a:t>
            </a:r>
            <a:endParaRPr lang="en-US" sz="1600" b="1" dirty="0" smtClean="0">
              <a:solidFill>
                <a:srgbClr val="0000FF"/>
              </a:solidFill>
              <a:latin typeface="Book Antiqua" panose="02040602050305030304" pitchFamily="18" charset="0"/>
            </a:endParaRPr>
          </a:p>
        </p:txBody>
      </p:sp>
      <p:sp>
        <p:nvSpPr>
          <p:cNvPr id="92" name="TextBox 91"/>
          <p:cNvSpPr txBox="1"/>
          <p:nvPr/>
        </p:nvSpPr>
        <p:spPr>
          <a:xfrm>
            <a:off x="6696075" y="2977152"/>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93" name="TextBox 92"/>
          <p:cNvSpPr txBox="1"/>
          <p:nvPr/>
        </p:nvSpPr>
        <p:spPr>
          <a:xfrm>
            <a:off x="6969902" y="2821361"/>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cxnSp>
        <p:nvCxnSpPr>
          <p:cNvPr id="95" name="Straight Connector 94"/>
          <p:cNvCxnSpPr/>
          <p:nvPr/>
        </p:nvCxnSpPr>
        <p:spPr>
          <a:xfrm>
            <a:off x="7074129" y="3140564"/>
            <a:ext cx="364896" cy="0"/>
          </a:xfrm>
          <a:prstGeom prst="line">
            <a:avLst/>
          </a:prstGeom>
          <a:ln w="15875">
            <a:solidFill>
              <a:srgbClr val="0000FF"/>
            </a:solidFill>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7049295" y="2838005"/>
            <a:ext cx="443346"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rPr>
              <a:t>3</a:t>
            </a:r>
          </a:p>
        </p:txBody>
      </p:sp>
      <p:sp>
        <p:nvSpPr>
          <p:cNvPr id="98" name="TextBox 97"/>
          <p:cNvSpPr txBox="1"/>
          <p:nvPr/>
        </p:nvSpPr>
        <p:spPr>
          <a:xfrm>
            <a:off x="7049293" y="3097326"/>
            <a:ext cx="443346"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2</a:t>
            </a:r>
            <a:endParaRPr lang="en-US" sz="1600" b="1" dirty="0">
              <a:solidFill>
                <a:srgbClr val="0000FF"/>
              </a:solidFill>
              <a:latin typeface="Book Antiqua" panose="02040602050305030304" pitchFamily="18" charset="0"/>
            </a:endParaRPr>
          </a:p>
        </p:txBody>
      </p:sp>
      <p:sp>
        <p:nvSpPr>
          <p:cNvPr id="99" name="TextBox 98"/>
          <p:cNvSpPr txBox="1"/>
          <p:nvPr/>
        </p:nvSpPr>
        <p:spPr>
          <a:xfrm>
            <a:off x="6172200" y="3359220"/>
            <a:ext cx="381000" cy="338241"/>
          </a:xfrm>
          <a:prstGeom prst="rect">
            <a:avLst/>
          </a:prstGeom>
          <a:noFill/>
        </p:spPr>
        <p:txBody>
          <a:bodyPr wrap="square" rtlCol="0">
            <a:spAutoFit/>
          </a:bodyPr>
          <a:lstStyle/>
          <a:p>
            <a:pPr algn="ctr"/>
            <a:r>
              <a:rPr lang="en-US" sz="1600" b="1" dirty="0">
                <a:solidFill>
                  <a:srgbClr val="0000FF"/>
                </a:solidFill>
                <a:latin typeface="Book Antiqua" panose="02040602050305030304" pitchFamily="18" charset="0"/>
                <a:sym typeface="Symbol"/>
              </a:rPr>
              <a:t></a:t>
            </a:r>
            <a:endParaRPr lang="en-US" sz="1600" b="1" dirty="0">
              <a:solidFill>
                <a:srgbClr val="0000FF"/>
              </a:solidFill>
              <a:latin typeface="Book Antiqua" panose="02040602050305030304" pitchFamily="18" charset="0"/>
            </a:endParaRPr>
          </a:p>
        </p:txBody>
      </p:sp>
      <p:sp>
        <p:nvSpPr>
          <p:cNvPr id="100" name="TextBox 99"/>
          <p:cNvSpPr txBox="1"/>
          <p:nvPr/>
        </p:nvSpPr>
        <p:spPr>
          <a:xfrm>
            <a:off x="6229350" y="3359220"/>
            <a:ext cx="571500" cy="338241"/>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v</a:t>
            </a:r>
            <a:r>
              <a:rPr lang="en-US" sz="1600" b="1" baseline="-25000" dirty="0" smtClean="0">
                <a:solidFill>
                  <a:srgbClr val="0000FF"/>
                </a:solidFill>
                <a:latin typeface="Book Antiqua" panose="02040602050305030304" pitchFamily="18" charset="0"/>
              </a:rPr>
              <a:t>2</a:t>
            </a:r>
            <a:endParaRPr lang="en-US" sz="1600" b="1" dirty="0" smtClean="0">
              <a:solidFill>
                <a:srgbClr val="0000FF"/>
              </a:solidFill>
              <a:latin typeface="Book Antiqua" panose="02040602050305030304" pitchFamily="18" charset="0"/>
            </a:endParaRPr>
          </a:p>
        </p:txBody>
      </p:sp>
      <p:sp>
        <p:nvSpPr>
          <p:cNvPr id="101" name="TextBox 100"/>
          <p:cNvSpPr txBox="1"/>
          <p:nvPr/>
        </p:nvSpPr>
        <p:spPr>
          <a:xfrm>
            <a:off x="6696075" y="3359220"/>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02" name="TextBox 101"/>
          <p:cNvSpPr txBox="1"/>
          <p:nvPr/>
        </p:nvSpPr>
        <p:spPr>
          <a:xfrm>
            <a:off x="6953540" y="3359220"/>
            <a:ext cx="227094"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a:t>
            </a:r>
          </a:p>
        </p:txBody>
      </p:sp>
      <p:sp>
        <p:nvSpPr>
          <p:cNvPr id="103" name="TextBox 102"/>
          <p:cNvSpPr txBox="1"/>
          <p:nvPr/>
        </p:nvSpPr>
        <p:spPr>
          <a:xfrm>
            <a:off x="7081033" y="3359220"/>
            <a:ext cx="460997"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1.5</a:t>
            </a:r>
            <a:endParaRPr lang="en-US" sz="1600" b="1" dirty="0">
              <a:solidFill>
                <a:srgbClr val="0000FF"/>
              </a:solidFill>
              <a:latin typeface="Book Antiqua" panose="02040602050305030304" pitchFamily="18" charset="0"/>
            </a:endParaRPr>
          </a:p>
        </p:txBody>
      </p:sp>
      <p:sp>
        <p:nvSpPr>
          <p:cNvPr id="104" name="TextBox 103"/>
          <p:cNvSpPr txBox="1"/>
          <p:nvPr/>
        </p:nvSpPr>
        <p:spPr>
          <a:xfrm>
            <a:off x="7310425" y="3359220"/>
            <a:ext cx="71437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 ms</a:t>
            </a:r>
            <a:r>
              <a:rPr lang="en-US" sz="1600" b="1" baseline="30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sp>
        <p:nvSpPr>
          <p:cNvPr id="94" name="TextBox 93"/>
          <p:cNvSpPr txBox="1"/>
          <p:nvPr/>
        </p:nvSpPr>
        <p:spPr>
          <a:xfrm>
            <a:off x="6915151" y="1893393"/>
            <a:ext cx="74468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0.02</a:t>
            </a:r>
            <a:endParaRPr lang="en-US" sz="1600" b="1" dirty="0">
              <a:solidFill>
                <a:srgbClr val="0000FF"/>
              </a:solidFill>
              <a:latin typeface="Book Antiqua" panose="02040602050305030304" pitchFamily="18" charset="0"/>
            </a:endParaRPr>
          </a:p>
        </p:txBody>
      </p:sp>
      <p:sp>
        <p:nvSpPr>
          <p:cNvPr id="97" name="TextBox 96"/>
          <p:cNvSpPr txBox="1"/>
          <p:nvPr/>
        </p:nvSpPr>
        <p:spPr>
          <a:xfrm>
            <a:off x="5590541" y="1893393"/>
            <a:ext cx="381000"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0</a:t>
            </a:r>
            <a:endParaRPr lang="en-US" sz="1600" b="1" dirty="0">
              <a:solidFill>
                <a:srgbClr val="0000FF"/>
              </a:solidFill>
              <a:latin typeface="Book Antiqua" panose="02040602050305030304" pitchFamily="18" charset="0"/>
            </a:endParaRPr>
          </a:p>
        </p:txBody>
      </p:sp>
      <p:sp>
        <p:nvSpPr>
          <p:cNvPr id="106" name="TextBox 105"/>
          <p:cNvSpPr txBox="1"/>
          <p:nvPr/>
        </p:nvSpPr>
        <p:spPr>
          <a:xfrm>
            <a:off x="3371504" y="1897072"/>
            <a:ext cx="624321"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2 kg</a:t>
            </a:r>
            <a:endParaRPr lang="en-US" sz="1600" b="1" dirty="0">
              <a:solidFill>
                <a:srgbClr val="0000FF"/>
              </a:solidFill>
              <a:latin typeface="Book Antiqua" panose="02040602050305030304" pitchFamily="18" charset="0"/>
            </a:endParaRPr>
          </a:p>
        </p:txBody>
      </p:sp>
      <p:sp>
        <p:nvSpPr>
          <p:cNvPr id="107" name="TextBox 106"/>
          <p:cNvSpPr txBox="1"/>
          <p:nvPr/>
        </p:nvSpPr>
        <p:spPr>
          <a:xfrm>
            <a:off x="6419850" y="1893393"/>
            <a:ext cx="381000" cy="338241"/>
          </a:xfrm>
          <a:prstGeom prst="rect">
            <a:avLst/>
          </a:prstGeom>
          <a:noFill/>
        </p:spPr>
        <p:txBody>
          <a:bodyPr wrap="square" rtlCol="0">
            <a:spAutoFit/>
          </a:bodyPr>
          <a:lstStyle/>
          <a:p>
            <a:pPr algn="r"/>
            <a:r>
              <a:rPr lang="en-US" sz="1600" b="1" dirty="0" smtClean="0">
                <a:solidFill>
                  <a:srgbClr val="0000FF"/>
                </a:solidFill>
                <a:latin typeface="Book Antiqua" panose="02040602050305030304" pitchFamily="18" charset="0"/>
              </a:rPr>
              <a:t>0</a:t>
            </a:r>
            <a:endParaRPr lang="en-US" sz="1600" b="1" dirty="0">
              <a:solidFill>
                <a:srgbClr val="0000FF"/>
              </a:solidFill>
              <a:latin typeface="Book Antiqua" panose="02040602050305030304" pitchFamily="18" charset="0"/>
            </a:endParaRPr>
          </a:p>
        </p:txBody>
      </p:sp>
      <p:sp>
        <p:nvSpPr>
          <p:cNvPr id="108" name="TextBox 107"/>
          <p:cNvSpPr txBox="1"/>
          <p:nvPr/>
        </p:nvSpPr>
        <p:spPr>
          <a:xfrm>
            <a:off x="4941051" y="1893393"/>
            <a:ext cx="744682"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0.02</a:t>
            </a:r>
            <a:endParaRPr lang="en-US" sz="1600" b="1" dirty="0">
              <a:solidFill>
                <a:srgbClr val="0000FF"/>
              </a:solidFill>
              <a:latin typeface="Book Antiqua" panose="02040602050305030304" pitchFamily="18" charset="0"/>
            </a:endParaRPr>
          </a:p>
        </p:txBody>
      </p:sp>
      <p:sp>
        <p:nvSpPr>
          <p:cNvPr id="109" name="TextBox 108"/>
          <p:cNvSpPr txBox="1"/>
          <p:nvPr/>
        </p:nvSpPr>
        <p:spPr>
          <a:xfrm>
            <a:off x="7556140" y="1893393"/>
            <a:ext cx="661555"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150</a:t>
            </a:r>
            <a:endParaRPr lang="en-US" sz="1600" b="1" dirty="0">
              <a:solidFill>
                <a:srgbClr val="0000FF"/>
              </a:solidFill>
              <a:latin typeface="Book Antiqua" panose="02040602050305030304" pitchFamily="18" charset="0"/>
            </a:endParaRPr>
          </a:p>
        </p:txBody>
      </p:sp>
      <p:sp>
        <p:nvSpPr>
          <p:cNvPr id="110" name="TextBox 109"/>
          <p:cNvSpPr txBox="1"/>
          <p:nvPr/>
        </p:nvSpPr>
        <p:spPr>
          <a:xfrm>
            <a:off x="6086476" y="1893393"/>
            <a:ext cx="443346" cy="338241"/>
          </a:xfrm>
          <a:prstGeom prst="rect">
            <a:avLst/>
          </a:prstGeom>
          <a:noFill/>
        </p:spPr>
        <p:txBody>
          <a:bodyPr wrap="square" rtlCol="0">
            <a:spAutoFit/>
          </a:bodyPr>
          <a:lstStyle/>
          <a:p>
            <a:pPr algn="ctr"/>
            <a:r>
              <a:rPr lang="en-US" sz="1600" b="1" dirty="0" smtClean="0">
                <a:solidFill>
                  <a:srgbClr val="0000FF"/>
                </a:solidFill>
                <a:latin typeface="Book Antiqua" panose="02040602050305030304" pitchFamily="18" charset="0"/>
              </a:rPr>
              <a:t>2</a:t>
            </a:r>
            <a:endParaRPr lang="en-US" sz="1600" b="1" dirty="0">
              <a:solidFill>
                <a:srgbClr val="0000FF"/>
              </a:solidFill>
              <a:latin typeface="Book Antiqua" panose="02040602050305030304" pitchFamily="18" charset="0"/>
            </a:endParaRPr>
          </a:p>
        </p:txBody>
      </p:sp>
      <p:sp>
        <p:nvSpPr>
          <p:cNvPr id="3" name="Rounded Rectangle 2"/>
          <p:cNvSpPr/>
          <p:nvPr/>
        </p:nvSpPr>
        <p:spPr>
          <a:xfrm>
            <a:off x="4454221" y="3933220"/>
            <a:ext cx="736906"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C00000"/>
                </a:solidFill>
                <a:effectLst>
                  <a:innerShdw blurRad="114300">
                    <a:prstClr val="black"/>
                  </a:innerShdw>
                </a:effectLst>
                <a:latin typeface="Book Antiqua" pitchFamily="18" charset="0"/>
              </a:rPr>
              <a:t>Ans</a:t>
            </a:r>
            <a:r>
              <a:rPr lang="en-US" sz="1600" b="1" kern="0" dirty="0" smtClean="0">
                <a:solidFill>
                  <a:srgbClr val="C00000"/>
                </a:solidFill>
                <a:effectLst>
                  <a:innerShdw blurRad="114300">
                    <a:prstClr val="black"/>
                  </a:innerShdw>
                </a:effectLst>
                <a:latin typeface="Book Antiqua" pitchFamily="18" charset="0"/>
              </a:rPr>
              <a:t>: </a:t>
            </a:r>
            <a:endParaRPr lang="en-US" sz="1600" b="1" kern="0" dirty="0">
              <a:solidFill>
                <a:srgbClr val="C00000"/>
              </a:solidFill>
              <a:effectLst>
                <a:innerShdw blurRad="114300">
                  <a:prstClr val="black"/>
                </a:innerShdw>
              </a:effectLst>
              <a:latin typeface="Book Antiqua" pitchFamily="18" charset="0"/>
            </a:endParaRPr>
          </a:p>
        </p:txBody>
      </p:sp>
      <p:grpSp>
        <p:nvGrpSpPr>
          <p:cNvPr id="111" name="Group 110"/>
          <p:cNvGrpSpPr/>
          <p:nvPr/>
        </p:nvGrpSpPr>
        <p:grpSpPr>
          <a:xfrm>
            <a:off x="721262" y="88867"/>
            <a:ext cx="6750494" cy="1164809"/>
            <a:chOff x="743485" y="418457"/>
            <a:chExt cx="6750494" cy="1164809"/>
          </a:xfrm>
        </p:grpSpPr>
        <p:sp>
          <p:nvSpPr>
            <p:cNvPr id="124" name="TextBox 123"/>
            <p:cNvSpPr txBox="1">
              <a:spLocks noChangeArrowheads="1"/>
            </p:cNvSpPr>
            <p:nvPr/>
          </p:nvSpPr>
          <p:spPr bwMode="auto">
            <a:xfrm>
              <a:off x="743485" y="611774"/>
              <a:ext cx="6717764" cy="89316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125" name="TextBox 124"/>
            <p:cNvSpPr txBox="1">
              <a:spLocks noChangeArrowheads="1"/>
            </p:cNvSpPr>
            <p:nvPr/>
          </p:nvSpPr>
          <p:spPr bwMode="auto">
            <a:xfrm>
              <a:off x="1136191" y="418457"/>
              <a:ext cx="6357788"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a:solidFill>
                    <a:srgbClr val="0000FF"/>
                  </a:solidFill>
                  <a:latin typeface="Book Antiqua" panose="02040602050305030304" pitchFamily="18" charset="0"/>
                </a:rPr>
                <a:t>A bullet of mass 20 g is horizontally fired with a </a:t>
              </a:r>
              <a:r>
                <a:rPr lang="en-US" sz="1600" dirty="0" smtClean="0">
                  <a:solidFill>
                    <a:srgbClr val="0000FF"/>
                  </a:solidFill>
                  <a:latin typeface="Book Antiqua" panose="02040602050305030304" pitchFamily="18" charset="0"/>
                </a:rPr>
                <a:t>velocity </a:t>
              </a:r>
              <a:r>
                <a:rPr lang="en-US" sz="1600" dirty="0">
                  <a:solidFill>
                    <a:srgbClr val="0000FF"/>
                  </a:solidFill>
                  <a:latin typeface="Book Antiqua" panose="02040602050305030304" pitchFamily="18" charset="0"/>
                </a:rPr>
                <a:t>150 ms</a:t>
              </a:r>
              <a:r>
                <a:rPr lang="en-US" sz="1600" baseline="30000" dirty="0">
                  <a:solidFill>
                    <a:srgbClr val="0000FF"/>
                  </a:solidFill>
                  <a:latin typeface="Book Antiqua" panose="02040602050305030304" pitchFamily="18" charset="0"/>
                </a:rPr>
                <a:t>-1</a:t>
              </a:r>
              <a:r>
                <a:rPr lang="en-US" sz="1600" dirty="0">
                  <a:solidFill>
                    <a:srgbClr val="0000FF"/>
                  </a:solidFill>
                  <a:latin typeface="Book Antiqua" panose="02040602050305030304" pitchFamily="18" charset="0"/>
                </a:rPr>
                <a:t> from a pistol of mass 2 kg. What is </a:t>
              </a:r>
              <a:r>
                <a:rPr lang="en-US" sz="1600" dirty="0" smtClean="0">
                  <a:solidFill>
                    <a:srgbClr val="0000FF"/>
                  </a:solidFill>
                  <a:latin typeface="Book Antiqua" panose="02040602050305030304" pitchFamily="18" charset="0"/>
                </a:rPr>
                <a:t>the </a:t>
              </a:r>
              <a:r>
                <a:rPr lang="en-US" sz="1600" dirty="0">
                  <a:solidFill>
                    <a:srgbClr val="0000FF"/>
                  </a:solidFill>
                  <a:latin typeface="Book Antiqua" panose="02040602050305030304" pitchFamily="18" charset="0"/>
                </a:rPr>
                <a:t>recoil velocity of the pistol?</a:t>
              </a:r>
            </a:p>
          </p:txBody>
        </p:sp>
      </p:grpSp>
      <p:grpSp>
        <p:nvGrpSpPr>
          <p:cNvPr id="126" name="Group 125"/>
          <p:cNvGrpSpPr/>
          <p:nvPr/>
        </p:nvGrpSpPr>
        <p:grpSpPr>
          <a:xfrm>
            <a:off x="325120" y="465720"/>
            <a:ext cx="640080" cy="640080"/>
            <a:chOff x="4953000" y="3718491"/>
            <a:chExt cx="640080" cy="640080"/>
          </a:xfrm>
        </p:grpSpPr>
        <p:sp>
          <p:nvSpPr>
            <p:cNvPr id="127" name="Oval 126"/>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1</a:t>
              </a:r>
            </a:p>
          </p:txBody>
        </p:sp>
      </p:grpSp>
      <p:sp>
        <p:nvSpPr>
          <p:cNvPr id="129" name="TextBox 128"/>
          <p:cNvSpPr txBox="1"/>
          <p:nvPr/>
        </p:nvSpPr>
        <p:spPr>
          <a:xfrm>
            <a:off x="5018117" y="3927978"/>
            <a:ext cx="4059207" cy="848355"/>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r>
              <a:rPr lang="en-US" dirty="0" smtClean="0"/>
              <a:t>Recoil </a:t>
            </a:r>
            <a:r>
              <a:rPr lang="en-US" dirty="0"/>
              <a:t>velocity of the pistol is </a:t>
            </a:r>
            <a:r>
              <a:rPr lang="en-US" dirty="0" smtClean="0"/>
              <a:t>-1.5ms</a:t>
            </a:r>
            <a:r>
              <a:rPr lang="en-US" baseline="30000" dirty="0" smtClean="0"/>
              <a:t>-1</a:t>
            </a:r>
            <a:r>
              <a:rPr lang="en-US" dirty="0" smtClean="0"/>
              <a:t>. Negative sign shows that </a:t>
            </a:r>
            <a:r>
              <a:rPr lang="en-US" dirty="0"/>
              <a:t>the pistol moves in the opposite direction of bullet.</a:t>
            </a:r>
          </a:p>
        </p:txBody>
      </p:sp>
      <p:sp>
        <p:nvSpPr>
          <p:cNvPr id="130" name="Rectangle 129"/>
          <p:cNvSpPr/>
          <p:nvPr/>
        </p:nvSpPr>
        <p:spPr>
          <a:xfrm>
            <a:off x="2733666" y="453706"/>
            <a:ext cx="449387" cy="21756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3157229" y="692682"/>
            <a:ext cx="527041"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6471244" y="407252"/>
            <a:ext cx="849710"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197237" y="1507579"/>
            <a:ext cx="3390900" cy="338241"/>
            <a:chOff x="1131570" y="4671909"/>
            <a:chExt cx="3390900" cy="338241"/>
          </a:xfrm>
        </p:grpSpPr>
        <p:sp>
          <p:nvSpPr>
            <p:cNvPr id="105" name="TextBox 104"/>
            <p:cNvSpPr txBox="1"/>
            <p:nvPr/>
          </p:nvSpPr>
          <p:spPr>
            <a:xfrm>
              <a:off x="1131570"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112" name="TextBox 111"/>
            <p:cNvSpPr txBox="1"/>
            <p:nvPr/>
          </p:nvSpPr>
          <p:spPr>
            <a:xfrm>
              <a:off x="1419052"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u</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113" name="TextBox 112"/>
            <p:cNvSpPr txBox="1"/>
            <p:nvPr/>
          </p:nvSpPr>
          <p:spPr>
            <a:xfrm>
              <a:off x="1744634" y="4671909"/>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p>
          </p:txBody>
        </p:sp>
        <p:sp>
          <p:nvSpPr>
            <p:cNvPr id="114" name="TextBox 113"/>
            <p:cNvSpPr txBox="1"/>
            <p:nvPr/>
          </p:nvSpPr>
          <p:spPr>
            <a:xfrm>
              <a:off x="1948989"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115" name="TextBox 114"/>
            <p:cNvSpPr txBox="1"/>
            <p:nvPr/>
          </p:nvSpPr>
          <p:spPr>
            <a:xfrm>
              <a:off x="2239934"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u</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116" name="TextBox 115"/>
            <p:cNvSpPr txBox="1"/>
            <p:nvPr/>
          </p:nvSpPr>
          <p:spPr>
            <a:xfrm>
              <a:off x="2617470" y="4671909"/>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117" name="TextBox 116"/>
            <p:cNvSpPr txBox="1"/>
            <p:nvPr/>
          </p:nvSpPr>
          <p:spPr>
            <a:xfrm>
              <a:off x="2842606"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118" name="TextBox 117"/>
            <p:cNvSpPr txBox="1"/>
            <p:nvPr/>
          </p:nvSpPr>
          <p:spPr>
            <a:xfrm>
              <a:off x="3130088"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v</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119" name="TextBox 118"/>
            <p:cNvSpPr txBox="1"/>
            <p:nvPr/>
          </p:nvSpPr>
          <p:spPr>
            <a:xfrm>
              <a:off x="3455670" y="4671909"/>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p>
          </p:txBody>
        </p:sp>
        <p:sp>
          <p:nvSpPr>
            <p:cNvPr id="120" name="TextBox 119"/>
            <p:cNvSpPr txBox="1"/>
            <p:nvPr/>
          </p:nvSpPr>
          <p:spPr>
            <a:xfrm>
              <a:off x="3660025"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121" name="TextBox 120"/>
            <p:cNvSpPr txBox="1"/>
            <p:nvPr/>
          </p:nvSpPr>
          <p:spPr>
            <a:xfrm>
              <a:off x="3950970"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v</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grpSp>
    </p:spTree>
    <p:extLst>
      <p:ext uri="{BB962C8B-B14F-4D97-AF65-F5344CB8AC3E}">
        <p14:creationId xmlns:p14="http://schemas.microsoft.com/office/powerpoint/2010/main" val="3874484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fade">
                                      <p:cBhvr>
                                        <p:cTn id="25" dur="500"/>
                                        <p:tgtEl>
                                          <p:spTgt spid="130"/>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130"/>
                                        </p:tgtEl>
                                      </p:cBhvr>
                                    </p:animEffect>
                                    <p:animScale>
                                      <p:cBhvr>
                                        <p:cTn id="28" dur="250" autoRev="1" fill="hold"/>
                                        <p:tgtEl>
                                          <p:spTgt spid="130"/>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130"/>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left)">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1"/>
                                        </p:tgtEl>
                                        <p:attrNameLst>
                                          <p:attrName>style.visibility</p:attrName>
                                        </p:attrNameLst>
                                      </p:cBhvr>
                                      <p:to>
                                        <p:strVal val="visible"/>
                                      </p:to>
                                    </p:set>
                                    <p:animEffect transition="in" filter="fade">
                                      <p:cBhvr>
                                        <p:cTn id="58" dur="500"/>
                                        <p:tgtEl>
                                          <p:spTgt spid="131"/>
                                        </p:tgtEl>
                                      </p:cBhvr>
                                    </p:animEffect>
                                  </p:childTnLst>
                                </p:cTn>
                              </p:par>
                              <p:par>
                                <p:cTn id="59" presetID="26" presetClass="emph" presetSubtype="0" fill="hold" grpId="1" nodeType="withEffect">
                                  <p:stCondLst>
                                    <p:cond delay="0"/>
                                  </p:stCondLst>
                                  <p:childTnLst>
                                    <p:animEffect transition="out" filter="fade">
                                      <p:cBhvr>
                                        <p:cTn id="60" dur="500" tmFilter="0, 0; .2, .5; .8, .5; 1, 0"/>
                                        <p:tgtEl>
                                          <p:spTgt spid="131"/>
                                        </p:tgtEl>
                                      </p:cBhvr>
                                    </p:animEffect>
                                    <p:animScale>
                                      <p:cBhvr>
                                        <p:cTn id="61" dur="250" autoRev="1" fill="hold"/>
                                        <p:tgtEl>
                                          <p:spTgt spid="131"/>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2" nodeType="clickEffect">
                                  <p:stCondLst>
                                    <p:cond delay="0"/>
                                  </p:stCondLst>
                                  <p:childTnLst>
                                    <p:set>
                                      <p:cBhvr>
                                        <p:cTn id="65" dur="1" fill="hold">
                                          <p:stCondLst>
                                            <p:cond delay="0"/>
                                          </p:stCondLst>
                                        </p:cTn>
                                        <p:tgtEl>
                                          <p:spTgt spid="131"/>
                                        </p:tgtEl>
                                        <p:attrNameLst>
                                          <p:attrName>style.visibility</p:attrName>
                                        </p:attrNameLst>
                                      </p:cBhvr>
                                      <p:to>
                                        <p:strVal val="hidden"/>
                                      </p:to>
                                    </p:set>
                                  </p:childTnLst>
                                </p:cTn>
                              </p:par>
                              <p:par>
                                <p:cTn id="66" presetID="2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left)">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left)">
                                      <p:cBhvr>
                                        <p:cTn id="78" dur="500"/>
                                        <p:tgtEl>
                                          <p:spTgt spid="1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left)">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left)">
                                      <p:cBhvr>
                                        <p:cTn id="98" dur="500"/>
                                        <p:tgtEl>
                                          <p:spTgt spid="2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left)">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left)">
                                      <p:cBhvr>
                                        <p:cTn id="108" dur="500"/>
                                        <p:tgtEl>
                                          <p:spTgt spid="2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32"/>
                                        </p:tgtEl>
                                        <p:attrNameLst>
                                          <p:attrName>style.visibility</p:attrName>
                                        </p:attrNameLst>
                                      </p:cBhvr>
                                      <p:to>
                                        <p:strVal val="visible"/>
                                      </p:to>
                                    </p:set>
                                    <p:animEffect transition="in" filter="fade">
                                      <p:cBhvr>
                                        <p:cTn id="111" dur="500"/>
                                        <p:tgtEl>
                                          <p:spTgt spid="132"/>
                                        </p:tgtEl>
                                      </p:cBhvr>
                                    </p:animEffect>
                                  </p:childTnLst>
                                </p:cTn>
                              </p:par>
                              <p:par>
                                <p:cTn id="112" presetID="26" presetClass="emph" presetSubtype="0" fill="hold" grpId="1" nodeType="withEffect">
                                  <p:stCondLst>
                                    <p:cond delay="0"/>
                                  </p:stCondLst>
                                  <p:childTnLst>
                                    <p:animEffect transition="out" filter="fade">
                                      <p:cBhvr>
                                        <p:cTn id="113" dur="500" tmFilter="0, 0; .2, .5; .8, .5; 1, 0"/>
                                        <p:tgtEl>
                                          <p:spTgt spid="132"/>
                                        </p:tgtEl>
                                      </p:cBhvr>
                                    </p:animEffect>
                                    <p:animScale>
                                      <p:cBhvr>
                                        <p:cTn id="114" dur="250" autoRev="1" fill="hold"/>
                                        <p:tgtEl>
                                          <p:spTgt spid="132"/>
                                        </p:tgtEl>
                                      </p:cBhvr>
                                      <p:by x="105000" y="105000"/>
                                    </p:animScale>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2" nodeType="clickEffect">
                                  <p:stCondLst>
                                    <p:cond delay="0"/>
                                  </p:stCondLst>
                                  <p:childTnLst>
                                    <p:set>
                                      <p:cBhvr>
                                        <p:cTn id="118" dur="1" fill="hold">
                                          <p:stCondLst>
                                            <p:cond delay="0"/>
                                          </p:stCondLst>
                                        </p:cTn>
                                        <p:tgtEl>
                                          <p:spTgt spid="132"/>
                                        </p:tgtEl>
                                        <p:attrNameLst>
                                          <p:attrName>style.visibility</p:attrName>
                                        </p:attrNameLst>
                                      </p:cBhvr>
                                      <p:to>
                                        <p:strVal val="hidden"/>
                                      </p:to>
                                    </p:set>
                                  </p:childTnLst>
                                </p:cTn>
                              </p:par>
                              <p:par>
                                <p:cTn id="119" presetID="22" presetClass="entr" presetSubtype="8" fill="hold" grpId="0"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wipe(left)">
                                      <p:cBhvr>
                                        <p:cTn id="121" dur="500"/>
                                        <p:tgtEl>
                                          <p:spTgt spid="25"/>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ipe(left)">
                                      <p:cBhvr>
                                        <p:cTn id="126" dur="500"/>
                                        <p:tgtEl>
                                          <p:spTgt spid="26"/>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wipe(left)">
                                      <p:cBhvr>
                                        <p:cTn id="131" dur="500"/>
                                        <p:tgtEl>
                                          <p:spTgt spid="27"/>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wipe(left)">
                                      <p:cBhvr>
                                        <p:cTn id="136" dur="500"/>
                                        <p:tgtEl>
                                          <p:spTgt spid="28"/>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wipe(left)">
                                      <p:cBhvr>
                                        <p:cTn id="141" dur="500"/>
                                        <p:tgtEl>
                                          <p:spTgt spid="31"/>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32"/>
                                        </p:tgtEl>
                                        <p:attrNameLst>
                                          <p:attrName>style.visibility</p:attrName>
                                        </p:attrNameLst>
                                      </p:cBhvr>
                                      <p:to>
                                        <p:strVal val="visible"/>
                                      </p:to>
                                    </p:set>
                                    <p:animEffect transition="in" filter="wipe(left)">
                                      <p:cBhvr>
                                        <p:cTn id="146" dur="500"/>
                                        <p:tgtEl>
                                          <p:spTgt spid="32"/>
                                        </p:tgtEl>
                                      </p:cBhvr>
                                    </p:animEffect>
                                  </p:childTnLst>
                                </p:cTn>
                              </p:par>
                            </p:childTnLst>
                          </p:cTn>
                        </p:par>
                        <p:par>
                          <p:cTn id="147" fill="hold">
                            <p:stCondLst>
                              <p:cond delay="500"/>
                            </p:stCondLst>
                            <p:childTnLst>
                              <p:par>
                                <p:cTn id="148" presetID="22" presetClass="entr" presetSubtype="8"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wipe(left)">
                                      <p:cBhvr>
                                        <p:cTn id="150" dur="500"/>
                                        <p:tgtEl>
                                          <p:spTgt spid="33"/>
                                        </p:tgtEl>
                                      </p:cBhvr>
                                    </p:animEffect>
                                  </p:childTnLst>
                                </p:cTn>
                              </p:par>
                            </p:childTnLst>
                          </p:cTn>
                        </p:par>
                        <p:par>
                          <p:cTn id="151" fill="hold">
                            <p:stCondLst>
                              <p:cond delay="1000"/>
                            </p:stCondLst>
                            <p:childTnLst>
                              <p:par>
                                <p:cTn id="152" presetID="22" presetClass="entr" presetSubtype="8" fill="hold" grpId="0" nodeType="after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wipe(left)">
                                      <p:cBhvr>
                                        <p:cTn id="154" dur="500"/>
                                        <p:tgtEl>
                                          <p:spTgt spid="34"/>
                                        </p:tgtEl>
                                      </p:cBhvr>
                                    </p:animEffect>
                                  </p:childTnLst>
                                </p:cTn>
                              </p:par>
                            </p:childTnLst>
                          </p:cTn>
                        </p:par>
                        <p:par>
                          <p:cTn id="155" fill="hold">
                            <p:stCondLst>
                              <p:cond delay="1500"/>
                            </p:stCondLst>
                            <p:childTnLst>
                              <p:par>
                                <p:cTn id="156" presetID="22" presetClass="entr" presetSubtype="8" fill="hold" grpId="0" nodeType="afterEffect">
                                  <p:stCondLst>
                                    <p:cond delay="0"/>
                                  </p:stCondLst>
                                  <p:childTnLst>
                                    <p:set>
                                      <p:cBhvr>
                                        <p:cTn id="157" dur="1" fill="hold">
                                          <p:stCondLst>
                                            <p:cond delay="0"/>
                                          </p:stCondLst>
                                        </p:cTn>
                                        <p:tgtEl>
                                          <p:spTgt spid="35"/>
                                        </p:tgtEl>
                                        <p:attrNameLst>
                                          <p:attrName>style.visibility</p:attrName>
                                        </p:attrNameLst>
                                      </p:cBhvr>
                                      <p:to>
                                        <p:strVal val="visible"/>
                                      </p:to>
                                    </p:set>
                                    <p:animEffect transition="in" filter="wipe(left)">
                                      <p:cBhvr>
                                        <p:cTn id="158" dur="500"/>
                                        <p:tgtEl>
                                          <p:spTgt spid="35"/>
                                        </p:tgtEl>
                                      </p:cBhvr>
                                    </p:animEffect>
                                  </p:childTnLst>
                                </p:cTn>
                              </p:par>
                            </p:childTnLst>
                          </p:cTn>
                        </p:par>
                        <p:par>
                          <p:cTn id="159" fill="hold">
                            <p:stCondLst>
                              <p:cond delay="2000"/>
                            </p:stCondLst>
                            <p:childTnLst>
                              <p:par>
                                <p:cTn id="160" presetID="22" presetClass="entr" presetSubtype="8" fill="hold" grpId="0"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wipe(left)">
                                      <p:cBhvr>
                                        <p:cTn id="162" dur="500"/>
                                        <p:tgtEl>
                                          <p:spTgt spid="36"/>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37"/>
                                        </p:tgtEl>
                                        <p:attrNameLst>
                                          <p:attrName>style.visibility</p:attrName>
                                        </p:attrNameLst>
                                      </p:cBhvr>
                                      <p:to>
                                        <p:strVal val="visible"/>
                                      </p:to>
                                    </p:set>
                                    <p:animEffect transition="in" filter="wipe(left)">
                                      <p:cBhvr>
                                        <p:cTn id="167" dur="500"/>
                                        <p:tgtEl>
                                          <p:spTgt spid="3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38"/>
                                        </p:tgtEl>
                                        <p:attrNameLst>
                                          <p:attrName>style.visibility</p:attrName>
                                        </p:attrNameLst>
                                      </p:cBhvr>
                                      <p:to>
                                        <p:strVal val="visible"/>
                                      </p:to>
                                    </p:set>
                                    <p:animEffect transition="in" filter="wipe(left)">
                                      <p:cBhvr>
                                        <p:cTn id="172" dur="500"/>
                                        <p:tgtEl>
                                          <p:spTgt spid="38"/>
                                        </p:tgtEl>
                                      </p:cBhvr>
                                    </p:animEffect>
                                  </p:childTnLst>
                                </p:cTn>
                              </p:par>
                            </p:childTnLst>
                          </p:cTn>
                        </p:par>
                        <p:par>
                          <p:cTn id="173" fill="hold">
                            <p:stCondLst>
                              <p:cond delay="500"/>
                            </p:stCondLst>
                            <p:childTnLst>
                              <p:par>
                                <p:cTn id="174" presetID="22" presetClass="entr" presetSubtype="8" fill="hold" grpId="0" nodeType="afterEffect">
                                  <p:stCondLst>
                                    <p:cond delay="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1000"/>
                            </p:stCondLst>
                            <p:childTnLst>
                              <p:par>
                                <p:cTn id="178" presetID="22" presetClass="entr" presetSubtype="8" fill="hold" grpId="0" nodeType="afterEffect">
                                  <p:stCondLst>
                                    <p:cond delay="0"/>
                                  </p:stCondLst>
                                  <p:childTnLst>
                                    <p:set>
                                      <p:cBhvr>
                                        <p:cTn id="179" dur="1" fill="hold">
                                          <p:stCondLst>
                                            <p:cond delay="0"/>
                                          </p:stCondLst>
                                        </p:cTn>
                                        <p:tgtEl>
                                          <p:spTgt spid="40"/>
                                        </p:tgtEl>
                                        <p:attrNameLst>
                                          <p:attrName>style.visibility</p:attrName>
                                        </p:attrNameLst>
                                      </p:cBhvr>
                                      <p:to>
                                        <p:strVal val="visible"/>
                                      </p:to>
                                    </p:set>
                                    <p:animEffect transition="in" filter="wipe(left)">
                                      <p:cBhvr>
                                        <p:cTn id="180" dur="500"/>
                                        <p:tgtEl>
                                          <p:spTgt spid="40"/>
                                        </p:tgtEl>
                                      </p:cBhvr>
                                    </p:animEffect>
                                  </p:childTnLst>
                                </p:cTn>
                              </p:par>
                            </p:childTnLst>
                          </p:cTn>
                        </p:par>
                        <p:par>
                          <p:cTn id="181" fill="hold">
                            <p:stCondLst>
                              <p:cond delay="1500"/>
                            </p:stCondLst>
                            <p:childTnLst>
                              <p:par>
                                <p:cTn id="182" presetID="22" presetClass="entr" presetSubtype="8" fill="hold" grpId="0"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wipe(left)">
                                      <p:cBhvr>
                                        <p:cTn id="184" dur="500"/>
                                        <p:tgtEl>
                                          <p:spTgt spid="41"/>
                                        </p:tgtEl>
                                      </p:cBhvr>
                                    </p:animEffect>
                                  </p:childTnLst>
                                </p:cTn>
                              </p:par>
                            </p:childTnLst>
                          </p:cTn>
                        </p:par>
                        <p:par>
                          <p:cTn id="185" fill="hold">
                            <p:stCondLst>
                              <p:cond delay="2000"/>
                            </p:stCondLst>
                            <p:childTnLst>
                              <p:par>
                                <p:cTn id="186" presetID="22" presetClass="entr" presetSubtype="8" fill="hold" grpId="0" nodeType="afterEffect">
                                  <p:stCondLst>
                                    <p:cond delay="0"/>
                                  </p:stCondLst>
                                  <p:childTnLst>
                                    <p:set>
                                      <p:cBhvr>
                                        <p:cTn id="187" dur="1" fill="hold">
                                          <p:stCondLst>
                                            <p:cond delay="0"/>
                                          </p:stCondLst>
                                        </p:cTn>
                                        <p:tgtEl>
                                          <p:spTgt spid="42"/>
                                        </p:tgtEl>
                                        <p:attrNameLst>
                                          <p:attrName>style.visibility</p:attrName>
                                        </p:attrNameLst>
                                      </p:cBhvr>
                                      <p:to>
                                        <p:strVal val="visible"/>
                                      </p:to>
                                    </p:set>
                                    <p:animEffect transition="in" filter="wipe(left)">
                                      <p:cBhvr>
                                        <p:cTn id="188" dur="500"/>
                                        <p:tgtEl>
                                          <p:spTgt spid="42"/>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nodeType="clickEffect">
                                  <p:stCondLst>
                                    <p:cond delay="0"/>
                                  </p:stCondLst>
                                  <p:childTnLst>
                                    <p:set>
                                      <p:cBhvr>
                                        <p:cTn id="192" dur="1" fill="hold">
                                          <p:stCondLst>
                                            <p:cond delay="0"/>
                                          </p:stCondLst>
                                        </p:cTn>
                                        <p:tgtEl>
                                          <p:spTgt spid="30"/>
                                        </p:tgtEl>
                                        <p:attrNameLst>
                                          <p:attrName>style.visibility</p:attrName>
                                        </p:attrNameLst>
                                      </p:cBhvr>
                                      <p:to>
                                        <p:strVal val="visible"/>
                                      </p:to>
                                    </p:set>
                                    <p:animEffect transition="in" filter="wipe(up)">
                                      <p:cBhvr>
                                        <p:cTn id="193" dur="500"/>
                                        <p:tgtEl>
                                          <p:spTgt spid="30"/>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43"/>
                                        </p:tgtEl>
                                        <p:attrNameLst>
                                          <p:attrName>style.visibility</p:attrName>
                                        </p:attrNameLst>
                                      </p:cBhvr>
                                      <p:to>
                                        <p:strVal val="visible"/>
                                      </p:to>
                                    </p:set>
                                    <p:animEffect transition="in" filter="wipe(left)">
                                      <p:cBhvr>
                                        <p:cTn id="198" dur="500"/>
                                        <p:tgtEl>
                                          <p:spTgt spid="43"/>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nodeType="clickEffect">
                                  <p:stCondLst>
                                    <p:cond delay="0"/>
                                  </p:stCondLst>
                                  <p:childTnLst>
                                    <p:set>
                                      <p:cBhvr>
                                        <p:cTn id="202" dur="1" fill="hold">
                                          <p:stCondLst>
                                            <p:cond delay="0"/>
                                          </p:stCondLst>
                                        </p:cTn>
                                        <p:tgtEl>
                                          <p:spTgt spid="2"/>
                                        </p:tgtEl>
                                        <p:attrNameLst>
                                          <p:attrName>style.visibility</p:attrName>
                                        </p:attrNameLst>
                                      </p:cBhvr>
                                      <p:to>
                                        <p:strVal val="visible"/>
                                      </p:to>
                                    </p:set>
                                    <p:animEffect transition="in" filter="wipe(left)">
                                      <p:cBhvr>
                                        <p:cTn id="203" dur="500"/>
                                        <p:tgtEl>
                                          <p:spTgt spid="2"/>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45"/>
                                        </p:tgtEl>
                                        <p:attrNameLst>
                                          <p:attrName>style.visibility</p:attrName>
                                        </p:attrNameLst>
                                      </p:cBhvr>
                                      <p:to>
                                        <p:strVal val="visible"/>
                                      </p:to>
                                    </p:set>
                                    <p:animEffect transition="in" filter="wipe(left)">
                                      <p:cBhvr>
                                        <p:cTn id="208" dur="500"/>
                                        <p:tgtEl>
                                          <p:spTgt spid="45"/>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grpId="0" nodeType="clickEffect">
                                  <p:stCondLst>
                                    <p:cond delay="0"/>
                                  </p:stCondLst>
                                  <p:childTnLst>
                                    <p:set>
                                      <p:cBhvr>
                                        <p:cTn id="212" dur="1" fill="hold">
                                          <p:stCondLst>
                                            <p:cond delay="0"/>
                                          </p:stCondLst>
                                        </p:cTn>
                                        <p:tgtEl>
                                          <p:spTgt spid="108"/>
                                        </p:tgtEl>
                                        <p:attrNameLst>
                                          <p:attrName>style.visibility</p:attrName>
                                        </p:attrNameLst>
                                      </p:cBhvr>
                                      <p:to>
                                        <p:strVal val="visible"/>
                                      </p:to>
                                    </p:set>
                                    <p:animEffect transition="in" filter="fade">
                                      <p:cBhvr>
                                        <p:cTn id="213" dur="500"/>
                                        <p:tgtEl>
                                          <p:spTgt spid="108"/>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47"/>
                                        </p:tgtEl>
                                        <p:attrNameLst>
                                          <p:attrName>style.visibility</p:attrName>
                                        </p:attrNameLst>
                                      </p:cBhvr>
                                      <p:to>
                                        <p:strVal val="visible"/>
                                      </p:to>
                                    </p:set>
                                    <p:animEffect transition="in" filter="wipe(left)">
                                      <p:cBhvr>
                                        <p:cTn id="218" dur="500"/>
                                        <p:tgtEl>
                                          <p:spTgt spid="47"/>
                                        </p:tgtEl>
                                      </p:cBhvr>
                                    </p:animEffec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grpId="0" nodeType="clickEffect">
                                  <p:stCondLst>
                                    <p:cond delay="0"/>
                                  </p:stCondLst>
                                  <p:childTnLst>
                                    <p:set>
                                      <p:cBhvr>
                                        <p:cTn id="222" dur="1" fill="hold">
                                          <p:stCondLst>
                                            <p:cond delay="0"/>
                                          </p:stCondLst>
                                        </p:cTn>
                                        <p:tgtEl>
                                          <p:spTgt spid="97"/>
                                        </p:tgtEl>
                                        <p:attrNameLst>
                                          <p:attrName>style.visibility</p:attrName>
                                        </p:attrNameLst>
                                      </p:cBhvr>
                                      <p:to>
                                        <p:strVal val="visible"/>
                                      </p:to>
                                    </p:set>
                                    <p:animEffect transition="in" filter="fade">
                                      <p:cBhvr>
                                        <p:cTn id="223" dur="500"/>
                                        <p:tgtEl>
                                          <p:spTgt spid="97"/>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49"/>
                                        </p:tgtEl>
                                        <p:attrNameLst>
                                          <p:attrName>style.visibility</p:attrName>
                                        </p:attrNameLst>
                                      </p:cBhvr>
                                      <p:to>
                                        <p:strVal val="visible"/>
                                      </p:to>
                                    </p:set>
                                    <p:animEffect transition="in" filter="wipe(left)">
                                      <p:cBhvr>
                                        <p:cTn id="228" dur="500"/>
                                        <p:tgtEl>
                                          <p:spTgt spid="49"/>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50"/>
                                        </p:tgtEl>
                                        <p:attrNameLst>
                                          <p:attrName>style.visibility</p:attrName>
                                        </p:attrNameLst>
                                      </p:cBhvr>
                                      <p:to>
                                        <p:strVal val="visible"/>
                                      </p:to>
                                    </p:set>
                                    <p:animEffect transition="in" filter="wipe(left)">
                                      <p:cBhvr>
                                        <p:cTn id="233" dur="500"/>
                                        <p:tgtEl>
                                          <p:spTgt spid="50"/>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51"/>
                                        </p:tgtEl>
                                        <p:attrNameLst>
                                          <p:attrName>style.visibility</p:attrName>
                                        </p:attrNameLst>
                                      </p:cBhvr>
                                      <p:to>
                                        <p:strVal val="visible"/>
                                      </p:to>
                                    </p:set>
                                    <p:animEffect transition="in" filter="wipe(left)">
                                      <p:cBhvr>
                                        <p:cTn id="238" dur="500"/>
                                        <p:tgtEl>
                                          <p:spTgt spid="51"/>
                                        </p:tgtEl>
                                      </p:cBhvr>
                                    </p:animEffec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grpId="0" nodeType="clickEffect">
                                  <p:stCondLst>
                                    <p:cond delay="0"/>
                                  </p:stCondLst>
                                  <p:childTnLst>
                                    <p:set>
                                      <p:cBhvr>
                                        <p:cTn id="242" dur="1" fill="hold">
                                          <p:stCondLst>
                                            <p:cond delay="0"/>
                                          </p:stCondLst>
                                        </p:cTn>
                                        <p:tgtEl>
                                          <p:spTgt spid="110"/>
                                        </p:tgtEl>
                                        <p:attrNameLst>
                                          <p:attrName>style.visibility</p:attrName>
                                        </p:attrNameLst>
                                      </p:cBhvr>
                                      <p:to>
                                        <p:strVal val="visible"/>
                                      </p:to>
                                    </p:set>
                                    <p:animEffect transition="in" filter="fade">
                                      <p:cBhvr>
                                        <p:cTn id="243" dur="500"/>
                                        <p:tgtEl>
                                          <p:spTgt spid="110"/>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53"/>
                                        </p:tgtEl>
                                        <p:attrNameLst>
                                          <p:attrName>style.visibility</p:attrName>
                                        </p:attrNameLst>
                                      </p:cBhvr>
                                      <p:to>
                                        <p:strVal val="visible"/>
                                      </p:to>
                                    </p:set>
                                    <p:animEffect transition="in" filter="wipe(left)">
                                      <p:cBhvr>
                                        <p:cTn id="248" dur="500"/>
                                        <p:tgtEl>
                                          <p:spTgt spid="53"/>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0" nodeType="clickEffect">
                                  <p:stCondLst>
                                    <p:cond delay="0"/>
                                  </p:stCondLst>
                                  <p:childTnLst>
                                    <p:set>
                                      <p:cBhvr>
                                        <p:cTn id="252" dur="1" fill="hold">
                                          <p:stCondLst>
                                            <p:cond delay="0"/>
                                          </p:stCondLst>
                                        </p:cTn>
                                        <p:tgtEl>
                                          <p:spTgt spid="107"/>
                                        </p:tgtEl>
                                        <p:attrNameLst>
                                          <p:attrName>style.visibility</p:attrName>
                                        </p:attrNameLst>
                                      </p:cBhvr>
                                      <p:to>
                                        <p:strVal val="visible"/>
                                      </p:to>
                                    </p:set>
                                    <p:animEffect transition="in" filter="fade">
                                      <p:cBhvr>
                                        <p:cTn id="253" dur="500"/>
                                        <p:tgtEl>
                                          <p:spTgt spid="107"/>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55"/>
                                        </p:tgtEl>
                                        <p:attrNameLst>
                                          <p:attrName>style.visibility</p:attrName>
                                        </p:attrNameLst>
                                      </p:cBhvr>
                                      <p:to>
                                        <p:strVal val="visible"/>
                                      </p:to>
                                    </p:set>
                                    <p:animEffect transition="in" filter="wipe(left)">
                                      <p:cBhvr>
                                        <p:cTn id="258" dur="500"/>
                                        <p:tgtEl>
                                          <p:spTgt spid="55"/>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56"/>
                                        </p:tgtEl>
                                        <p:attrNameLst>
                                          <p:attrName>style.visibility</p:attrName>
                                        </p:attrNameLst>
                                      </p:cBhvr>
                                      <p:to>
                                        <p:strVal val="visible"/>
                                      </p:to>
                                    </p:set>
                                    <p:animEffect transition="in" filter="wipe(left)">
                                      <p:cBhvr>
                                        <p:cTn id="263" dur="500"/>
                                        <p:tgtEl>
                                          <p:spTgt spid="56"/>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8" fill="hold" grpId="0" nodeType="clickEffect">
                                  <p:stCondLst>
                                    <p:cond delay="0"/>
                                  </p:stCondLst>
                                  <p:childTnLst>
                                    <p:set>
                                      <p:cBhvr>
                                        <p:cTn id="267" dur="1" fill="hold">
                                          <p:stCondLst>
                                            <p:cond delay="0"/>
                                          </p:stCondLst>
                                        </p:cTn>
                                        <p:tgtEl>
                                          <p:spTgt spid="57"/>
                                        </p:tgtEl>
                                        <p:attrNameLst>
                                          <p:attrName>style.visibility</p:attrName>
                                        </p:attrNameLst>
                                      </p:cBhvr>
                                      <p:to>
                                        <p:strVal val="visible"/>
                                      </p:to>
                                    </p:set>
                                    <p:animEffect transition="in" filter="wipe(left)">
                                      <p:cBhvr>
                                        <p:cTn id="268" dur="500"/>
                                        <p:tgtEl>
                                          <p:spTgt spid="57"/>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94"/>
                                        </p:tgtEl>
                                        <p:attrNameLst>
                                          <p:attrName>style.visibility</p:attrName>
                                        </p:attrNameLst>
                                      </p:cBhvr>
                                      <p:to>
                                        <p:strVal val="visible"/>
                                      </p:to>
                                    </p:set>
                                    <p:animEffect transition="in" filter="fade">
                                      <p:cBhvr>
                                        <p:cTn id="273" dur="500"/>
                                        <p:tgtEl>
                                          <p:spTgt spid="94"/>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59"/>
                                        </p:tgtEl>
                                        <p:attrNameLst>
                                          <p:attrName>style.visibility</p:attrName>
                                        </p:attrNameLst>
                                      </p:cBhvr>
                                      <p:to>
                                        <p:strVal val="visible"/>
                                      </p:to>
                                    </p:set>
                                    <p:animEffect transition="in" filter="wipe(left)">
                                      <p:cBhvr>
                                        <p:cTn id="278" dur="500"/>
                                        <p:tgtEl>
                                          <p:spTgt spid="59"/>
                                        </p:tgtEl>
                                      </p:cBhvr>
                                    </p:animEffec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grpId="0" nodeType="clickEffect">
                                  <p:stCondLst>
                                    <p:cond delay="0"/>
                                  </p:stCondLst>
                                  <p:childTnLst>
                                    <p:set>
                                      <p:cBhvr>
                                        <p:cTn id="282" dur="1" fill="hold">
                                          <p:stCondLst>
                                            <p:cond delay="0"/>
                                          </p:stCondLst>
                                        </p:cTn>
                                        <p:tgtEl>
                                          <p:spTgt spid="109"/>
                                        </p:tgtEl>
                                        <p:attrNameLst>
                                          <p:attrName>style.visibility</p:attrName>
                                        </p:attrNameLst>
                                      </p:cBhvr>
                                      <p:to>
                                        <p:strVal val="visible"/>
                                      </p:to>
                                    </p:set>
                                    <p:animEffect transition="in" filter="fade">
                                      <p:cBhvr>
                                        <p:cTn id="283" dur="500"/>
                                        <p:tgtEl>
                                          <p:spTgt spid="109"/>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61"/>
                                        </p:tgtEl>
                                        <p:attrNameLst>
                                          <p:attrName>style.visibility</p:attrName>
                                        </p:attrNameLst>
                                      </p:cBhvr>
                                      <p:to>
                                        <p:strVal val="visible"/>
                                      </p:to>
                                    </p:set>
                                    <p:animEffect transition="in" filter="wipe(left)">
                                      <p:cBhvr>
                                        <p:cTn id="288" dur="500"/>
                                        <p:tgtEl>
                                          <p:spTgt spid="61"/>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62"/>
                                        </p:tgtEl>
                                        <p:attrNameLst>
                                          <p:attrName>style.visibility</p:attrName>
                                        </p:attrNameLst>
                                      </p:cBhvr>
                                      <p:to>
                                        <p:strVal val="visible"/>
                                      </p:to>
                                    </p:set>
                                    <p:animEffect transition="in" filter="wipe(left)">
                                      <p:cBhvr>
                                        <p:cTn id="293" dur="500"/>
                                        <p:tgtEl>
                                          <p:spTgt spid="62"/>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8" fill="hold" grpId="0" nodeType="clickEffect">
                                  <p:stCondLst>
                                    <p:cond delay="0"/>
                                  </p:stCondLst>
                                  <p:childTnLst>
                                    <p:set>
                                      <p:cBhvr>
                                        <p:cTn id="297" dur="1" fill="hold">
                                          <p:stCondLst>
                                            <p:cond delay="0"/>
                                          </p:stCondLst>
                                        </p:cTn>
                                        <p:tgtEl>
                                          <p:spTgt spid="67"/>
                                        </p:tgtEl>
                                        <p:attrNameLst>
                                          <p:attrName>style.visibility</p:attrName>
                                        </p:attrNameLst>
                                      </p:cBhvr>
                                      <p:to>
                                        <p:strVal val="visible"/>
                                      </p:to>
                                    </p:set>
                                    <p:animEffect transition="in" filter="wipe(left)">
                                      <p:cBhvr>
                                        <p:cTn id="298" dur="500"/>
                                        <p:tgtEl>
                                          <p:spTgt spid="67"/>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15"/>
                                        </p:tgtEl>
                                        <p:attrNameLst>
                                          <p:attrName>style.visibility</p:attrName>
                                        </p:attrNameLst>
                                      </p:cBhvr>
                                      <p:to>
                                        <p:strVal val="visible"/>
                                      </p:to>
                                    </p:set>
                                    <p:animEffect transition="in" filter="wipe(left)">
                                      <p:cBhvr>
                                        <p:cTn id="303" dur="500"/>
                                        <p:tgtEl>
                                          <p:spTgt spid="15"/>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ntr" presetSubtype="8" fill="hold" grpId="0" nodeType="clickEffect">
                                  <p:stCondLst>
                                    <p:cond delay="0"/>
                                  </p:stCondLst>
                                  <p:childTnLst>
                                    <p:set>
                                      <p:cBhvr>
                                        <p:cTn id="307" dur="1" fill="hold">
                                          <p:stCondLst>
                                            <p:cond delay="0"/>
                                          </p:stCondLst>
                                        </p:cTn>
                                        <p:tgtEl>
                                          <p:spTgt spid="69"/>
                                        </p:tgtEl>
                                        <p:attrNameLst>
                                          <p:attrName>style.visibility</p:attrName>
                                        </p:attrNameLst>
                                      </p:cBhvr>
                                      <p:to>
                                        <p:strVal val="visible"/>
                                      </p:to>
                                    </p:set>
                                    <p:animEffect transition="in" filter="wipe(left)">
                                      <p:cBhvr>
                                        <p:cTn id="308" dur="500"/>
                                        <p:tgtEl>
                                          <p:spTgt spid="69"/>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8" fill="hold" grpId="0" nodeType="clickEffect">
                                  <p:stCondLst>
                                    <p:cond delay="0"/>
                                  </p:stCondLst>
                                  <p:childTnLst>
                                    <p:set>
                                      <p:cBhvr>
                                        <p:cTn id="312" dur="1" fill="hold">
                                          <p:stCondLst>
                                            <p:cond delay="0"/>
                                          </p:stCondLst>
                                        </p:cTn>
                                        <p:tgtEl>
                                          <p:spTgt spid="70"/>
                                        </p:tgtEl>
                                        <p:attrNameLst>
                                          <p:attrName>style.visibility</p:attrName>
                                        </p:attrNameLst>
                                      </p:cBhvr>
                                      <p:to>
                                        <p:strVal val="visible"/>
                                      </p:to>
                                    </p:set>
                                    <p:animEffect transition="in" filter="wipe(left)">
                                      <p:cBhvr>
                                        <p:cTn id="313" dur="500"/>
                                        <p:tgtEl>
                                          <p:spTgt spid="70"/>
                                        </p:tgtEl>
                                      </p:cBhvr>
                                    </p:animEffect>
                                  </p:childTnLst>
                                </p:cTn>
                              </p:par>
                            </p:childTnLst>
                          </p:cTn>
                        </p:par>
                      </p:childTnLst>
                    </p:cTn>
                  </p:par>
                  <p:par>
                    <p:cTn id="314" fill="hold">
                      <p:stCondLst>
                        <p:cond delay="indefinite"/>
                      </p:stCondLst>
                      <p:childTnLst>
                        <p:par>
                          <p:cTn id="315" fill="hold">
                            <p:stCondLst>
                              <p:cond delay="0"/>
                            </p:stCondLst>
                            <p:childTnLst>
                              <p:par>
                                <p:cTn id="316" presetID="22" presetClass="entr" presetSubtype="8" fill="hold" grpId="0" nodeType="clickEffect">
                                  <p:stCondLst>
                                    <p:cond delay="0"/>
                                  </p:stCondLst>
                                  <p:childTnLst>
                                    <p:set>
                                      <p:cBhvr>
                                        <p:cTn id="317" dur="1" fill="hold">
                                          <p:stCondLst>
                                            <p:cond delay="0"/>
                                          </p:stCondLst>
                                        </p:cTn>
                                        <p:tgtEl>
                                          <p:spTgt spid="71"/>
                                        </p:tgtEl>
                                        <p:attrNameLst>
                                          <p:attrName>style.visibility</p:attrName>
                                        </p:attrNameLst>
                                      </p:cBhvr>
                                      <p:to>
                                        <p:strVal val="visible"/>
                                      </p:to>
                                    </p:set>
                                    <p:animEffect transition="in" filter="wipe(left)">
                                      <p:cBhvr>
                                        <p:cTn id="318" dur="500"/>
                                        <p:tgtEl>
                                          <p:spTgt spid="71"/>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8" fill="hold" grpId="0" nodeType="clickEffect">
                                  <p:stCondLst>
                                    <p:cond delay="0"/>
                                  </p:stCondLst>
                                  <p:childTnLst>
                                    <p:set>
                                      <p:cBhvr>
                                        <p:cTn id="322" dur="1" fill="hold">
                                          <p:stCondLst>
                                            <p:cond delay="0"/>
                                          </p:stCondLst>
                                        </p:cTn>
                                        <p:tgtEl>
                                          <p:spTgt spid="72"/>
                                        </p:tgtEl>
                                        <p:attrNameLst>
                                          <p:attrName>style.visibility</p:attrName>
                                        </p:attrNameLst>
                                      </p:cBhvr>
                                      <p:to>
                                        <p:strVal val="visible"/>
                                      </p:to>
                                    </p:set>
                                    <p:animEffect transition="in" filter="wipe(left)">
                                      <p:cBhvr>
                                        <p:cTn id="323" dur="500"/>
                                        <p:tgtEl>
                                          <p:spTgt spid="72"/>
                                        </p:tgtEl>
                                      </p:cBhvr>
                                    </p:animEffect>
                                  </p:childTnLst>
                                </p:cTn>
                              </p:par>
                            </p:childTnLst>
                          </p:cTn>
                        </p:par>
                      </p:childTnLst>
                    </p:cTn>
                  </p:par>
                  <p:par>
                    <p:cTn id="324" fill="hold">
                      <p:stCondLst>
                        <p:cond delay="indefinite"/>
                      </p:stCondLst>
                      <p:childTnLst>
                        <p:par>
                          <p:cTn id="325" fill="hold">
                            <p:stCondLst>
                              <p:cond delay="0"/>
                            </p:stCondLst>
                            <p:childTnLst>
                              <p:par>
                                <p:cTn id="326" presetID="22" presetClass="entr" presetSubtype="8" fill="hold" grpId="0" nodeType="clickEffect">
                                  <p:stCondLst>
                                    <p:cond delay="0"/>
                                  </p:stCondLst>
                                  <p:childTnLst>
                                    <p:set>
                                      <p:cBhvr>
                                        <p:cTn id="327" dur="1" fill="hold">
                                          <p:stCondLst>
                                            <p:cond delay="0"/>
                                          </p:stCondLst>
                                        </p:cTn>
                                        <p:tgtEl>
                                          <p:spTgt spid="73"/>
                                        </p:tgtEl>
                                        <p:attrNameLst>
                                          <p:attrName>style.visibility</p:attrName>
                                        </p:attrNameLst>
                                      </p:cBhvr>
                                      <p:to>
                                        <p:strVal val="visible"/>
                                      </p:to>
                                    </p:set>
                                    <p:animEffect transition="in" filter="wipe(left)">
                                      <p:cBhvr>
                                        <p:cTn id="328" dur="500"/>
                                        <p:tgtEl>
                                          <p:spTgt spid="73"/>
                                        </p:tgtEl>
                                      </p:cBhvr>
                                    </p:animEffect>
                                  </p:childTnLst>
                                </p:cTn>
                              </p:par>
                            </p:childTnLst>
                          </p:cTn>
                        </p:par>
                      </p:childTnLst>
                    </p:cTn>
                  </p:par>
                  <p:par>
                    <p:cTn id="329" fill="hold">
                      <p:stCondLst>
                        <p:cond delay="indefinite"/>
                      </p:stCondLst>
                      <p:childTnLst>
                        <p:par>
                          <p:cTn id="330" fill="hold">
                            <p:stCondLst>
                              <p:cond delay="0"/>
                            </p:stCondLst>
                            <p:childTnLst>
                              <p:par>
                                <p:cTn id="331" presetID="22" presetClass="entr" presetSubtype="8" fill="hold" grpId="0" nodeType="clickEffect">
                                  <p:stCondLst>
                                    <p:cond delay="0"/>
                                  </p:stCondLst>
                                  <p:childTnLst>
                                    <p:set>
                                      <p:cBhvr>
                                        <p:cTn id="332" dur="1" fill="hold">
                                          <p:stCondLst>
                                            <p:cond delay="0"/>
                                          </p:stCondLst>
                                        </p:cTn>
                                        <p:tgtEl>
                                          <p:spTgt spid="74"/>
                                        </p:tgtEl>
                                        <p:attrNameLst>
                                          <p:attrName>style.visibility</p:attrName>
                                        </p:attrNameLst>
                                      </p:cBhvr>
                                      <p:to>
                                        <p:strVal val="visible"/>
                                      </p:to>
                                    </p:set>
                                    <p:animEffect transition="in" filter="wipe(left)">
                                      <p:cBhvr>
                                        <p:cTn id="333" dur="500"/>
                                        <p:tgtEl>
                                          <p:spTgt spid="74"/>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grpId="0" nodeType="clickEffect">
                                  <p:stCondLst>
                                    <p:cond delay="0"/>
                                  </p:stCondLst>
                                  <p:childTnLst>
                                    <p:set>
                                      <p:cBhvr>
                                        <p:cTn id="337" dur="1" fill="hold">
                                          <p:stCondLst>
                                            <p:cond delay="0"/>
                                          </p:stCondLst>
                                        </p:cTn>
                                        <p:tgtEl>
                                          <p:spTgt spid="76"/>
                                        </p:tgtEl>
                                        <p:attrNameLst>
                                          <p:attrName>style.visibility</p:attrName>
                                        </p:attrNameLst>
                                      </p:cBhvr>
                                      <p:to>
                                        <p:strVal val="visible"/>
                                      </p:to>
                                    </p:set>
                                    <p:animEffect transition="in" filter="wipe(left)">
                                      <p:cBhvr>
                                        <p:cTn id="338" dur="500"/>
                                        <p:tgtEl>
                                          <p:spTgt spid="76"/>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grpId="0" nodeType="clickEffect">
                                  <p:stCondLst>
                                    <p:cond delay="0"/>
                                  </p:stCondLst>
                                  <p:childTnLst>
                                    <p:set>
                                      <p:cBhvr>
                                        <p:cTn id="342" dur="1" fill="hold">
                                          <p:stCondLst>
                                            <p:cond delay="0"/>
                                          </p:stCondLst>
                                        </p:cTn>
                                        <p:tgtEl>
                                          <p:spTgt spid="77"/>
                                        </p:tgtEl>
                                        <p:attrNameLst>
                                          <p:attrName>style.visibility</p:attrName>
                                        </p:attrNameLst>
                                      </p:cBhvr>
                                      <p:to>
                                        <p:strVal val="visible"/>
                                      </p:to>
                                    </p:set>
                                    <p:animEffect transition="in" filter="wipe(left)">
                                      <p:cBhvr>
                                        <p:cTn id="343" dur="500"/>
                                        <p:tgtEl>
                                          <p:spTgt spid="77"/>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8" fill="hold" grpId="0" nodeType="clickEffect">
                                  <p:stCondLst>
                                    <p:cond delay="0"/>
                                  </p:stCondLst>
                                  <p:childTnLst>
                                    <p:set>
                                      <p:cBhvr>
                                        <p:cTn id="347" dur="1" fill="hold">
                                          <p:stCondLst>
                                            <p:cond delay="0"/>
                                          </p:stCondLst>
                                        </p:cTn>
                                        <p:tgtEl>
                                          <p:spTgt spid="78"/>
                                        </p:tgtEl>
                                        <p:attrNameLst>
                                          <p:attrName>style.visibility</p:attrName>
                                        </p:attrNameLst>
                                      </p:cBhvr>
                                      <p:to>
                                        <p:strVal val="visible"/>
                                      </p:to>
                                    </p:set>
                                    <p:animEffect transition="in" filter="wipe(left)">
                                      <p:cBhvr>
                                        <p:cTn id="348" dur="500"/>
                                        <p:tgtEl>
                                          <p:spTgt spid="78"/>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79"/>
                                        </p:tgtEl>
                                        <p:attrNameLst>
                                          <p:attrName>style.visibility</p:attrName>
                                        </p:attrNameLst>
                                      </p:cBhvr>
                                      <p:to>
                                        <p:strVal val="visible"/>
                                      </p:to>
                                    </p:set>
                                    <p:animEffect transition="in" filter="wipe(left)">
                                      <p:cBhvr>
                                        <p:cTn id="353" dur="500"/>
                                        <p:tgtEl>
                                          <p:spTgt spid="79"/>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8" fill="hold" grpId="0" nodeType="clickEffect">
                                  <p:stCondLst>
                                    <p:cond delay="0"/>
                                  </p:stCondLst>
                                  <p:childTnLst>
                                    <p:set>
                                      <p:cBhvr>
                                        <p:cTn id="357" dur="1" fill="hold">
                                          <p:stCondLst>
                                            <p:cond delay="0"/>
                                          </p:stCondLst>
                                        </p:cTn>
                                        <p:tgtEl>
                                          <p:spTgt spid="80"/>
                                        </p:tgtEl>
                                        <p:attrNameLst>
                                          <p:attrName>style.visibility</p:attrName>
                                        </p:attrNameLst>
                                      </p:cBhvr>
                                      <p:to>
                                        <p:strVal val="visible"/>
                                      </p:to>
                                    </p:set>
                                    <p:animEffect transition="in" filter="wipe(left)">
                                      <p:cBhvr>
                                        <p:cTn id="358" dur="500"/>
                                        <p:tgtEl>
                                          <p:spTgt spid="80"/>
                                        </p:tgtEl>
                                      </p:cBhvr>
                                    </p:animEffect>
                                  </p:childTnLst>
                                </p:cTn>
                              </p:par>
                            </p:childTnLst>
                          </p:cTn>
                        </p:par>
                      </p:childTnLst>
                    </p:cTn>
                  </p:par>
                  <p:par>
                    <p:cTn id="359" fill="hold">
                      <p:stCondLst>
                        <p:cond delay="indefinite"/>
                      </p:stCondLst>
                      <p:childTnLst>
                        <p:par>
                          <p:cTn id="360" fill="hold">
                            <p:stCondLst>
                              <p:cond delay="0"/>
                            </p:stCondLst>
                            <p:childTnLst>
                              <p:par>
                                <p:cTn id="361" presetID="22" presetClass="entr" presetSubtype="8" fill="hold" grpId="0" nodeType="clickEffect">
                                  <p:stCondLst>
                                    <p:cond delay="0"/>
                                  </p:stCondLst>
                                  <p:childTnLst>
                                    <p:set>
                                      <p:cBhvr>
                                        <p:cTn id="362" dur="1" fill="hold">
                                          <p:stCondLst>
                                            <p:cond delay="0"/>
                                          </p:stCondLst>
                                        </p:cTn>
                                        <p:tgtEl>
                                          <p:spTgt spid="81"/>
                                        </p:tgtEl>
                                        <p:attrNameLst>
                                          <p:attrName>style.visibility</p:attrName>
                                        </p:attrNameLst>
                                      </p:cBhvr>
                                      <p:to>
                                        <p:strVal val="visible"/>
                                      </p:to>
                                    </p:set>
                                    <p:animEffect transition="in" filter="wipe(left)">
                                      <p:cBhvr>
                                        <p:cTn id="363" dur="500"/>
                                        <p:tgtEl>
                                          <p:spTgt spid="81"/>
                                        </p:tgtEl>
                                      </p:cBhvr>
                                    </p:animEffect>
                                  </p:childTnLst>
                                </p:cTn>
                              </p:par>
                            </p:childTnLst>
                          </p:cTn>
                        </p:par>
                      </p:childTnLst>
                    </p:cTn>
                  </p:par>
                  <p:par>
                    <p:cTn id="364" fill="hold">
                      <p:stCondLst>
                        <p:cond delay="indefinite"/>
                      </p:stCondLst>
                      <p:childTnLst>
                        <p:par>
                          <p:cTn id="365" fill="hold">
                            <p:stCondLst>
                              <p:cond delay="0"/>
                            </p:stCondLst>
                            <p:childTnLst>
                              <p:par>
                                <p:cTn id="366" presetID="22" presetClass="entr" presetSubtype="8" fill="hold" grpId="0" nodeType="clickEffect">
                                  <p:stCondLst>
                                    <p:cond delay="0"/>
                                  </p:stCondLst>
                                  <p:childTnLst>
                                    <p:set>
                                      <p:cBhvr>
                                        <p:cTn id="367" dur="1" fill="hold">
                                          <p:stCondLst>
                                            <p:cond delay="0"/>
                                          </p:stCondLst>
                                        </p:cTn>
                                        <p:tgtEl>
                                          <p:spTgt spid="82"/>
                                        </p:tgtEl>
                                        <p:attrNameLst>
                                          <p:attrName>style.visibility</p:attrName>
                                        </p:attrNameLst>
                                      </p:cBhvr>
                                      <p:to>
                                        <p:strVal val="visible"/>
                                      </p:to>
                                    </p:set>
                                    <p:animEffect transition="in" filter="wipe(left)">
                                      <p:cBhvr>
                                        <p:cTn id="368" dur="500"/>
                                        <p:tgtEl>
                                          <p:spTgt spid="82"/>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grpId="0" nodeType="clickEffect">
                                  <p:stCondLst>
                                    <p:cond delay="0"/>
                                  </p:stCondLst>
                                  <p:childTnLst>
                                    <p:set>
                                      <p:cBhvr>
                                        <p:cTn id="372" dur="1" fill="hold">
                                          <p:stCondLst>
                                            <p:cond delay="0"/>
                                          </p:stCondLst>
                                        </p:cTn>
                                        <p:tgtEl>
                                          <p:spTgt spid="83"/>
                                        </p:tgtEl>
                                        <p:attrNameLst>
                                          <p:attrName>style.visibility</p:attrName>
                                        </p:attrNameLst>
                                      </p:cBhvr>
                                      <p:to>
                                        <p:strVal val="visible"/>
                                      </p:to>
                                    </p:set>
                                    <p:animEffect transition="in" filter="wipe(left)">
                                      <p:cBhvr>
                                        <p:cTn id="373" dur="500"/>
                                        <p:tgtEl>
                                          <p:spTgt spid="83"/>
                                        </p:tgtEl>
                                      </p:cBhvr>
                                    </p:animEffect>
                                  </p:childTnLst>
                                </p:cTn>
                              </p:par>
                            </p:childTnLst>
                          </p:cTn>
                        </p:par>
                      </p:childTnLst>
                    </p:cTn>
                  </p:par>
                  <p:par>
                    <p:cTn id="374" fill="hold">
                      <p:stCondLst>
                        <p:cond delay="indefinite"/>
                      </p:stCondLst>
                      <p:childTnLst>
                        <p:par>
                          <p:cTn id="375" fill="hold">
                            <p:stCondLst>
                              <p:cond delay="0"/>
                            </p:stCondLst>
                            <p:childTnLst>
                              <p:par>
                                <p:cTn id="376" presetID="22" presetClass="entr" presetSubtype="8" fill="hold" grpId="0" nodeType="clickEffect">
                                  <p:stCondLst>
                                    <p:cond delay="0"/>
                                  </p:stCondLst>
                                  <p:childTnLst>
                                    <p:set>
                                      <p:cBhvr>
                                        <p:cTn id="377" dur="1" fill="hold">
                                          <p:stCondLst>
                                            <p:cond delay="0"/>
                                          </p:stCondLst>
                                        </p:cTn>
                                        <p:tgtEl>
                                          <p:spTgt spid="88"/>
                                        </p:tgtEl>
                                        <p:attrNameLst>
                                          <p:attrName>style.visibility</p:attrName>
                                        </p:attrNameLst>
                                      </p:cBhvr>
                                      <p:to>
                                        <p:strVal val="visible"/>
                                      </p:to>
                                    </p:set>
                                    <p:animEffect transition="in" filter="wipe(left)">
                                      <p:cBhvr>
                                        <p:cTn id="378" dur="500"/>
                                        <p:tgtEl>
                                          <p:spTgt spid="88"/>
                                        </p:tgtEl>
                                      </p:cBhvr>
                                    </p:animEffect>
                                  </p:childTnLst>
                                </p:cTn>
                              </p:par>
                            </p:childTnLst>
                          </p:cTn>
                        </p:par>
                      </p:childTnLst>
                    </p:cTn>
                  </p:par>
                  <p:par>
                    <p:cTn id="379" fill="hold">
                      <p:stCondLst>
                        <p:cond delay="indefinite"/>
                      </p:stCondLst>
                      <p:childTnLst>
                        <p:par>
                          <p:cTn id="380" fill="hold">
                            <p:stCondLst>
                              <p:cond delay="0"/>
                            </p:stCondLst>
                            <p:childTnLst>
                              <p:par>
                                <p:cTn id="381" presetID="22" presetClass="entr" presetSubtype="8" fill="hold" grpId="0" nodeType="clickEffect">
                                  <p:stCondLst>
                                    <p:cond delay="0"/>
                                  </p:stCondLst>
                                  <p:childTnLst>
                                    <p:set>
                                      <p:cBhvr>
                                        <p:cTn id="382" dur="1" fill="hold">
                                          <p:stCondLst>
                                            <p:cond delay="0"/>
                                          </p:stCondLst>
                                        </p:cTn>
                                        <p:tgtEl>
                                          <p:spTgt spid="89"/>
                                        </p:tgtEl>
                                        <p:attrNameLst>
                                          <p:attrName>style.visibility</p:attrName>
                                        </p:attrNameLst>
                                      </p:cBhvr>
                                      <p:to>
                                        <p:strVal val="visible"/>
                                      </p:to>
                                    </p:set>
                                    <p:animEffect transition="in" filter="wipe(left)">
                                      <p:cBhvr>
                                        <p:cTn id="383" dur="500"/>
                                        <p:tgtEl>
                                          <p:spTgt spid="89"/>
                                        </p:tgtEl>
                                      </p:cBhvr>
                                    </p:animEffect>
                                  </p:childTnLst>
                                </p:cTn>
                              </p:par>
                            </p:childTnLst>
                          </p:cTn>
                        </p:par>
                      </p:childTnLst>
                    </p:cTn>
                  </p:par>
                  <p:par>
                    <p:cTn id="384" fill="hold">
                      <p:stCondLst>
                        <p:cond delay="indefinite"/>
                      </p:stCondLst>
                      <p:childTnLst>
                        <p:par>
                          <p:cTn id="385" fill="hold">
                            <p:stCondLst>
                              <p:cond delay="0"/>
                            </p:stCondLst>
                            <p:childTnLst>
                              <p:par>
                                <p:cTn id="386" presetID="22" presetClass="entr" presetSubtype="8" fill="hold" grpId="0" nodeType="clickEffect">
                                  <p:stCondLst>
                                    <p:cond delay="0"/>
                                  </p:stCondLst>
                                  <p:childTnLst>
                                    <p:set>
                                      <p:cBhvr>
                                        <p:cTn id="387" dur="1" fill="hold">
                                          <p:stCondLst>
                                            <p:cond delay="0"/>
                                          </p:stCondLst>
                                        </p:cTn>
                                        <p:tgtEl>
                                          <p:spTgt spid="90"/>
                                        </p:tgtEl>
                                        <p:attrNameLst>
                                          <p:attrName>style.visibility</p:attrName>
                                        </p:attrNameLst>
                                      </p:cBhvr>
                                      <p:to>
                                        <p:strVal val="visible"/>
                                      </p:to>
                                    </p:set>
                                    <p:animEffect transition="in" filter="wipe(left)">
                                      <p:cBhvr>
                                        <p:cTn id="388" dur="500"/>
                                        <p:tgtEl>
                                          <p:spTgt spid="90"/>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8" fill="hold" grpId="0" nodeType="clickEffect">
                                  <p:stCondLst>
                                    <p:cond delay="0"/>
                                  </p:stCondLst>
                                  <p:childTnLst>
                                    <p:set>
                                      <p:cBhvr>
                                        <p:cTn id="392" dur="1" fill="hold">
                                          <p:stCondLst>
                                            <p:cond delay="0"/>
                                          </p:stCondLst>
                                        </p:cTn>
                                        <p:tgtEl>
                                          <p:spTgt spid="91"/>
                                        </p:tgtEl>
                                        <p:attrNameLst>
                                          <p:attrName>style.visibility</p:attrName>
                                        </p:attrNameLst>
                                      </p:cBhvr>
                                      <p:to>
                                        <p:strVal val="visible"/>
                                      </p:to>
                                    </p:set>
                                    <p:animEffect transition="in" filter="wipe(left)">
                                      <p:cBhvr>
                                        <p:cTn id="393" dur="500"/>
                                        <p:tgtEl>
                                          <p:spTgt spid="91"/>
                                        </p:tgtEl>
                                      </p:cBhvr>
                                    </p:animEffect>
                                  </p:childTnLst>
                                </p:cTn>
                              </p:par>
                            </p:childTnLst>
                          </p:cTn>
                        </p:par>
                      </p:childTnLst>
                    </p:cTn>
                  </p:par>
                  <p:par>
                    <p:cTn id="394" fill="hold">
                      <p:stCondLst>
                        <p:cond delay="indefinite"/>
                      </p:stCondLst>
                      <p:childTnLst>
                        <p:par>
                          <p:cTn id="395" fill="hold">
                            <p:stCondLst>
                              <p:cond delay="0"/>
                            </p:stCondLst>
                            <p:childTnLst>
                              <p:par>
                                <p:cTn id="396" presetID="22" presetClass="entr" presetSubtype="8" fill="hold" grpId="0" nodeType="clickEffect">
                                  <p:stCondLst>
                                    <p:cond delay="0"/>
                                  </p:stCondLst>
                                  <p:childTnLst>
                                    <p:set>
                                      <p:cBhvr>
                                        <p:cTn id="397" dur="1" fill="hold">
                                          <p:stCondLst>
                                            <p:cond delay="0"/>
                                          </p:stCondLst>
                                        </p:cTn>
                                        <p:tgtEl>
                                          <p:spTgt spid="92"/>
                                        </p:tgtEl>
                                        <p:attrNameLst>
                                          <p:attrName>style.visibility</p:attrName>
                                        </p:attrNameLst>
                                      </p:cBhvr>
                                      <p:to>
                                        <p:strVal val="visible"/>
                                      </p:to>
                                    </p:set>
                                    <p:animEffect transition="in" filter="wipe(left)">
                                      <p:cBhvr>
                                        <p:cTn id="398" dur="500"/>
                                        <p:tgtEl>
                                          <p:spTgt spid="92"/>
                                        </p:tgtEl>
                                      </p:cBhvr>
                                    </p:animEffec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93"/>
                                        </p:tgtEl>
                                        <p:attrNameLst>
                                          <p:attrName>style.visibility</p:attrName>
                                        </p:attrNameLst>
                                      </p:cBhvr>
                                      <p:to>
                                        <p:strVal val="visible"/>
                                      </p:to>
                                    </p:set>
                                    <p:animEffect transition="in" filter="wipe(left)">
                                      <p:cBhvr>
                                        <p:cTn id="403" dur="500"/>
                                        <p:tgtEl>
                                          <p:spTgt spid="93"/>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8" fill="hold" grpId="0" nodeType="clickEffect">
                                  <p:stCondLst>
                                    <p:cond delay="0"/>
                                  </p:stCondLst>
                                  <p:childTnLst>
                                    <p:set>
                                      <p:cBhvr>
                                        <p:cTn id="407" dur="1" fill="hold">
                                          <p:stCondLst>
                                            <p:cond delay="0"/>
                                          </p:stCondLst>
                                        </p:cTn>
                                        <p:tgtEl>
                                          <p:spTgt spid="96"/>
                                        </p:tgtEl>
                                        <p:attrNameLst>
                                          <p:attrName>style.visibility</p:attrName>
                                        </p:attrNameLst>
                                      </p:cBhvr>
                                      <p:to>
                                        <p:strVal val="visible"/>
                                      </p:to>
                                    </p:set>
                                    <p:animEffect transition="in" filter="wipe(left)">
                                      <p:cBhvr>
                                        <p:cTn id="408" dur="500"/>
                                        <p:tgtEl>
                                          <p:spTgt spid="96"/>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8" fill="hold" nodeType="clickEffect">
                                  <p:stCondLst>
                                    <p:cond delay="0"/>
                                  </p:stCondLst>
                                  <p:childTnLst>
                                    <p:set>
                                      <p:cBhvr>
                                        <p:cTn id="412" dur="1" fill="hold">
                                          <p:stCondLst>
                                            <p:cond delay="0"/>
                                          </p:stCondLst>
                                        </p:cTn>
                                        <p:tgtEl>
                                          <p:spTgt spid="95"/>
                                        </p:tgtEl>
                                        <p:attrNameLst>
                                          <p:attrName>style.visibility</p:attrName>
                                        </p:attrNameLst>
                                      </p:cBhvr>
                                      <p:to>
                                        <p:strVal val="visible"/>
                                      </p:to>
                                    </p:set>
                                    <p:animEffect transition="in" filter="wipe(left)">
                                      <p:cBhvr>
                                        <p:cTn id="413" dur="500"/>
                                        <p:tgtEl>
                                          <p:spTgt spid="95"/>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8" fill="hold" grpId="0" nodeType="clickEffect">
                                  <p:stCondLst>
                                    <p:cond delay="0"/>
                                  </p:stCondLst>
                                  <p:childTnLst>
                                    <p:set>
                                      <p:cBhvr>
                                        <p:cTn id="417" dur="1" fill="hold">
                                          <p:stCondLst>
                                            <p:cond delay="0"/>
                                          </p:stCondLst>
                                        </p:cTn>
                                        <p:tgtEl>
                                          <p:spTgt spid="98"/>
                                        </p:tgtEl>
                                        <p:attrNameLst>
                                          <p:attrName>style.visibility</p:attrName>
                                        </p:attrNameLst>
                                      </p:cBhvr>
                                      <p:to>
                                        <p:strVal val="visible"/>
                                      </p:to>
                                    </p:set>
                                    <p:animEffect transition="in" filter="wipe(left)">
                                      <p:cBhvr>
                                        <p:cTn id="418" dur="500"/>
                                        <p:tgtEl>
                                          <p:spTgt spid="98"/>
                                        </p:tgtEl>
                                      </p:cBhvr>
                                    </p:animEffect>
                                  </p:childTnLst>
                                </p:cTn>
                              </p:par>
                            </p:childTnLst>
                          </p:cTn>
                        </p:par>
                      </p:childTnLst>
                    </p:cTn>
                  </p:par>
                  <p:par>
                    <p:cTn id="419" fill="hold">
                      <p:stCondLst>
                        <p:cond delay="indefinite"/>
                      </p:stCondLst>
                      <p:childTnLst>
                        <p:par>
                          <p:cTn id="420" fill="hold">
                            <p:stCondLst>
                              <p:cond delay="0"/>
                            </p:stCondLst>
                            <p:childTnLst>
                              <p:par>
                                <p:cTn id="421" presetID="22" presetClass="entr" presetSubtype="8" fill="hold" grpId="0" nodeType="clickEffect">
                                  <p:stCondLst>
                                    <p:cond delay="0"/>
                                  </p:stCondLst>
                                  <p:childTnLst>
                                    <p:set>
                                      <p:cBhvr>
                                        <p:cTn id="422" dur="1" fill="hold">
                                          <p:stCondLst>
                                            <p:cond delay="0"/>
                                          </p:stCondLst>
                                        </p:cTn>
                                        <p:tgtEl>
                                          <p:spTgt spid="99"/>
                                        </p:tgtEl>
                                        <p:attrNameLst>
                                          <p:attrName>style.visibility</p:attrName>
                                        </p:attrNameLst>
                                      </p:cBhvr>
                                      <p:to>
                                        <p:strVal val="visible"/>
                                      </p:to>
                                    </p:set>
                                    <p:animEffect transition="in" filter="wipe(left)">
                                      <p:cBhvr>
                                        <p:cTn id="423" dur="500"/>
                                        <p:tgtEl>
                                          <p:spTgt spid="99"/>
                                        </p:tgtEl>
                                      </p:cBhvr>
                                    </p:animEffect>
                                  </p:childTnLst>
                                </p:cTn>
                              </p:par>
                            </p:childTnLst>
                          </p:cTn>
                        </p:par>
                      </p:childTnLst>
                    </p:cTn>
                  </p:par>
                  <p:par>
                    <p:cTn id="424" fill="hold">
                      <p:stCondLst>
                        <p:cond delay="indefinite"/>
                      </p:stCondLst>
                      <p:childTnLst>
                        <p:par>
                          <p:cTn id="425" fill="hold">
                            <p:stCondLst>
                              <p:cond delay="0"/>
                            </p:stCondLst>
                            <p:childTnLst>
                              <p:par>
                                <p:cTn id="426" presetID="22" presetClass="entr" presetSubtype="8" fill="hold" grpId="0" nodeType="clickEffect">
                                  <p:stCondLst>
                                    <p:cond delay="0"/>
                                  </p:stCondLst>
                                  <p:childTnLst>
                                    <p:set>
                                      <p:cBhvr>
                                        <p:cTn id="427" dur="1" fill="hold">
                                          <p:stCondLst>
                                            <p:cond delay="0"/>
                                          </p:stCondLst>
                                        </p:cTn>
                                        <p:tgtEl>
                                          <p:spTgt spid="100"/>
                                        </p:tgtEl>
                                        <p:attrNameLst>
                                          <p:attrName>style.visibility</p:attrName>
                                        </p:attrNameLst>
                                      </p:cBhvr>
                                      <p:to>
                                        <p:strVal val="visible"/>
                                      </p:to>
                                    </p:set>
                                    <p:animEffect transition="in" filter="wipe(left)">
                                      <p:cBhvr>
                                        <p:cTn id="428" dur="500"/>
                                        <p:tgtEl>
                                          <p:spTgt spid="100"/>
                                        </p:tgtEl>
                                      </p:cBhvr>
                                    </p:animEffect>
                                  </p:childTnLst>
                                </p:cTn>
                              </p:par>
                            </p:childTnLst>
                          </p:cTn>
                        </p:par>
                      </p:childTnLst>
                    </p:cTn>
                  </p:par>
                  <p:par>
                    <p:cTn id="429" fill="hold">
                      <p:stCondLst>
                        <p:cond delay="indefinite"/>
                      </p:stCondLst>
                      <p:childTnLst>
                        <p:par>
                          <p:cTn id="430" fill="hold">
                            <p:stCondLst>
                              <p:cond delay="0"/>
                            </p:stCondLst>
                            <p:childTnLst>
                              <p:par>
                                <p:cTn id="431" presetID="22" presetClass="entr" presetSubtype="8" fill="hold" grpId="0" nodeType="clickEffect">
                                  <p:stCondLst>
                                    <p:cond delay="0"/>
                                  </p:stCondLst>
                                  <p:childTnLst>
                                    <p:set>
                                      <p:cBhvr>
                                        <p:cTn id="432" dur="1" fill="hold">
                                          <p:stCondLst>
                                            <p:cond delay="0"/>
                                          </p:stCondLst>
                                        </p:cTn>
                                        <p:tgtEl>
                                          <p:spTgt spid="101"/>
                                        </p:tgtEl>
                                        <p:attrNameLst>
                                          <p:attrName>style.visibility</p:attrName>
                                        </p:attrNameLst>
                                      </p:cBhvr>
                                      <p:to>
                                        <p:strVal val="visible"/>
                                      </p:to>
                                    </p:set>
                                    <p:animEffect transition="in" filter="wipe(left)">
                                      <p:cBhvr>
                                        <p:cTn id="433" dur="500"/>
                                        <p:tgtEl>
                                          <p:spTgt spid="101"/>
                                        </p:tgtEl>
                                      </p:cBhvr>
                                    </p:animEffect>
                                  </p:childTnLst>
                                </p:cTn>
                              </p:par>
                            </p:childTnLst>
                          </p:cTn>
                        </p:par>
                      </p:childTnLst>
                    </p:cTn>
                  </p:par>
                  <p:par>
                    <p:cTn id="434" fill="hold">
                      <p:stCondLst>
                        <p:cond delay="indefinite"/>
                      </p:stCondLst>
                      <p:childTnLst>
                        <p:par>
                          <p:cTn id="435" fill="hold">
                            <p:stCondLst>
                              <p:cond delay="0"/>
                            </p:stCondLst>
                            <p:childTnLst>
                              <p:par>
                                <p:cTn id="436" presetID="22" presetClass="entr" presetSubtype="8" fill="hold" grpId="0" nodeType="clickEffect">
                                  <p:stCondLst>
                                    <p:cond delay="0"/>
                                  </p:stCondLst>
                                  <p:childTnLst>
                                    <p:set>
                                      <p:cBhvr>
                                        <p:cTn id="437" dur="1" fill="hold">
                                          <p:stCondLst>
                                            <p:cond delay="0"/>
                                          </p:stCondLst>
                                        </p:cTn>
                                        <p:tgtEl>
                                          <p:spTgt spid="102"/>
                                        </p:tgtEl>
                                        <p:attrNameLst>
                                          <p:attrName>style.visibility</p:attrName>
                                        </p:attrNameLst>
                                      </p:cBhvr>
                                      <p:to>
                                        <p:strVal val="visible"/>
                                      </p:to>
                                    </p:set>
                                    <p:animEffect transition="in" filter="wipe(left)">
                                      <p:cBhvr>
                                        <p:cTn id="438" dur="500"/>
                                        <p:tgtEl>
                                          <p:spTgt spid="102"/>
                                        </p:tgtEl>
                                      </p:cBhvr>
                                    </p:animEffect>
                                  </p:childTnLst>
                                </p:cTn>
                              </p:par>
                            </p:childTnLst>
                          </p:cTn>
                        </p:par>
                      </p:childTnLst>
                    </p:cTn>
                  </p:par>
                  <p:par>
                    <p:cTn id="439" fill="hold">
                      <p:stCondLst>
                        <p:cond delay="indefinite"/>
                      </p:stCondLst>
                      <p:childTnLst>
                        <p:par>
                          <p:cTn id="440" fill="hold">
                            <p:stCondLst>
                              <p:cond delay="0"/>
                            </p:stCondLst>
                            <p:childTnLst>
                              <p:par>
                                <p:cTn id="441" presetID="22" presetClass="entr" presetSubtype="8" fill="hold" grpId="0" nodeType="clickEffect">
                                  <p:stCondLst>
                                    <p:cond delay="0"/>
                                  </p:stCondLst>
                                  <p:childTnLst>
                                    <p:set>
                                      <p:cBhvr>
                                        <p:cTn id="442" dur="1" fill="hold">
                                          <p:stCondLst>
                                            <p:cond delay="0"/>
                                          </p:stCondLst>
                                        </p:cTn>
                                        <p:tgtEl>
                                          <p:spTgt spid="103"/>
                                        </p:tgtEl>
                                        <p:attrNameLst>
                                          <p:attrName>style.visibility</p:attrName>
                                        </p:attrNameLst>
                                      </p:cBhvr>
                                      <p:to>
                                        <p:strVal val="visible"/>
                                      </p:to>
                                    </p:set>
                                    <p:animEffect transition="in" filter="wipe(left)">
                                      <p:cBhvr>
                                        <p:cTn id="443" dur="500"/>
                                        <p:tgtEl>
                                          <p:spTgt spid="103"/>
                                        </p:tgtEl>
                                      </p:cBhvr>
                                    </p:animEffect>
                                  </p:childTnLst>
                                </p:cTn>
                              </p:par>
                            </p:childTnLst>
                          </p:cTn>
                        </p:par>
                      </p:childTnLst>
                    </p:cTn>
                  </p:par>
                  <p:par>
                    <p:cTn id="444" fill="hold">
                      <p:stCondLst>
                        <p:cond delay="indefinite"/>
                      </p:stCondLst>
                      <p:childTnLst>
                        <p:par>
                          <p:cTn id="445" fill="hold">
                            <p:stCondLst>
                              <p:cond delay="0"/>
                            </p:stCondLst>
                            <p:childTnLst>
                              <p:par>
                                <p:cTn id="446" presetID="22" presetClass="entr" presetSubtype="8" fill="hold" grpId="0" nodeType="clickEffect">
                                  <p:stCondLst>
                                    <p:cond delay="0"/>
                                  </p:stCondLst>
                                  <p:childTnLst>
                                    <p:set>
                                      <p:cBhvr>
                                        <p:cTn id="447" dur="1" fill="hold">
                                          <p:stCondLst>
                                            <p:cond delay="0"/>
                                          </p:stCondLst>
                                        </p:cTn>
                                        <p:tgtEl>
                                          <p:spTgt spid="104"/>
                                        </p:tgtEl>
                                        <p:attrNameLst>
                                          <p:attrName>style.visibility</p:attrName>
                                        </p:attrNameLst>
                                      </p:cBhvr>
                                      <p:to>
                                        <p:strVal val="visible"/>
                                      </p:to>
                                    </p:set>
                                    <p:animEffect transition="in" filter="wipe(left)">
                                      <p:cBhvr>
                                        <p:cTn id="448" dur="500"/>
                                        <p:tgtEl>
                                          <p:spTgt spid="104"/>
                                        </p:tgtEl>
                                      </p:cBhvr>
                                    </p:animEffect>
                                  </p:childTnLst>
                                </p:cTn>
                              </p:par>
                            </p:childTnLst>
                          </p:cTn>
                        </p:par>
                      </p:childTnLst>
                    </p:cTn>
                  </p:par>
                  <p:par>
                    <p:cTn id="449" fill="hold">
                      <p:stCondLst>
                        <p:cond delay="indefinite"/>
                      </p:stCondLst>
                      <p:childTnLst>
                        <p:par>
                          <p:cTn id="450" fill="hold">
                            <p:stCondLst>
                              <p:cond delay="0"/>
                            </p:stCondLst>
                            <p:childTnLst>
                              <p:par>
                                <p:cTn id="451" presetID="22" presetClass="entr" presetSubtype="8" fill="hold" grpId="0" nodeType="clickEffect">
                                  <p:stCondLst>
                                    <p:cond delay="0"/>
                                  </p:stCondLst>
                                  <p:childTnLst>
                                    <p:set>
                                      <p:cBhvr>
                                        <p:cTn id="452" dur="1" fill="hold">
                                          <p:stCondLst>
                                            <p:cond delay="0"/>
                                          </p:stCondLst>
                                        </p:cTn>
                                        <p:tgtEl>
                                          <p:spTgt spid="3"/>
                                        </p:tgtEl>
                                        <p:attrNameLst>
                                          <p:attrName>style.visibility</p:attrName>
                                        </p:attrNameLst>
                                      </p:cBhvr>
                                      <p:to>
                                        <p:strVal val="visible"/>
                                      </p:to>
                                    </p:set>
                                    <p:animEffect transition="in" filter="wipe(left)">
                                      <p:cBhvr>
                                        <p:cTn id="453" dur="500"/>
                                        <p:tgtEl>
                                          <p:spTgt spid="3"/>
                                        </p:tgtEl>
                                      </p:cBhvr>
                                    </p:animEffect>
                                  </p:childTnLst>
                                </p:cTn>
                              </p:par>
                            </p:childTnLst>
                          </p:cTn>
                        </p:par>
                      </p:childTnLst>
                    </p:cTn>
                  </p:par>
                  <p:par>
                    <p:cTn id="454" fill="hold">
                      <p:stCondLst>
                        <p:cond delay="indefinite"/>
                      </p:stCondLst>
                      <p:childTnLst>
                        <p:par>
                          <p:cTn id="455" fill="hold">
                            <p:stCondLst>
                              <p:cond delay="0"/>
                            </p:stCondLst>
                            <p:childTnLst>
                              <p:par>
                                <p:cTn id="456" presetID="22" presetClass="entr" presetSubtype="8" fill="hold" grpId="0" nodeType="clickEffect">
                                  <p:stCondLst>
                                    <p:cond delay="0"/>
                                  </p:stCondLst>
                                  <p:childTnLst>
                                    <p:set>
                                      <p:cBhvr>
                                        <p:cTn id="457" dur="1" fill="hold">
                                          <p:stCondLst>
                                            <p:cond delay="0"/>
                                          </p:stCondLst>
                                        </p:cTn>
                                        <p:tgtEl>
                                          <p:spTgt spid="129"/>
                                        </p:tgtEl>
                                        <p:attrNameLst>
                                          <p:attrName>style.visibility</p:attrName>
                                        </p:attrNameLst>
                                      </p:cBhvr>
                                      <p:to>
                                        <p:strVal val="visible"/>
                                      </p:to>
                                    </p:set>
                                    <p:animEffect transition="in" filter="wipe(left)">
                                      <p:cBhvr>
                                        <p:cTn id="458"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animBg="1"/>
      <p:bldP spid="26" grpId="0"/>
      <p:bldP spid="27" grpId="0"/>
      <p:bldP spid="28" grpId="0"/>
      <p:bldP spid="31" grpId="0" animBg="1"/>
      <p:bldP spid="32" grpId="0"/>
      <p:bldP spid="33" grpId="0"/>
      <p:bldP spid="34" grpId="0"/>
      <p:bldP spid="35" grpId="0"/>
      <p:bldP spid="36" grpId="0"/>
      <p:bldP spid="37" grpId="0"/>
      <p:bldP spid="38" grpId="0"/>
      <p:bldP spid="39" grpId="0"/>
      <p:bldP spid="40" grpId="0"/>
      <p:bldP spid="41" grpId="0"/>
      <p:bldP spid="42" grpId="0"/>
      <p:bldP spid="43" grpId="0" animBg="1"/>
      <p:bldP spid="45" grpId="0"/>
      <p:bldP spid="47" grpId="0"/>
      <p:bldP spid="49" grpId="0"/>
      <p:bldP spid="50" grpId="0"/>
      <p:bldP spid="51" grpId="0"/>
      <p:bldP spid="53" grpId="0"/>
      <p:bldP spid="55" grpId="0"/>
      <p:bldP spid="56" grpId="0"/>
      <p:bldP spid="57" grpId="0"/>
      <p:bldP spid="59" grpId="0"/>
      <p:bldP spid="61" grpId="0"/>
      <p:bldP spid="62" grpId="0"/>
      <p:bldP spid="67" grpId="0"/>
      <p:bldP spid="69" grpId="0"/>
      <p:bldP spid="70" grpId="0"/>
      <p:bldP spid="71" grpId="0"/>
      <p:bldP spid="72" grpId="0"/>
      <p:bldP spid="73" grpId="0"/>
      <p:bldP spid="74" grpId="0"/>
      <p:bldP spid="76" grpId="0"/>
      <p:bldP spid="77" grpId="0"/>
      <p:bldP spid="78" grpId="0"/>
      <p:bldP spid="79" grpId="0"/>
      <p:bldP spid="80" grpId="0"/>
      <p:bldP spid="81" grpId="0"/>
      <p:bldP spid="82" grpId="0"/>
      <p:bldP spid="83" grpId="0"/>
      <p:bldP spid="88" grpId="0"/>
      <p:bldP spid="89" grpId="0"/>
      <p:bldP spid="90" grpId="0"/>
      <p:bldP spid="91" grpId="0"/>
      <p:bldP spid="92" grpId="0"/>
      <p:bldP spid="93" grpId="0"/>
      <p:bldP spid="96" grpId="0"/>
      <p:bldP spid="98" grpId="0"/>
      <p:bldP spid="99" grpId="0"/>
      <p:bldP spid="100" grpId="0"/>
      <p:bldP spid="101" grpId="0"/>
      <p:bldP spid="102" grpId="0"/>
      <p:bldP spid="103" grpId="0"/>
      <p:bldP spid="104" grpId="0"/>
      <p:bldP spid="94" grpId="0"/>
      <p:bldP spid="97" grpId="0"/>
      <p:bldP spid="106" grpId="0"/>
      <p:bldP spid="107" grpId="0"/>
      <p:bldP spid="108" grpId="0"/>
      <p:bldP spid="109" grpId="0"/>
      <p:bldP spid="110" grpId="0"/>
      <p:bldP spid="3" grpId="0" animBg="1"/>
      <p:bldP spid="129" grpId="0" animBg="1"/>
      <p:bldP spid="130" grpId="0" animBg="1"/>
      <p:bldP spid="130" grpId="1" animBg="1"/>
      <p:bldP spid="130" grpId="2" animBg="1"/>
      <p:bldP spid="131" grpId="0" animBg="1"/>
      <p:bldP spid="131" grpId="1" animBg="1"/>
      <p:bldP spid="131" grpId="2" animBg="1"/>
      <p:bldP spid="132" grpId="0" animBg="1"/>
      <p:bldP spid="132" grpId="1" animBg="1"/>
      <p:bldP spid="132" grpId="2"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D:\d drive\MJ WORK\Pooja mam (physics)\Rashi mam\Force\Final work\shooting-at-target-practice-on-ran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267" y="2190750"/>
            <a:ext cx="1591394" cy="264522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33490"/>
          <a:stretch/>
        </p:blipFill>
        <p:spPr bwMode="auto">
          <a:xfrm>
            <a:off x="-533400" y="-206375"/>
            <a:ext cx="5514120" cy="5556250"/>
          </a:xfrm>
          <a:prstGeom prst="rect">
            <a:avLst/>
          </a:prstGeom>
          <a:noFill/>
          <a:ln>
            <a:noFill/>
          </a:ln>
          <a:effectLst>
            <a:softEdge rad="317500"/>
          </a:effectLst>
          <a:scene3d>
            <a:camera prst="isometricOffAxis1Righ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9" name="Group 58"/>
          <p:cNvGrpSpPr/>
          <p:nvPr/>
        </p:nvGrpSpPr>
        <p:grpSpPr>
          <a:xfrm>
            <a:off x="5791200" y="2498007"/>
            <a:ext cx="1823491" cy="358617"/>
            <a:chOff x="6403410" y="2213040"/>
            <a:chExt cx="1823491" cy="358617"/>
          </a:xfrm>
        </p:grpSpPr>
        <p:sp>
          <p:nvSpPr>
            <p:cNvPr id="60" name="Horizontal Scroll 11"/>
            <p:cNvSpPr/>
            <p:nvPr/>
          </p:nvSpPr>
          <p:spPr>
            <a:xfrm>
              <a:off x="6403410" y="2213040"/>
              <a:ext cx="1823491" cy="358617"/>
            </a:xfrm>
            <a:prstGeom prst="wedgeRoundRectCallout">
              <a:avLst>
                <a:gd name="adj1" fmla="val 19838"/>
                <a:gd name="adj2" fmla="val 82354"/>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61" name="Rectangle 60"/>
            <p:cNvSpPr/>
            <p:nvPr/>
          </p:nvSpPr>
          <p:spPr>
            <a:xfrm>
              <a:off x="6441256" y="2222565"/>
              <a:ext cx="1713931"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Mass (m</a:t>
              </a:r>
              <a:r>
                <a:rPr lang="en-US" sz="1600" b="1" baseline="-25000" dirty="0" smtClean="0">
                  <a:solidFill>
                    <a:schemeClr val="bg1"/>
                  </a:solidFill>
                  <a:latin typeface="Book Antiqua" panose="02040602050305030304" pitchFamily="18" charset="0"/>
                </a:rPr>
                <a:t>1</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50 g</a:t>
              </a:r>
              <a:endParaRPr lang="en-US" sz="1600" b="1" dirty="0">
                <a:solidFill>
                  <a:schemeClr val="bg1"/>
                </a:solidFill>
                <a:latin typeface="Book Antiqua" panose="02040602050305030304" pitchFamily="18" charset="0"/>
              </a:endParaRPr>
            </a:p>
          </p:txBody>
        </p:sp>
      </p:grpSp>
      <p:grpSp>
        <p:nvGrpSpPr>
          <p:cNvPr id="21" name="Group 20"/>
          <p:cNvGrpSpPr/>
          <p:nvPr/>
        </p:nvGrpSpPr>
        <p:grpSpPr>
          <a:xfrm>
            <a:off x="5394532" y="3419475"/>
            <a:ext cx="3124200" cy="358617"/>
            <a:chOff x="6403410" y="2213040"/>
            <a:chExt cx="3124200" cy="358617"/>
          </a:xfrm>
        </p:grpSpPr>
        <p:sp>
          <p:nvSpPr>
            <p:cNvPr id="22" name="Horizontal Scroll 11"/>
            <p:cNvSpPr/>
            <p:nvPr/>
          </p:nvSpPr>
          <p:spPr>
            <a:xfrm>
              <a:off x="6403410" y="2213040"/>
              <a:ext cx="3124200" cy="358617"/>
            </a:xfrm>
            <a:prstGeom prst="wedgeRoundRectCallout">
              <a:avLst>
                <a:gd name="adj1" fmla="val 19838"/>
                <a:gd name="adj2" fmla="val -127093"/>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3" name="Rectangle 22"/>
            <p:cNvSpPr/>
            <p:nvPr/>
          </p:nvSpPr>
          <p:spPr>
            <a:xfrm>
              <a:off x="6441256" y="2222565"/>
              <a:ext cx="2811988"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Initial Velocity  (u</a:t>
              </a:r>
              <a:r>
                <a:rPr lang="en-US" sz="1600" b="1" baseline="-25000" dirty="0" smtClean="0">
                  <a:solidFill>
                    <a:schemeClr val="bg1"/>
                  </a:solidFill>
                  <a:latin typeface="Book Antiqua" panose="02040602050305030304" pitchFamily="18" charset="0"/>
                </a:rPr>
                <a:t>1</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0</a:t>
              </a:r>
              <a:r>
                <a:rPr lang="en-US" sz="1600" b="1" dirty="0" smtClean="0">
                  <a:solidFill>
                    <a:schemeClr val="bg1"/>
                  </a:solidFill>
                  <a:latin typeface="Book Antiqua" panose="02040602050305030304" pitchFamily="18" charset="0"/>
                </a:rPr>
                <a:t> ms</a:t>
              </a:r>
              <a:r>
                <a:rPr lang="en-US" sz="1600" b="1" baseline="30000" dirty="0" smtClean="0">
                  <a:solidFill>
                    <a:schemeClr val="bg1"/>
                  </a:solidFill>
                  <a:latin typeface="Book Antiqua" panose="02040602050305030304" pitchFamily="18" charset="0"/>
                </a:rPr>
                <a:t>-1</a:t>
              </a:r>
              <a:endParaRPr lang="en-US" sz="1600" b="1" dirty="0">
                <a:solidFill>
                  <a:schemeClr val="bg1"/>
                </a:solidFill>
                <a:latin typeface="Book Antiqua" panose="02040602050305030304" pitchFamily="18" charset="0"/>
              </a:endParaRPr>
            </a:p>
          </p:txBody>
        </p:sp>
      </p:grpSp>
      <p:grpSp>
        <p:nvGrpSpPr>
          <p:cNvPr id="24" name="Group 23"/>
          <p:cNvGrpSpPr/>
          <p:nvPr/>
        </p:nvGrpSpPr>
        <p:grpSpPr>
          <a:xfrm>
            <a:off x="6273849" y="2508545"/>
            <a:ext cx="1825515" cy="358617"/>
            <a:chOff x="6403410" y="2213040"/>
            <a:chExt cx="1825515" cy="358617"/>
          </a:xfrm>
        </p:grpSpPr>
        <p:sp>
          <p:nvSpPr>
            <p:cNvPr id="25" name="Horizontal Scroll 11"/>
            <p:cNvSpPr/>
            <p:nvPr/>
          </p:nvSpPr>
          <p:spPr>
            <a:xfrm>
              <a:off x="6403410" y="2213040"/>
              <a:ext cx="1825515" cy="358617"/>
            </a:xfrm>
            <a:prstGeom prst="wedgeRoundRectCallout">
              <a:avLst>
                <a:gd name="adj1" fmla="val 19838"/>
                <a:gd name="adj2" fmla="val 82354"/>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26" name="Rectangle 25"/>
            <p:cNvSpPr/>
            <p:nvPr/>
          </p:nvSpPr>
          <p:spPr>
            <a:xfrm>
              <a:off x="6441256" y="2222565"/>
              <a:ext cx="1787669"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Mass (m</a:t>
              </a:r>
              <a:r>
                <a:rPr lang="en-US" sz="1600" b="1" baseline="-25000" dirty="0" smtClean="0">
                  <a:solidFill>
                    <a:schemeClr val="bg1"/>
                  </a:solidFill>
                  <a:latin typeface="Book Antiqua" panose="02040602050305030304" pitchFamily="18" charset="0"/>
                </a:rPr>
                <a:t>2</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4 kg</a:t>
              </a:r>
              <a:endParaRPr lang="en-US" sz="1600" b="1" dirty="0">
                <a:solidFill>
                  <a:schemeClr val="bg1"/>
                </a:solidFill>
                <a:latin typeface="Book Antiqua" panose="02040602050305030304" pitchFamily="18" charset="0"/>
              </a:endParaRPr>
            </a:p>
          </p:txBody>
        </p:sp>
      </p:grpSp>
      <p:pic>
        <p:nvPicPr>
          <p:cNvPr id="27" name="Picture 26" descr="D:\d drive\MJ WORK\Pooja mam (physics)\Rashi mam\Force\Final work\can-stock-photo_csp143635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3380123" y="2792876"/>
            <a:ext cx="737617" cy="6398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d drive\MJ WORK\Pooja mam (physics)\Rashi mam\Force\Final work\stock-vector-vector-illustration-of-d-bullet-10576221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7110439" y="2839901"/>
            <a:ext cx="152337" cy="46673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2100472" y="3481616"/>
            <a:ext cx="2837011" cy="358617"/>
            <a:chOff x="6403409" y="2213040"/>
            <a:chExt cx="2837011" cy="358617"/>
          </a:xfrm>
        </p:grpSpPr>
        <p:sp>
          <p:nvSpPr>
            <p:cNvPr id="29" name="Horizontal Scroll 11"/>
            <p:cNvSpPr/>
            <p:nvPr/>
          </p:nvSpPr>
          <p:spPr>
            <a:xfrm>
              <a:off x="6403409" y="2213040"/>
              <a:ext cx="2776327" cy="358617"/>
            </a:xfrm>
            <a:prstGeom prst="wedgeRoundRectCallout">
              <a:avLst>
                <a:gd name="adj1" fmla="val 19838"/>
                <a:gd name="adj2" fmla="val -127093"/>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30" name="Rectangle 29"/>
            <p:cNvSpPr/>
            <p:nvPr/>
          </p:nvSpPr>
          <p:spPr>
            <a:xfrm>
              <a:off x="6441256" y="2222565"/>
              <a:ext cx="2799164"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Final Velocity  (v</a:t>
              </a:r>
              <a:r>
                <a:rPr lang="en-US" sz="1600" b="1" baseline="-25000" dirty="0" smtClean="0">
                  <a:solidFill>
                    <a:schemeClr val="bg1"/>
                  </a:solidFill>
                  <a:latin typeface="Book Antiqua" panose="02040602050305030304" pitchFamily="18" charset="0"/>
                </a:rPr>
                <a:t>1</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35 ms</a:t>
              </a:r>
              <a:r>
                <a:rPr lang="en-US" sz="1600" b="1" baseline="30000" dirty="0" smtClean="0">
                  <a:solidFill>
                    <a:schemeClr val="bg1"/>
                  </a:solidFill>
                  <a:latin typeface="Book Antiqua" panose="02040602050305030304" pitchFamily="18" charset="0"/>
                </a:rPr>
                <a:t>-1</a:t>
              </a:r>
              <a:endParaRPr lang="en-US" sz="1600" b="1" dirty="0">
                <a:solidFill>
                  <a:schemeClr val="bg1"/>
                </a:solidFill>
                <a:latin typeface="Book Antiqua" panose="02040602050305030304" pitchFamily="18" charset="0"/>
              </a:endParaRPr>
            </a:p>
          </p:txBody>
        </p:sp>
      </p:grpSp>
      <p:grpSp>
        <p:nvGrpSpPr>
          <p:cNvPr id="31" name="Group 30"/>
          <p:cNvGrpSpPr/>
          <p:nvPr/>
        </p:nvGrpSpPr>
        <p:grpSpPr>
          <a:xfrm>
            <a:off x="5869425" y="2517933"/>
            <a:ext cx="2283975" cy="358617"/>
            <a:chOff x="6403409" y="2213040"/>
            <a:chExt cx="2283975" cy="358617"/>
          </a:xfrm>
        </p:grpSpPr>
        <p:sp>
          <p:nvSpPr>
            <p:cNvPr id="32" name="Horizontal Scroll 11"/>
            <p:cNvSpPr/>
            <p:nvPr/>
          </p:nvSpPr>
          <p:spPr>
            <a:xfrm>
              <a:off x="6403409" y="2213040"/>
              <a:ext cx="2283975" cy="358617"/>
            </a:xfrm>
            <a:prstGeom prst="wedgeRoundRectCallout">
              <a:avLst>
                <a:gd name="adj1" fmla="val 29902"/>
                <a:gd name="adj2" fmla="val 96014"/>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33" name="Rectangle 32"/>
            <p:cNvSpPr/>
            <p:nvPr/>
          </p:nvSpPr>
          <p:spPr>
            <a:xfrm>
              <a:off x="6441256" y="2222565"/>
              <a:ext cx="2246128"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Final Velocity  (v</a:t>
              </a:r>
              <a:r>
                <a:rPr lang="en-US" sz="1600" b="1" baseline="-25000" dirty="0" smtClean="0">
                  <a:solidFill>
                    <a:schemeClr val="bg1"/>
                  </a:solidFill>
                  <a:latin typeface="Book Antiqua" panose="02040602050305030304" pitchFamily="18" charset="0"/>
                </a:rPr>
                <a:t>2</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a:t>
              </a:r>
              <a:endParaRPr lang="en-US" sz="1600" b="1" dirty="0">
                <a:solidFill>
                  <a:schemeClr val="bg1"/>
                </a:solidFill>
                <a:latin typeface="Book Antiqua" panose="02040602050305030304" pitchFamily="18" charset="0"/>
              </a:endParaRPr>
            </a:p>
          </p:txBody>
        </p:sp>
      </p:grpSp>
      <p:grpSp>
        <p:nvGrpSpPr>
          <p:cNvPr id="34" name="Group 33"/>
          <p:cNvGrpSpPr/>
          <p:nvPr/>
        </p:nvGrpSpPr>
        <p:grpSpPr>
          <a:xfrm>
            <a:off x="5715000" y="3409950"/>
            <a:ext cx="2849834" cy="358617"/>
            <a:chOff x="6403410" y="2213040"/>
            <a:chExt cx="2849834" cy="358617"/>
          </a:xfrm>
        </p:grpSpPr>
        <p:sp>
          <p:nvSpPr>
            <p:cNvPr id="35" name="Horizontal Scroll 11"/>
            <p:cNvSpPr/>
            <p:nvPr/>
          </p:nvSpPr>
          <p:spPr>
            <a:xfrm>
              <a:off x="6403410" y="2213040"/>
              <a:ext cx="2849834" cy="358617"/>
            </a:xfrm>
            <a:prstGeom prst="wedgeRoundRectCallout">
              <a:avLst>
                <a:gd name="adj1" fmla="val 19838"/>
                <a:gd name="adj2" fmla="val -127093"/>
                <a:gd name="adj3" fmla="val 16667"/>
              </a:avLst>
            </a:prstGeom>
            <a:solidFill>
              <a:srgbClr val="FF0000">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effectLst>
                  <a:glow rad="63500">
                    <a:schemeClr val="accent6">
                      <a:satMod val="175000"/>
                      <a:alpha val="40000"/>
                    </a:schemeClr>
                  </a:glow>
                </a:effectLst>
              </a:endParaRPr>
            </a:p>
          </p:txBody>
        </p:sp>
        <p:sp>
          <p:nvSpPr>
            <p:cNvPr id="36" name="Rectangle 35"/>
            <p:cNvSpPr/>
            <p:nvPr/>
          </p:nvSpPr>
          <p:spPr>
            <a:xfrm>
              <a:off x="6441256" y="2222565"/>
              <a:ext cx="2811988" cy="338554"/>
            </a:xfrm>
            <a:prstGeom prst="rect">
              <a:avLst/>
            </a:prstGeom>
          </p:spPr>
          <p:txBody>
            <a:bodyPr wrap="none">
              <a:spAutoFit/>
            </a:bodyPr>
            <a:lstStyle/>
            <a:p>
              <a:r>
                <a:rPr lang="en-US" sz="1600" b="1" dirty="0" smtClean="0">
                  <a:solidFill>
                    <a:schemeClr val="bg1"/>
                  </a:solidFill>
                  <a:latin typeface="Book Antiqua" panose="02040602050305030304" pitchFamily="18" charset="0"/>
                </a:rPr>
                <a:t>Initial Velocity  (u</a:t>
              </a:r>
              <a:r>
                <a:rPr lang="en-US" sz="1600" b="1" baseline="-25000" dirty="0" smtClean="0">
                  <a:solidFill>
                    <a:schemeClr val="bg1"/>
                  </a:solidFill>
                  <a:latin typeface="Book Antiqua" panose="02040602050305030304" pitchFamily="18" charset="0"/>
                </a:rPr>
                <a:t>2</a:t>
              </a:r>
              <a:r>
                <a:rPr lang="en-US" sz="1600" b="1" dirty="0" smtClean="0">
                  <a:solidFill>
                    <a:schemeClr val="bg1"/>
                  </a:solidFill>
                  <a:latin typeface="Book Antiqua" panose="02040602050305030304" pitchFamily="18" charset="0"/>
                </a:rPr>
                <a:t>)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0 ms</a:t>
              </a:r>
              <a:r>
                <a:rPr lang="en-US" sz="1600" b="1" baseline="30000" dirty="0" smtClean="0">
                  <a:solidFill>
                    <a:schemeClr val="bg1"/>
                  </a:solidFill>
                  <a:latin typeface="Book Antiqua" panose="02040602050305030304" pitchFamily="18" charset="0"/>
                </a:rPr>
                <a:t>-1</a:t>
              </a:r>
              <a:endParaRPr lang="en-US" sz="1600" b="1" dirty="0">
                <a:solidFill>
                  <a:schemeClr val="bg1"/>
                </a:solidFill>
                <a:latin typeface="Book Antiqua" panose="02040602050305030304" pitchFamily="18" charset="0"/>
              </a:endParaRPr>
            </a:p>
          </p:txBody>
        </p:sp>
      </p:grpSp>
      <p:grpSp>
        <p:nvGrpSpPr>
          <p:cNvPr id="37" name="Group 36"/>
          <p:cNvGrpSpPr/>
          <p:nvPr/>
        </p:nvGrpSpPr>
        <p:grpSpPr>
          <a:xfrm>
            <a:off x="618356" y="80592"/>
            <a:ext cx="7230244" cy="884906"/>
            <a:chOff x="743485" y="41790"/>
            <a:chExt cx="7230244" cy="936786"/>
          </a:xfrm>
        </p:grpSpPr>
        <p:sp>
          <p:nvSpPr>
            <p:cNvPr id="38" name="TextBox 2"/>
            <p:cNvSpPr txBox="1">
              <a:spLocks noChangeArrowheads="1"/>
            </p:cNvSpPr>
            <p:nvPr/>
          </p:nvSpPr>
          <p:spPr bwMode="auto">
            <a:xfrm>
              <a:off x="743485" y="97641"/>
              <a:ext cx="7230244" cy="880935"/>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30188" indent="-230188" algn="l"/>
              <a:endParaRPr lang="en-US" dirty="0">
                <a:solidFill>
                  <a:prstClr val="black"/>
                </a:solidFill>
                <a:latin typeface="Bell MT" pitchFamily="18" charset="0"/>
              </a:endParaRPr>
            </a:p>
          </p:txBody>
        </p:sp>
        <p:sp>
          <p:nvSpPr>
            <p:cNvPr id="39" name="TextBox 3"/>
            <p:cNvSpPr txBox="1">
              <a:spLocks noChangeArrowheads="1"/>
            </p:cNvSpPr>
            <p:nvPr/>
          </p:nvSpPr>
          <p:spPr bwMode="auto">
            <a:xfrm>
              <a:off x="1249846" y="41790"/>
              <a:ext cx="6723883" cy="872200"/>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 Antiqua" panose="0204060205030503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From a rifle of mass 4 kg, a bullet of mass 50 g is fired with an initial velocity of 35 </a:t>
              </a:r>
              <a:r>
                <a:rPr lang="en-US" dirty="0" smtClean="0"/>
                <a:t>ms</a:t>
              </a:r>
              <a:r>
                <a:rPr lang="en-US" baseline="30000" dirty="0" smtClean="0"/>
                <a:t>-1</a:t>
              </a:r>
              <a:r>
                <a:rPr lang="en-US" dirty="0"/>
                <a:t>. Calculate the </a:t>
              </a:r>
              <a:r>
                <a:rPr lang="en-US" dirty="0" smtClean="0"/>
                <a:t>recoil </a:t>
              </a:r>
              <a:r>
                <a:rPr lang="en-US" dirty="0"/>
                <a:t>velocity of the rifle.</a:t>
              </a:r>
              <a:endParaRPr lang="en-IN" dirty="0"/>
            </a:p>
          </p:txBody>
        </p:sp>
      </p:grpSp>
      <p:grpSp>
        <p:nvGrpSpPr>
          <p:cNvPr id="40" name="Group 39"/>
          <p:cNvGrpSpPr/>
          <p:nvPr/>
        </p:nvGrpSpPr>
        <p:grpSpPr>
          <a:xfrm>
            <a:off x="289937" y="179070"/>
            <a:ext cx="640080" cy="640080"/>
            <a:chOff x="4953000" y="3718491"/>
            <a:chExt cx="640080" cy="640080"/>
          </a:xfrm>
        </p:grpSpPr>
        <p:sp>
          <p:nvSpPr>
            <p:cNvPr id="41" name="Oval 40"/>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2</a:t>
              </a:r>
            </a:p>
          </p:txBody>
        </p:sp>
      </p:grpSp>
    </p:spTree>
    <p:extLst>
      <p:ext uri="{BB962C8B-B14F-4D97-AF65-F5344CB8AC3E}">
        <p14:creationId xmlns:p14="http://schemas.microsoft.com/office/powerpoint/2010/main" val="4425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par>
                                <p:cTn id="13" presetID="10" presetClass="entr" presetSubtype="0" fill="hold" nodeType="withEffect">
                                  <p:stCondLst>
                                    <p:cond delay="0"/>
                                  </p:stCondLst>
                                  <p:childTnLst>
                                    <p:set>
                                      <p:cBhvr>
                                        <p:cTn id="14" dur="1" fill="hold">
                                          <p:stCondLst>
                                            <p:cond delay="0"/>
                                          </p:stCondLst>
                                        </p:cTn>
                                        <p:tgtEl>
                                          <p:spTgt spid="1029"/>
                                        </p:tgtEl>
                                        <p:attrNameLst>
                                          <p:attrName>style.visibility</p:attrName>
                                        </p:attrNameLst>
                                      </p:cBhvr>
                                      <p:to>
                                        <p:strVal val="visible"/>
                                      </p:to>
                                    </p:set>
                                    <p:animEffect transition="in" filter="fade">
                                      <p:cBhvr>
                                        <p:cTn id="15" dur="500"/>
                                        <p:tgtEl>
                                          <p:spTgt spid="102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childTnLst>
                                </p:cTn>
                              </p:par>
                            </p:childTnLst>
                          </p:cTn>
                        </p:par>
                        <p:par>
                          <p:cTn id="20" fill="hold">
                            <p:stCondLst>
                              <p:cond delay="0"/>
                            </p:stCondLst>
                            <p:childTnLst>
                              <p:par>
                                <p:cTn id="21" presetID="22" presetClass="entr" presetSubtype="4"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9"/>
                                        </p:tgtEl>
                                      </p:cBhvr>
                                    </p:animEffect>
                                    <p:set>
                                      <p:cBhvr>
                                        <p:cTn id="28" dur="1" fill="hold">
                                          <p:stCondLst>
                                            <p:cond delay="499"/>
                                          </p:stCondLst>
                                        </p:cTn>
                                        <p:tgtEl>
                                          <p:spTgt spid="59"/>
                                        </p:tgtEl>
                                        <p:attrNameLst>
                                          <p:attrName>style.visibility</p:attrName>
                                        </p:attrNameLst>
                                      </p:cBhvr>
                                      <p:to>
                                        <p:strVal val="hidden"/>
                                      </p:to>
                                    </p:set>
                                  </p:childTnLst>
                                </p:cTn>
                              </p:par>
                              <p:par>
                                <p:cTn id="29" presetID="2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2.5E-6 -8.64198E-7 L -0.36094 0.00617 " pathEditMode="fixed" rAng="0" ptsTypes="AA">
                                      <p:cBhvr>
                                        <p:cTn id="40" dur="500" fill="hold"/>
                                        <p:tgtEl>
                                          <p:spTgt spid="1030"/>
                                        </p:tgtEl>
                                        <p:attrNameLst>
                                          <p:attrName>ppt_x</p:attrName>
                                          <p:attrName>ppt_y</p:attrName>
                                        </p:attrNameLst>
                                      </p:cBhvr>
                                      <p:rCtr x="-18056" y="309"/>
                                    </p:animMotion>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22" presetClass="entr" presetSubtype="4"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down)">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8"/>
                                        </p:tgtEl>
                                      </p:cBhvr>
                                    </p:animEffect>
                                    <p:set>
                                      <p:cBhvr>
                                        <p:cTn id="51" dur="1" fill="hold">
                                          <p:stCondLst>
                                            <p:cond delay="499"/>
                                          </p:stCondLst>
                                        </p:cTn>
                                        <p:tgtEl>
                                          <p:spTgt spid="2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24"/>
                                        </p:tgtEl>
                                      </p:cBhvr>
                                    </p:animEffect>
                                    <p:set>
                                      <p:cBhvr>
                                        <p:cTn id="61" dur="1" fill="hold">
                                          <p:stCondLst>
                                            <p:cond delay="499"/>
                                          </p:stCondLst>
                                        </p:cTn>
                                        <p:tgtEl>
                                          <p:spTgt spid="24"/>
                                        </p:tgtEl>
                                        <p:attrNameLst>
                                          <p:attrName>style.visibility</p:attrName>
                                        </p:attrNameLst>
                                      </p:cBhvr>
                                      <p:to>
                                        <p:strVal val="hidden"/>
                                      </p:to>
                                    </p:set>
                                  </p:childTnLst>
                                </p:cTn>
                              </p:par>
                              <p:par>
                                <p:cTn id="62" presetID="22" presetClass="entr" presetSubtype="4"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34"/>
                                        </p:tgtEl>
                                      </p:cBhvr>
                                    </p:animEffect>
                                    <p:set>
                                      <p:cBhvr>
                                        <p:cTn id="69" dur="1" fill="hold">
                                          <p:stCondLst>
                                            <p:cond delay="499"/>
                                          </p:stCondLst>
                                        </p:cTn>
                                        <p:tgtEl>
                                          <p:spTgt spid="34"/>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18356" y="80592"/>
            <a:ext cx="7230244" cy="884906"/>
            <a:chOff x="743485" y="41790"/>
            <a:chExt cx="7230244" cy="936786"/>
          </a:xfrm>
        </p:grpSpPr>
        <p:sp>
          <p:nvSpPr>
            <p:cNvPr id="8" name="TextBox 2"/>
            <p:cNvSpPr txBox="1">
              <a:spLocks noChangeArrowheads="1"/>
            </p:cNvSpPr>
            <p:nvPr/>
          </p:nvSpPr>
          <p:spPr bwMode="auto">
            <a:xfrm>
              <a:off x="743485" y="97641"/>
              <a:ext cx="7230244" cy="880935"/>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30188" indent="-230188" algn="l"/>
              <a:endParaRPr lang="en-US" dirty="0">
                <a:solidFill>
                  <a:prstClr val="black"/>
                </a:solidFill>
                <a:latin typeface="Bell MT" pitchFamily="18" charset="0"/>
              </a:endParaRPr>
            </a:p>
          </p:txBody>
        </p:sp>
        <p:sp>
          <p:nvSpPr>
            <p:cNvPr id="9" name="TextBox 3"/>
            <p:cNvSpPr txBox="1">
              <a:spLocks noChangeArrowheads="1"/>
            </p:cNvSpPr>
            <p:nvPr/>
          </p:nvSpPr>
          <p:spPr bwMode="auto">
            <a:xfrm>
              <a:off x="1249846" y="41790"/>
              <a:ext cx="6723883" cy="872200"/>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 Antiqua" panose="0204060205030503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From a rifle of mass 4 kg, a bullet of mass 50 g is fired with an initial velocity of 35 </a:t>
              </a:r>
              <a:r>
                <a:rPr lang="en-US" dirty="0" smtClean="0"/>
                <a:t>ms</a:t>
              </a:r>
              <a:r>
                <a:rPr lang="en-US" baseline="30000" dirty="0" smtClean="0"/>
                <a:t>-1</a:t>
              </a:r>
              <a:r>
                <a:rPr lang="en-US" dirty="0"/>
                <a:t>. Calculate the </a:t>
              </a:r>
              <a:r>
                <a:rPr lang="en-US" dirty="0" smtClean="0"/>
                <a:t>recoil </a:t>
              </a:r>
              <a:r>
                <a:rPr lang="en-US" dirty="0"/>
                <a:t>velocity of the rifle.</a:t>
              </a:r>
              <a:endParaRPr lang="en-IN" dirty="0"/>
            </a:p>
          </p:txBody>
        </p:sp>
      </p:grpSp>
      <p:grpSp>
        <p:nvGrpSpPr>
          <p:cNvPr id="5" name="Group 4"/>
          <p:cNvGrpSpPr/>
          <p:nvPr/>
        </p:nvGrpSpPr>
        <p:grpSpPr>
          <a:xfrm>
            <a:off x="289937" y="179070"/>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2</a:t>
              </a:r>
            </a:p>
          </p:txBody>
        </p:sp>
      </p:grpSp>
      <p:sp>
        <p:nvSpPr>
          <p:cNvPr id="10" name="TextBox 32"/>
          <p:cNvSpPr txBox="1"/>
          <p:nvPr/>
        </p:nvSpPr>
        <p:spPr>
          <a:xfrm>
            <a:off x="1185531" y="1021710"/>
            <a:ext cx="457616"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dirty="0" smtClean="0">
                <a:solidFill>
                  <a:srgbClr val="0000FF"/>
                </a:solidFill>
                <a:latin typeface="Book Antiqua" panose="02040602050305030304" pitchFamily="18" charset="0"/>
              </a:rPr>
              <a:t>m</a:t>
            </a:r>
            <a:r>
              <a:rPr lang="en-US" sz="1600" b="1" baseline="-25000" dirty="0">
                <a:solidFill>
                  <a:srgbClr val="0000FF"/>
                </a:solidFill>
                <a:latin typeface="Book Antiqua" pitchFamily="18" charset="0"/>
              </a:rPr>
              <a:t>2</a:t>
            </a:r>
            <a:endParaRPr lang="en-US" sz="1600" b="1" dirty="0">
              <a:solidFill>
                <a:srgbClr val="0000FF"/>
              </a:solidFill>
              <a:latin typeface="Book Antiqua" pitchFamily="18" charset="0"/>
            </a:endParaRPr>
          </a:p>
        </p:txBody>
      </p:sp>
      <p:sp>
        <p:nvSpPr>
          <p:cNvPr id="11" name="TextBox 81"/>
          <p:cNvSpPr txBox="1"/>
          <p:nvPr/>
        </p:nvSpPr>
        <p:spPr>
          <a:xfrm>
            <a:off x="2381250" y="1082151"/>
            <a:ext cx="457200"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dirty="0" smtClean="0">
                <a:solidFill>
                  <a:srgbClr val="0000FF"/>
                </a:solidFill>
                <a:latin typeface="Book Antiqua" panose="02040602050305030304" pitchFamily="18" charset="0"/>
              </a:rPr>
              <a:t>m</a:t>
            </a:r>
            <a:r>
              <a:rPr lang="en-US" sz="1600" b="1" baseline="-25000" dirty="0">
                <a:solidFill>
                  <a:srgbClr val="0000FF"/>
                </a:solidFill>
                <a:latin typeface="Book Antiqua" pitchFamily="18" charset="0"/>
              </a:rPr>
              <a:t>1</a:t>
            </a:r>
            <a:endParaRPr lang="en-US" sz="1600" b="1" dirty="0">
              <a:solidFill>
                <a:srgbClr val="0000FF"/>
              </a:solidFill>
              <a:latin typeface="Book Antiqua" pitchFamily="18" charset="0"/>
            </a:endParaRPr>
          </a:p>
        </p:txBody>
      </p:sp>
      <p:sp>
        <p:nvSpPr>
          <p:cNvPr id="12" name="TextBox 89"/>
          <p:cNvSpPr txBox="1"/>
          <p:nvPr/>
        </p:nvSpPr>
        <p:spPr>
          <a:xfrm>
            <a:off x="3361546" y="1091676"/>
            <a:ext cx="343679"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itchFamily="18" charset="0"/>
            </a:endParaRPr>
          </a:p>
        </p:txBody>
      </p:sp>
      <p:sp>
        <p:nvSpPr>
          <p:cNvPr id="13" name="Rectangle 12"/>
          <p:cNvSpPr/>
          <p:nvPr/>
        </p:nvSpPr>
        <p:spPr>
          <a:xfrm>
            <a:off x="3665384" y="1000125"/>
            <a:ext cx="38985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sym typeface="Symbol"/>
              </a:rPr>
              <a:t>50</a:t>
            </a:r>
            <a:endParaRPr lang="en-US" sz="1600" b="1" dirty="0">
              <a:solidFill>
                <a:srgbClr val="0000FF"/>
              </a:solidFill>
              <a:latin typeface="Book Antiqua" panose="02040602050305030304" pitchFamily="18" charset="0"/>
            </a:endParaRPr>
          </a:p>
        </p:txBody>
      </p:sp>
      <p:sp>
        <p:nvSpPr>
          <p:cNvPr id="14" name="Rectangle 13"/>
          <p:cNvSpPr/>
          <p:nvPr/>
        </p:nvSpPr>
        <p:spPr>
          <a:xfrm>
            <a:off x="3566656" y="1255361"/>
            <a:ext cx="625585" cy="338554"/>
          </a:xfrm>
          <a:prstGeom prst="rect">
            <a:avLst/>
          </a:prstGeom>
        </p:spPr>
        <p:txBody>
          <a:bodyPr wrap="square">
            <a:spAutoFit/>
          </a:bodyPr>
          <a:lstStyle/>
          <a:p>
            <a:r>
              <a:rPr lang="en-US" sz="1600" b="1" dirty="0" smtClean="0">
                <a:solidFill>
                  <a:srgbClr val="0000FF"/>
                </a:solidFill>
                <a:latin typeface="Book Antiqua" panose="02040602050305030304" pitchFamily="18" charset="0"/>
                <a:sym typeface="Symbol"/>
              </a:rPr>
              <a:t>1000</a:t>
            </a:r>
            <a:endParaRPr lang="en-US" sz="1600" b="1" dirty="0" smtClean="0">
              <a:solidFill>
                <a:srgbClr val="0000FF"/>
              </a:solidFill>
              <a:latin typeface="Book Antiqua" panose="02040602050305030304" pitchFamily="18" charset="0"/>
            </a:endParaRPr>
          </a:p>
        </p:txBody>
      </p:sp>
      <p:cxnSp>
        <p:nvCxnSpPr>
          <p:cNvPr id="15" name="Straight Connector 14"/>
          <p:cNvCxnSpPr/>
          <p:nvPr/>
        </p:nvCxnSpPr>
        <p:spPr>
          <a:xfrm>
            <a:off x="3635791" y="1274411"/>
            <a:ext cx="457378"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6" name="TextBox 89"/>
          <p:cNvSpPr txBox="1"/>
          <p:nvPr/>
        </p:nvSpPr>
        <p:spPr>
          <a:xfrm>
            <a:off x="4028685" y="1120251"/>
            <a:ext cx="1029479"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dirty="0" smtClean="0">
                <a:solidFill>
                  <a:srgbClr val="0000FF"/>
                </a:solidFill>
                <a:latin typeface="Book Antiqua" panose="02040602050305030304" pitchFamily="18" charset="0"/>
              </a:rPr>
              <a:t>= 0.05 kg</a:t>
            </a:r>
            <a:endParaRPr lang="en-US" sz="1600" b="1" dirty="0">
              <a:solidFill>
                <a:srgbClr val="0000FF"/>
              </a:solidFill>
              <a:latin typeface="Book Antiqua" pitchFamily="18" charset="0"/>
            </a:endParaRPr>
          </a:p>
        </p:txBody>
      </p:sp>
      <p:sp>
        <p:nvSpPr>
          <p:cNvPr id="17" name="Rectangle 16"/>
          <p:cNvSpPr/>
          <p:nvPr/>
        </p:nvSpPr>
        <p:spPr>
          <a:xfrm>
            <a:off x="1486993" y="1021710"/>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itchFamily="18" charset="0"/>
            </a:endParaRPr>
          </a:p>
        </p:txBody>
      </p:sp>
      <p:sp>
        <p:nvSpPr>
          <p:cNvPr id="18" name="Rectangle 17"/>
          <p:cNvSpPr/>
          <p:nvPr/>
        </p:nvSpPr>
        <p:spPr>
          <a:xfrm>
            <a:off x="1715732" y="1021710"/>
            <a:ext cx="62869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4 kg,</a:t>
            </a:r>
            <a:endParaRPr lang="en-US" sz="1600" b="1" dirty="0">
              <a:solidFill>
                <a:srgbClr val="0000FF"/>
              </a:solidFill>
              <a:latin typeface="Book Antiqua" pitchFamily="18" charset="0"/>
            </a:endParaRPr>
          </a:p>
        </p:txBody>
      </p:sp>
      <p:sp>
        <p:nvSpPr>
          <p:cNvPr id="19" name="Rectangle 18"/>
          <p:cNvSpPr/>
          <p:nvPr/>
        </p:nvSpPr>
        <p:spPr>
          <a:xfrm>
            <a:off x="2683626" y="1082151"/>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itchFamily="18" charset="0"/>
            </a:endParaRPr>
          </a:p>
        </p:txBody>
      </p:sp>
      <p:sp>
        <p:nvSpPr>
          <p:cNvPr id="20" name="Rectangle 19"/>
          <p:cNvSpPr/>
          <p:nvPr/>
        </p:nvSpPr>
        <p:spPr>
          <a:xfrm>
            <a:off x="2864740" y="1082151"/>
            <a:ext cx="55496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50 g</a:t>
            </a:r>
            <a:endParaRPr lang="en-US" sz="1600" b="1" dirty="0">
              <a:solidFill>
                <a:srgbClr val="0000FF"/>
              </a:solidFill>
              <a:latin typeface="Book Antiqua" pitchFamily="18" charset="0"/>
            </a:endParaRPr>
          </a:p>
        </p:txBody>
      </p:sp>
      <p:sp>
        <p:nvSpPr>
          <p:cNvPr id="21" name="TextBox 81"/>
          <p:cNvSpPr txBox="1"/>
          <p:nvPr/>
        </p:nvSpPr>
        <p:spPr>
          <a:xfrm>
            <a:off x="1185531" y="1663453"/>
            <a:ext cx="457200"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dirty="0" smtClean="0">
                <a:solidFill>
                  <a:srgbClr val="0000FF"/>
                </a:solidFill>
                <a:latin typeface="Book Antiqua" panose="02040602050305030304" pitchFamily="18" charset="0"/>
              </a:rPr>
              <a:t>v</a:t>
            </a:r>
            <a:r>
              <a:rPr lang="en-US" sz="1600" b="1" baseline="-25000" dirty="0" smtClean="0">
                <a:solidFill>
                  <a:srgbClr val="0000FF"/>
                </a:solidFill>
                <a:latin typeface="Book Antiqua" pitchFamily="18" charset="0"/>
              </a:rPr>
              <a:t>1</a:t>
            </a:r>
            <a:endParaRPr lang="en-US" sz="1600" b="1" dirty="0">
              <a:solidFill>
                <a:srgbClr val="0000FF"/>
              </a:solidFill>
              <a:latin typeface="Book Antiqua" pitchFamily="18" charset="0"/>
            </a:endParaRPr>
          </a:p>
        </p:txBody>
      </p:sp>
      <p:sp>
        <p:nvSpPr>
          <p:cNvPr id="22" name="Rectangle 21"/>
          <p:cNvSpPr/>
          <p:nvPr/>
        </p:nvSpPr>
        <p:spPr>
          <a:xfrm>
            <a:off x="1486993" y="1671191"/>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itchFamily="18" charset="0"/>
            </a:endParaRPr>
          </a:p>
        </p:txBody>
      </p:sp>
      <p:sp>
        <p:nvSpPr>
          <p:cNvPr id="23" name="Rectangle 22"/>
          <p:cNvSpPr/>
          <p:nvPr/>
        </p:nvSpPr>
        <p:spPr>
          <a:xfrm>
            <a:off x="1715732" y="1698426"/>
            <a:ext cx="829073"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35 ms</a:t>
            </a:r>
            <a:r>
              <a:rPr lang="en-US" sz="1600" b="1" baseline="30000" dirty="0" smtClean="0">
                <a:solidFill>
                  <a:srgbClr val="0000FF"/>
                </a:solidFill>
                <a:latin typeface="Book Antiqua" pitchFamily="18" charset="0"/>
              </a:rPr>
              <a:t>-1</a:t>
            </a:r>
            <a:endParaRPr lang="en-US" sz="1600" b="1" baseline="30000" dirty="0">
              <a:solidFill>
                <a:srgbClr val="0000FF"/>
              </a:solidFill>
              <a:latin typeface="Book Antiqua" pitchFamily="18" charset="0"/>
            </a:endParaRPr>
          </a:p>
        </p:txBody>
      </p:sp>
      <p:sp>
        <p:nvSpPr>
          <p:cNvPr id="24" name="TextBox 81"/>
          <p:cNvSpPr txBox="1"/>
          <p:nvPr/>
        </p:nvSpPr>
        <p:spPr>
          <a:xfrm>
            <a:off x="1219200" y="2114550"/>
            <a:ext cx="457200"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dirty="0" smtClean="0">
                <a:solidFill>
                  <a:srgbClr val="0000FF"/>
                </a:solidFill>
                <a:latin typeface="Book Antiqua" panose="02040602050305030304" pitchFamily="18" charset="0"/>
              </a:rPr>
              <a:t>v</a:t>
            </a:r>
            <a:r>
              <a:rPr lang="en-US" sz="1600" b="1" baseline="-25000" dirty="0" smtClean="0">
                <a:solidFill>
                  <a:srgbClr val="0000FF"/>
                </a:solidFill>
                <a:latin typeface="Book Antiqua" pitchFamily="18" charset="0"/>
              </a:rPr>
              <a:t>2</a:t>
            </a:r>
            <a:endParaRPr lang="en-US" sz="1600" b="1" dirty="0">
              <a:solidFill>
                <a:srgbClr val="0000FF"/>
              </a:solidFill>
              <a:latin typeface="Book Antiqua" pitchFamily="18" charset="0"/>
            </a:endParaRPr>
          </a:p>
        </p:txBody>
      </p:sp>
      <p:sp>
        <p:nvSpPr>
          <p:cNvPr id="25" name="Rectangle 24"/>
          <p:cNvSpPr/>
          <p:nvPr/>
        </p:nvSpPr>
        <p:spPr>
          <a:xfrm>
            <a:off x="1544143" y="2119542"/>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itchFamily="18" charset="0"/>
            </a:endParaRPr>
          </a:p>
        </p:txBody>
      </p:sp>
      <p:sp>
        <p:nvSpPr>
          <p:cNvPr id="26" name="Rectangle 25"/>
          <p:cNvSpPr/>
          <p:nvPr/>
        </p:nvSpPr>
        <p:spPr>
          <a:xfrm>
            <a:off x="1734782" y="2122288"/>
            <a:ext cx="276038"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baseline="30000" dirty="0">
              <a:solidFill>
                <a:srgbClr val="0000FF"/>
              </a:solidFill>
              <a:latin typeface="Book Antiqua" pitchFamily="18" charset="0"/>
            </a:endParaRPr>
          </a:p>
        </p:txBody>
      </p:sp>
      <p:sp>
        <p:nvSpPr>
          <p:cNvPr id="31" name="TextBox 81"/>
          <p:cNvSpPr txBox="1"/>
          <p:nvPr/>
        </p:nvSpPr>
        <p:spPr>
          <a:xfrm>
            <a:off x="1185531" y="1378800"/>
            <a:ext cx="457200"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dirty="0" smtClean="0">
                <a:solidFill>
                  <a:srgbClr val="0000FF"/>
                </a:solidFill>
                <a:latin typeface="Book Antiqua" panose="02040602050305030304" pitchFamily="18" charset="0"/>
              </a:rPr>
              <a:t>u</a:t>
            </a:r>
            <a:r>
              <a:rPr lang="en-US" sz="1600" b="1" baseline="-25000" dirty="0" smtClean="0">
                <a:solidFill>
                  <a:srgbClr val="0000FF"/>
                </a:solidFill>
                <a:latin typeface="Book Antiqua" pitchFamily="18" charset="0"/>
              </a:rPr>
              <a:t>1</a:t>
            </a:r>
            <a:endParaRPr lang="en-US" sz="1600" b="1" dirty="0">
              <a:solidFill>
                <a:srgbClr val="0000FF"/>
              </a:solidFill>
              <a:latin typeface="Book Antiqua" pitchFamily="18" charset="0"/>
            </a:endParaRPr>
          </a:p>
        </p:txBody>
      </p:sp>
      <p:sp>
        <p:nvSpPr>
          <p:cNvPr id="32" name="Rectangle 31"/>
          <p:cNvSpPr/>
          <p:nvPr/>
        </p:nvSpPr>
        <p:spPr>
          <a:xfrm>
            <a:off x="1486993" y="1383792"/>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itchFamily="18" charset="0"/>
            </a:endParaRPr>
          </a:p>
        </p:txBody>
      </p:sp>
      <p:sp>
        <p:nvSpPr>
          <p:cNvPr id="33" name="Rectangle 32"/>
          <p:cNvSpPr/>
          <p:nvPr/>
        </p:nvSpPr>
        <p:spPr>
          <a:xfrm>
            <a:off x="1715732" y="1386538"/>
            <a:ext cx="726481"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0 ms</a:t>
            </a:r>
            <a:r>
              <a:rPr lang="en-US" sz="1600" b="1" baseline="30000" dirty="0" smtClean="0">
                <a:solidFill>
                  <a:srgbClr val="0000FF"/>
                </a:solidFill>
                <a:latin typeface="Book Antiqua" pitchFamily="18" charset="0"/>
              </a:rPr>
              <a:t>-1</a:t>
            </a:r>
            <a:endParaRPr lang="en-US" sz="1600" b="1" baseline="30000" dirty="0">
              <a:solidFill>
                <a:srgbClr val="0000FF"/>
              </a:solidFill>
              <a:latin typeface="Book Antiqua" pitchFamily="18" charset="0"/>
            </a:endParaRPr>
          </a:p>
        </p:txBody>
      </p:sp>
      <p:sp>
        <p:nvSpPr>
          <p:cNvPr id="34" name="TextBox 81"/>
          <p:cNvSpPr txBox="1"/>
          <p:nvPr/>
        </p:nvSpPr>
        <p:spPr>
          <a:xfrm>
            <a:off x="2381250" y="1352550"/>
            <a:ext cx="457200" cy="338554"/>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b="1" dirty="0" smtClean="0">
                <a:solidFill>
                  <a:srgbClr val="0000FF"/>
                </a:solidFill>
                <a:latin typeface="Book Antiqua" panose="02040602050305030304" pitchFamily="18" charset="0"/>
              </a:rPr>
              <a:t>u</a:t>
            </a:r>
            <a:r>
              <a:rPr lang="en-US" sz="1600" b="1" baseline="-25000" dirty="0" smtClean="0">
                <a:solidFill>
                  <a:srgbClr val="0000FF"/>
                </a:solidFill>
                <a:latin typeface="Book Antiqua" pitchFamily="18" charset="0"/>
              </a:rPr>
              <a:t>2</a:t>
            </a:r>
            <a:endParaRPr lang="en-US" sz="1600" b="1" dirty="0">
              <a:solidFill>
                <a:srgbClr val="0000FF"/>
              </a:solidFill>
              <a:latin typeface="Book Antiqua" pitchFamily="18" charset="0"/>
            </a:endParaRPr>
          </a:p>
        </p:txBody>
      </p:sp>
      <p:sp>
        <p:nvSpPr>
          <p:cNvPr id="35" name="Rectangle 34"/>
          <p:cNvSpPr/>
          <p:nvPr/>
        </p:nvSpPr>
        <p:spPr>
          <a:xfrm>
            <a:off x="2683626" y="1367067"/>
            <a:ext cx="309700"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itchFamily="18" charset="0"/>
            </a:endParaRPr>
          </a:p>
        </p:txBody>
      </p:sp>
      <p:sp>
        <p:nvSpPr>
          <p:cNvPr id="36" name="Rectangle 35"/>
          <p:cNvSpPr/>
          <p:nvPr/>
        </p:nvSpPr>
        <p:spPr>
          <a:xfrm>
            <a:off x="2864740" y="1369813"/>
            <a:ext cx="726481"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0 ms</a:t>
            </a:r>
            <a:r>
              <a:rPr lang="en-US" sz="1600" b="1" baseline="30000" dirty="0" smtClean="0">
                <a:solidFill>
                  <a:srgbClr val="0000FF"/>
                </a:solidFill>
                <a:latin typeface="Book Antiqua" pitchFamily="18" charset="0"/>
              </a:rPr>
              <a:t>-1</a:t>
            </a:r>
            <a:endParaRPr lang="en-US" sz="1600" b="1" baseline="30000" dirty="0">
              <a:solidFill>
                <a:srgbClr val="0000FF"/>
              </a:solidFill>
              <a:latin typeface="Book Antiqua" pitchFamily="18" charset="0"/>
            </a:endParaRPr>
          </a:p>
        </p:txBody>
      </p:sp>
      <p:sp>
        <p:nvSpPr>
          <p:cNvPr id="38" name="TextBox 37"/>
          <p:cNvSpPr txBox="1"/>
          <p:nvPr/>
        </p:nvSpPr>
        <p:spPr>
          <a:xfrm>
            <a:off x="1276350" y="2875508"/>
            <a:ext cx="63455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u</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p>
        </p:txBody>
      </p:sp>
      <p:sp>
        <p:nvSpPr>
          <p:cNvPr id="39" name="TextBox 38"/>
          <p:cNvSpPr txBox="1"/>
          <p:nvPr/>
        </p:nvSpPr>
        <p:spPr>
          <a:xfrm>
            <a:off x="2409825" y="2875508"/>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40" name="TextBox 39"/>
          <p:cNvSpPr txBox="1"/>
          <p:nvPr/>
        </p:nvSpPr>
        <p:spPr>
          <a:xfrm>
            <a:off x="2698867" y="2875508"/>
            <a:ext cx="66268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v</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p>
        </p:txBody>
      </p:sp>
      <p:sp>
        <p:nvSpPr>
          <p:cNvPr id="41" name="Rectangle 40"/>
          <p:cNvSpPr/>
          <p:nvPr/>
        </p:nvSpPr>
        <p:spPr>
          <a:xfrm>
            <a:off x="1758943" y="2875508"/>
            <a:ext cx="806631"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u</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p>
        </p:txBody>
      </p:sp>
      <p:sp>
        <p:nvSpPr>
          <p:cNvPr id="42" name="Rectangle 41"/>
          <p:cNvSpPr/>
          <p:nvPr/>
        </p:nvSpPr>
        <p:spPr>
          <a:xfrm>
            <a:off x="3201418" y="2875508"/>
            <a:ext cx="846707"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v</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p>
        </p:txBody>
      </p:sp>
      <p:sp>
        <p:nvSpPr>
          <p:cNvPr id="43" name="TextBox 42"/>
          <p:cNvSpPr txBox="1"/>
          <p:nvPr/>
        </p:nvSpPr>
        <p:spPr>
          <a:xfrm>
            <a:off x="751713" y="3313610"/>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44" name="TextBox 43"/>
          <p:cNvSpPr txBox="1"/>
          <p:nvPr/>
        </p:nvSpPr>
        <p:spPr>
          <a:xfrm>
            <a:off x="2855579" y="3313610"/>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45" name="TextBox 44"/>
          <p:cNvSpPr txBox="1"/>
          <p:nvPr/>
        </p:nvSpPr>
        <p:spPr>
          <a:xfrm>
            <a:off x="3146541" y="3313610"/>
            <a:ext cx="2194179"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(0.05 × 35)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(4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v</a:t>
            </a:r>
            <a:r>
              <a:rPr lang="en-US" sz="1600" b="1" kern="0" baseline="-25000" dirty="0" smtClean="0">
                <a:solidFill>
                  <a:srgbClr val="0000FF"/>
                </a:solidFill>
                <a:latin typeface="Book Antiqua" panose="02040602050305030304" pitchFamily="18" charset="0"/>
              </a:rPr>
              <a:t>2</a:t>
            </a:r>
            <a:r>
              <a:rPr lang="en-US" sz="1600" b="1" kern="0" dirty="0" smtClean="0">
                <a:solidFill>
                  <a:srgbClr val="0000FF"/>
                </a:solidFill>
                <a:latin typeface="Book Antiqua" panose="02040602050305030304" pitchFamily="18" charset="0"/>
              </a:rPr>
              <a:t>) </a:t>
            </a:r>
            <a:endParaRPr lang="en-US" sz="1600" b="1" kern="0" dirty="0">
              <a:solidFill>
                <a:srgbClr val="0000FF"/>
              </a:solidFill>
              <a:latin typeface="Book Antiqua" panose="02040602050305030304" pitchFamily="18" charset="0"/>
            </a:endParaRPr>
          </a:p>
        </p:txBody>
      </p:sp>
      <p:sp>
        <p:nvSpPr>
          <p:cNvPr id="46" name="Rectangle 45"/>
          <p:cNvSpPr/>
          <p:nvPr/>
        </p:nvSpPr>
        <p:spPr>
          <a:xfrm>
            <a:off x="1164266" y="3313610"/>
            <a:ext cx="1810111" cy="338554"/>
          </a:xfrm>
          <a:prstGeom prst="rect">
            <a:avLst/>
          </a:prstGeom>
        </p:spPr>
        <p:txBody>
          <a:bodyPr wrap="none">
            <a:spAutoFit/>
          </a:bodyPr>
          <a:lstStyle/>
          <a:p>
            <a:pPr lvl="0"/>
            <a:r>
              <a:rPr lang="en-US" sz="1600" b="1" kern="0" dirty="0" smtClean="0">
                <a:solidFill>
                  <a:srgbClr val="0000FF"/>
                </a:solidFill>
                <a:latin typeface="Book Antiqua" panose="02040602050305030304" pitchFamily="18" charset="0"/>
              </a:rPr>
              <a:t>(0.05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0)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a:t>
            </a:r>
            <a:r>
              <a:rPr lang="en-US" sz="1600" b="1" kern="0" dirty="0">
                <a:solidFill>
                  <a:srgbClr val="0000FF"/>
                </a:solidFill>
                <a:latin typeface="Book Antiqua" panose="02040602050305030304" pitchFamily="18" charset="0"/>
              </a:rPr>
              <a:t>4</a:t>
            </a:r>
            <a:r>
              <a:rPr lang="en-US" sz="1600" b="1" kern="0" dirty="0" smtClean="0">
                <a:solidFill>
                  <a:srgbClr val="0000FF"/>
                </a:solidFill>
                <a:latin typeface="Book Antiqua" panose="02040602050305030304" pitchFamily="18" charset="0"/>
              </a:rPr>
              <a:t>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0)</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47" name="TextBox 46"/>
          <p:cNvSpPr txBox="1"/>
          <p:nvPr/>
        </p:nvSpPr>
        <p:spPr>
          <a:xfrm>
            <a:off x="751713" y="3637460"/>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48" name="TextBox 47"/>
          <p:cNvSpPr txBox="1"/>
          <p:nvPr/>
        </p:nvSpPr>
        <p:spPr>
          <a:xfrm>
            <a:off x="2855579" y="3637460"/>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49" name="TextBox 48"/>
          <p:cNvSpPr txBox="1"/>
          <p:nvPr/>
        </p:nvSpPr>
        <p:spPr>
          <a:xfrm>
            <a:off x="3146541" y="3637460"/>
            <a:ext cx="1241963" cy="338554"/>
          </a:xfrm>
          <a:prstGeom prst="rect">
            <a:avLst/>
          </a:prstGeom>
          <a:noFill/>
        </p:spPr>
        <p:txBody>
          <a:bodyPr wrap="square" rtlCol="0">
            <a:spAutoFit/>
          </a:bodyPr>
          <a:lstStyle/>
          <a:p>
            <a:pPr lvl="0"/>
            <a:r>
              <a:rPr lang="en-US" sz="1600" b="1" kern="0" dirty="0">
                <a:solidFill>
                  <a:srgbClr val="0000FF"/>
                </a:solidFill>
                <a:latin typeface="Book Antiqua" panose="02040602050305030304" pitchFamily="18" charset="0"/>
              </a:rPr>
              <a:t>1.75 + 4v</a:t>
            </a:r>
            <a:r>
              <a:rPr lang="en-US" sz="1600" b="1" kern="0" baseline="-25000" dirty="0">
                <a:solidFill>
                  <a:srgbClr val="0000FF"/>
                </a:solidFill>
                <a:latin typeface="Book Antiqua" panose="02040602050305030304" pitchFamily="18" charset="0"/>
              </a:rPr>
              <a:t>2</a:t>
            </a:r>
            <a:r>
              <a:rPr lang="en-US" sz="1600" b="1" kern="0" dirty="0">
                <a:solidFill>
                  <a:srgbClr val="0000FF"/>
                </a:solidFill>
                <a:latin typeface="Book Antiqua" panose="02040602050305030304" pitchFamily="18" charset="0"/>
              </a:rPr>
              <a:t> </a:t>
            </a:r>
            <a:endParaRPr lang="en-US" sz="1600" b="1" kern="0" baseline="-25000" dirty="0">
              <a:solidFill>
                <a:srgbClr val="0000FF"/>
              </a:solidFill>
              <a:latin typeface="Book Antiqua" panose="02040602050305030304" pitchFamily="18" charset="0"/>
            </a:endParaRPr>
          </a:p>
        </p:txBody>
      </p:sp>
      <p:sp>
        <p:nvSpPr>
          <p:cNvPr id="50" name="Rectangle 49"/>
          <p:cNvSpPr/>
          <p:nvPr/>
        </p:nvSpPr>
        <p:spPr>
          <a:xfrm>
            <a:off x="2685516" y="3637460"/>
            <a:ext cx="288861" cy="338554"/>
          </a:xfrm>
          <a:prstGeom prst="rect">
            <a:avLst/>
          </a:prstGeom>
        </p:spPr>
        <p:txBody>
          <a:bodyPr wrap="none">
            <a:spAutoFit/>
          </a:bodyPr>
          <a:lstStyle/>
          <a:p>
            <a:pPr lvl="0" algn="r"/>
            <a:r>
              <a:rPr lang="en-US" sz="1600" b="1" kern="0" dirty="0" smtClean="0">
                <a:solidFill>
                  <a:srgbClr val="0000FF"/>
                </a:solidFill>
                <a:latin typeface="Book Antiqua" panose="02040602050305030304" pitchFamily="18" charset="0"/>
              </a:rPr>
              <a:t>0</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51" name="TextBox 50"/>
          <p:cNvSpPr txBox="1"/>
          <p:nvPr/>
        </p:nvSpPr>
        <p:spPr>
          <a:xfrm>
            <a:off x="751713" y="3988084"/>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52" name="TextBox 51"/>
          <p:cNvSpPr txBox="1"/>
          <p:nvPr/>
        </p:nvSpPr>
        <p:spPr>
          <a:xfrm>
            <a:off x="2855579" y="3988084"/>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53" name="TextBox 52"/>
          <p:cNvSpPr txBox="1"/>
          <p:nvPr/>
        </p:nvSpPr>
        <p:spPr>
          <a:xfrm>
            <a:off x="3146541" y="3988084"/>
            <a:ext cx="658039"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1.75</a:t>
            </a:r>
            <a:endParaRPr lang="en-US" sz="1600" b="1" kern="0" dirty="0">
              <a:solidFill>
                <a:srgbClr val="0000FF"/>
              </a:solidFill>
              <a:latin typeface="Book Antiqua" panose="02040602050305030304" pitchFamily="18" charset="0"/>
            </a:endParaRPr>
          </a:p>
        </p:txBody>
      </p:sp>
      <p:sp>
        <p:nvSpPr>
          <p:cNvPr id="54" name="Rectangle 53"/>
          <p:cNvSpPr/>
          <p:nvPr/>
        </p:nvSpPr>
        <p:spPr>
          <a:xfrm>
            <a:off x="2435447" y="3988084"/>
            <a:ext cx="538930" cy="338554"/>
          </a:xfrm>
          <a:prstGeom prst="rect">
            <a:avLst/>
          </a:prstGeom>
        </p:spPr>
        <p:txBody>
          <a:bodyPr wrap="none">
            <a:spAutoFit/>
          </a:bodyPr>
          <a:lstStyle/>
          <a:p>
            <a:pPr lvl="0" algn="r"/>
            <a:r>
              <a:rPr lang="en-US" sz="1600" b="1" kern="0" dirty="0" smtClean="0">
                <a:solidFill>
                  <a:srgbClr val="0000FF"/>
                </a:solidFill>
                <a:latin typeface="Book Antiqua" panose="02040602050305030304" pitchFamily="18" charset="0"/>
              </a:rPr>
              <a:t>-4v</a:t>
            </a:r>
            <a:r>
              <a:rPr lang="en-US" sz="1600" b="1" kern="0" baseline="-25000" dirty="0">
                <a:solidFill>
                  <a:srgbClr val="0000FF"/>
                </a:solidFill>
                <a:latin typeface="Book Antiqua" panose="02040602050305030304" pitchFamily="18" charset="0"/>
              </a:rPr>
              <a:t>2</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grpSp>
        <p:nvGrpSpPr>
          <p:cNvPr id="55" name="Group 54"/>
          <p:cNvGrpSpPr/>
          <p:nvPr/>
        </p:nvGrpSpPr>
        <p:grpSpPr>
          <a:xfrm>
            <a:off x="3027852" y="4327700"/>
            <a:ext cx="1100138" cy="567366"/>
            <a:chOff x="2642091" y="3016177"/>
            <a:chExt cx="405910" cy="755787"/>
          </a:xfrm>
        </p:grpSpPr>
        <p:sp>
          <p:nvSpPr>
            <p:cNvPr id="56" name="Rectangle 55"/>
            <p:cNvSpPr>
              <a:spLocks noChangeArrowheads="1"/>
            </p:cNvSpPr>
            <p:nvPr/>
          </p:nvSpPr>
          <p:spPr bwMode="auto">
            <a:xfrm>
              <a:off x="2642091" y="3016177"/>
              <a:ext cx="405910" cy="450987"/>
            </a:xfrm>
            <a:prstGeom prst="rect">
              <a:avLst/>
            </a:prstGeom>
            <a:noFill/>
            <a:ln w="9525">
              <a:noFill/>
              <a:miter lim="800000"/>
              <a:headEnd/>
              <a:tailEnd/>
            </a:ln>
          </p:spPr>
          <p:txBody>
            <a:bodyPr wrap="square">
              <a:spAutoFit/>
            </a:bodyPr>
            <a:lstStyle/>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-1.75</a:t>
              </a:r>
            </a:p>
          </p:txBody>
        </p:sp>
        <p:cxnSp>
          <p:nvCxnSpPr>
            <p:cNvPr id="57" name="Straight Connector 56"/>
            <p:cNvCxnSpPr/>
            <p:nvPr/>
          </p:nvCxnSpPr>
          <p:spPr>
            <a:xfrm>
              <a:off x="2727759" y="3408677"/>
              <a:ext cx="229001" cy="0"/>
            </a:xfrm>
            <a:prstGeom prst="line">
              <a:avLst/>
            </a:prstGeom>
            <a:noFill/>
            <a:ln w="19050" cap="flat" cmpd="sng" algn="ctr">
              <a:solidFill>
                <a:srgbClr val="0000FF"/>
              </a:solidFill>
              <a:prstDash val="solid"/>
            </a:ln>
            <a:effectLst>
              <a:outerShdw blurRad="40000" dist="23000" dir="5400000" rotWithShape="0">
                <a:srgbClr val="000000">
                  <a:alpha val="35000"/>
                </a:srgbClr>
              </a:outerShdw>
            </a:effectLst>
          </p:spPr>
        </p:cxnSp>
        <p:sp>
          <p:nvSpPr>
            <p:cNvPr id="58" name="Rectangle 57"/>
            <p:cNvSpPr>
              <a:spLocks noChangeArrowheads="1"/>
            </p:cNvSpPr>
            <p:nvPr/>
          </p:nvSpPr>
          <p:spPr bwMode="auto">
            <a:xfrm>
              <a:off x="2642091" y="3320977"/>
              <a:ext cx="405910" cy="450987"/>
            </a:xfrm>
            <a:prstGeom prst="rect">
              <a:avLst/>
            </a:prstGeom>
            <a:noFill/>
            <a:ln w="9525">
              <a:noFill/>
              <a:miter lim="800000"/>
              <a:headEnd/>
              <a:tailEnd/>
            </a:ln>
          </p:spPr>
          <p:txBody>
            <a:bodyPr wrap="square">
              <a:spAutoFit/>
            </a:bodyPr>
            <a:lstStyle/>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4</a:t>
              </a:r>
            </a:p>
          </p:txBody>
        </p:sp>
      </p:grpSp>
      <p:sp>
        <p:nvSpPr>
          <p:cNvPr id="59" name="TextBox 58"/>
          <p:cNvSpPr txBox="1"/>
          <p:nvPr/>
        </p:nvSpPr>
        <p:spPr>
          <a:xfrm>
            <a:off x="2855579" y="4440451"/>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60" name="Rectangle 59"/>
          <p:cNvSpPr/>
          <p:nvPr/>
        </p:nvSpPr>
        <p:spPr>
          <a:xfrm>
            <a:off x="2606969" y="4440451"/>
            <a:ext cx="367408" cy="338554"/>
          </a:xfrm>
          <a:prstGeom prst="rect">
            <a:avLst/>
          </a:prstGeom>
        </p:spPr>
        <p:txBody>
          <a:bodyPr wrap="none">
            <a:spAutoFit/>
          </a:bodyPr>
          <a:lstStyle/>
          <a:p>
            <a:pPr lvl="0" algn="r"/>
            <a:r>
              <a:rPr lang="en-US" sz="1600" b="1" kern="0" dirty="0" smtClean="0">
                <a:solidFill>
                  <a:srgbClr val="0000FF"/>
                </a:solidFill>
                <a:latin typeface="Book Antiqua" panose="02040602050305030304" pitchFamily="18" charset="0"/>
              </a:rPr>
              <a:t>v</a:t>
            </a:r>
            <a:r>
              <a:rPr lang="en-US" sz="1600" b="1" kern="0" baseline="-25000" dirty="0">
                <a:solidFill>
                  <a:srgbClr val="0000FF"/>
                </a:solidFill>
                <a:latin typeface="Book Antiqua" panose="02040602050305030304" pitchFamily="18" charset="0"/>
              </a:rPr>
              <a:t>2</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61" name="TextBox 60"/>
          <p:cNvSpPr txBox="1"/>
          <p:nvPr/>
        </p:nvSpPr>
        <p:spPr>
          <a:xfrm>
            <a:off x="751713" y="4440451"/>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62" name="TextBox 61"/>
          <p:cNvSpPr txBox="1"/>
          <p:nvPr/>
        </p:nvSpPr>
        <p:spPr>
          <a:xfrm>
            <a:off x="5914258" y="1019175"/>
            <a:ext cx="1447800"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-0. 4375 ms</a:t>
            </a:r>
            <a:r>
              <a:rPr lang="en-US" sz="1600" b="1" kern="0" baseline="30000" dirty="0" smtClean="0">
                <a:solidFill>
                  <a:srgbClr val="0000FF"/>
                </a:solidFill>
                <a:latin typeface="Book Antiqua" panose="02040602050305030304" pitchFamily="18" charset="0"/>
              </a:rPr>
              <a:t>-1</a:t>
            </a:r>
            <a:endParaRPr lang="en-US" sz="1600" b="1" kern="0" baseline="30000" dirty="0">
              <a:solidFill>
                <a:srgbClr val="0000FF"/>
              </a:solidFill>
              <a:latin typeface="Book Antiqua" panose="02040602050305030304" pitchFamily="18" charset="0"/>
            </a:endParaRPr>
          </a:p>
        </p:txBody>
      </p:sp>
      <p:sp>
        <p:nvSpPr>
          <p:cNvPr id="63" name="TextBox 62"/>
          <p:cNvSpPr txBox="1"/>
          <p:nvPr/>
        </p:nvSpPr>
        <p:spPr>
          <a:xfrm>
            <a:off x="5645700" y="1019175"/>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64" name="Rectangle 63"/>
          <p:cNvSpPr/>
          <p:nvPr/>
        </p:nvSpPr>
        <p:spPr>
          <a:xfrm>
            <a:off x="5414098" y="1019175"/>
            <a:ext cx="367408" cy="338554"/>
          </a:xfrm>
          <a:prstGeom prst="rect">
            <a:avLst/>
          </a:prstGeom>
        </p:spPr>
        <p:txBody>
          <a:bodyPr wrap="none">
            <a:spAutoFit/>
          </a:bodyPr>
          <a:lstStyle/>
          <a:p>
            <a:pPr lvl="0" algn="r"/>
            <a:r>
              <a:rPr lang="en-US" sz="1600" b="1" kern="0" dirty="0" smtClean="0">
                <a:solidFill>
                  <a:srgbClr val="0000FF"/>
                </a:solidFill>
                <a:latin typeface="Book Antiqua" panose="02040602050305030304" pitchFamily="18" charset="0"/>
              </a:rPr>
              <a:t>v</a:t>
            </a:r>
            <a:r>
              <a:rPr lang="en-US" sz="1600" b="1" kern="0" baseline="-25000" dirty="0">
                <a:solidFill>
                  <a:srgbClr val="0000FF"/>
                </a:solidFill>
                <a:latin typeface="Book Antiqua" panose="02040602050305030304" pitchFamily="18" charset="0"/>
              </a:rPr>
              <a:t>2</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65" name="TextBox 64"/>
          <p:cNvSpPr txBox="1"/>
          <p:nvPr/>
        </p:nvSpPr>
        <p:spPr>
          <a:xfrm>
            <a:off x="4981575" y="1019175"/>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67" name="TextBox 66"/>
          <p:cNvSpPr txBox="1"/>
          <p:nvPr/>
        </p:nvSpPr>
        <p:spPr>
          <a:xfrm>
            <a:off x="159364" y="1021710"/>
            <a:ext cx="1012136"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a:t>
            </a:r>
          </a:p>
        </p:txBody>
      </p:sp>
      <p:sp>
        <p:nvSpPr>
          <p:cNvPr id="68" name="Rounded Rectangle 67"/>
          <p:cNvSpPr/>
          <p:nvPr/>
        </p:nvSpPr>
        <p:spPr>
          <a:xfrm>
            <a:off x="120144" y="2110477"/>
            <a:ext cx="1050786"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To Find:</a:t>
            </a:r>
          </a:p>
        </p:txBody>
      </p:sp>
      <p:sp>
        <p:nvSpPr>
          <p:cNvPr id="69" name="Rounded Rectangle 68"/>
          <p:cNvSpPr/>
          <p:nvPr/>
        </p:nvSpPr>
        <p:spPr>
          <a:xfrm>
            <a:off x="120144" y="2491310"/>
            <a:ext cx="1251456" cy="338554"/>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r>
              <a:rPr lang="en-US" sz="1600" b="1" kern="0" dirty="0" smtClean="0">
                <a:solidFill>
                  <a:srgbClr val="C00000"/>
                </a:solidFill>
                <a:effectLst>
                  <a:innerShdw blurRad="114300">
                    <a:prstClr val="black"/>
                  </a:innerShdw>
                </a:effectLst>
                <a:latin typeface="Book Antiqua" pitchFamily="18" charset="0"/>
              </a:rPr>
              <a:t>Formula:</a:t>
            </a:r>
            <a:endParaRPr lang="en-US" sz="1600" b="1" kern="0" dirty="0">
              <a:solidFill>
                <a:srgbClr val="C00000"/>
              </a:solidFill>
              <a:effectLst>
                <a:innerShdw blurRad="114300">
                  <a:prstClr val="black"/>
                </a:innerShdw>
              </a:effectLst>
              <a:latin typeface="Book Antiqua" pitchFamily="18" charset="0"/>
            </a:endParaRPr>
          </a:p>
        </p:txBody>
      </p:sp>
      <p:sp>
        <p:nvSpPr>
          <p:cNvPr id="70" name="Rounded Rectangle 69"/>
          <p:cNvSpPr/>
          <p:nvPr/>
        </p:nvSpPr>
        <p:spPr>
          <a:xfrm>
            <a:off x="125451" y="2857500"/>
            <a:ext cx="1075812" cy="374571"/>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wrap="none">
            <a:spAutoFit/>
          </a:bodyPr>
          <a:lstStyle/>
          <a:p>
            <a:r>
              <a:rPr lang="en-US" sz="1600" b="1" dirty="0">
                <a:solidFill>
                  <a:srgbClr val="0000FF"/>
                </a:solidFill>
                <a:latin typeface="Book Antiqua" panose="02040602050305030304" pitchFamily="18" charset="0"/>
              </a:rPr>
              <a:t>Solution:</a:t>
            </a:r>
          </a:p>
        </p:txBody>
      </p:sp>
      <p:sp>
        <p:nvSpPr>
          <p:cNvPr id="71" name="Rounded Rectangle 70"/>
          <p:cNvSpPr/>
          <p:nvPr/>
        </p:nvSpPr>
        <p:spPr>
          <a:xfrm>
            <a:off x="5020846" y="1440558"/>
            <a:ext cx="1018227"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0000FF"/>
                </a:solidFill>
                <a:effectLst>
                  <a:innerShdw blurRad="114300">
                    <a:prstClr val="black"/>
                  </a:innerShdw>
                </a:effectLst>
                <a:latin typeface="Book Antiqua" panose="02040602050305030304" pitchFamily="18" charset="0"/>
              </a:rPr>
              <a:t>Ans</a:t>
            </a:r>
            <a:r>
              <a:rPr lang="en-US" sz="1600" b="1" kern="0" dirty="0" smtClean="0">
                <a:solidFill>
                  <a:srgbClr val="0000FF"/>
                </a:solidFill>
                <a:effectLst>
                  <a:innerShdw blurRad="114300">
                    <a:prstClr val="black"/>
                  </a:innerShdw>
                </a:effectLst>
                <a:latin typeface="Book Antiqua" panose="02040602050305030304" pitchFamily="18" charset="0"/>
              </a:rPr>
              <a:t>: </a:t>
            </a:r>
            <a:endParaRPr lang="en-US" sz="1600" b="1" kern="0" dirty="0">
              <a:solidFill>
                <a:srgbClr val="0000FF"/>
              </a:solidFill>
              <a:effectLst>
                <a:innerShdw blurRad="114300">
                  <a:prstClr val="black"/>
                </a:innerShdw>
              </a:effectLst>
              <a:latin typeface="Book Antiqua" panose="02040602050305030304" pitchFamily="18" charset="0"/>
            </a:endParaRPr>
          </a:p>
        </p:txBody>
      </p:sp>
      <p:sp>
        <p:nvSpPr>
          <p:cNvPr id="72" name="TextBox 71"/>
          <p:cNvSpPr txBox="1"/>
          <p:nvPr/>
        </p:nvSpPr>
        <p:spPr>
          <a:xfrm>
            <a:off x="4981575" y="1810465"/>
            <a:ext cx="3986530" cy="889344"/>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indent="0"/>
            <a:r>
              <a:rPr lang="en-US" kern="0" dirty="0" smtClean="0"/>
              <a:t>The rifle recoils </a:t>
            </a:r>
            <a:r>
              <a:rPr lang="en-US" kern="0" dirty="0"/>
              <a:t>with a velocity of </a:t>
            </a:r>
            <a:r>
              <a:rPr lang="en-US" kern="0" dirty="0" smtClean="0"/>
              <a:t>0.4375 ms</a:t>
            </a:r>
            <a:r>
              <a:rPr lang="en-US" kern="0" baseline="30000" dirty="0" smtClean="0"/>
              <a:t>-1</a:t>
            </a:r>
            <a:r>
              <a:rPr lang="en-US" kern="0" dirty="0"/>
              <a:t>.</a:t>
            </a:r>
            <a:r>
              <a:rPr lang="en-US" kern="0" dirty="0" smtClean="0"/>
              <a:t> The </a:t>
            </a:r>
            <a:r>
              <a:rPr lang="en-US" kern="0" dirty="0"/>
              <a:t>negative sign indicates that the </a:t>
            </a:r>
            <a:r>
              <a:rPr lang="en-US" kern="0" dirty="0" smtClean="0"/>
              <a:t>rifle recoils backwards.</a:t>
            </a:r>
            <a:endParaRPr lang="en-US" kern="0" dirty="0"/>
          </a:p>
        </p:txBody>
      </p:sp>
      <p:cxnSp>
        <p:nvCxnSpPr>
          <p:cNvPr id="73" name="Straight Connector 72"/>
          <p:cNvCxnSpPr/>
          <p:nvPr/>
        </p:nvCxnSpPr>
        <p:spPr>
          <a:xfrm>
            <a:off x="5041980" y="1027386"/>
            <a:ext cx="0" cy="4003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082926" y="253012"/>
            <a:ext cx="440334" cy="24863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083621" y="248707"/>
            <a:ext cx="421829"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231634" y="483729"/>
            <a:ext cx="725270"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a:spLocks noChangeArrowheads="1"/>
          </p:cNvSpPr>
          <p:nvPr/>
        </p:nvSpPr>
        <p:spPr bwMode="auto">
          <a:xfrm>
            <a:off x="1219200" y="2491310"/>
            <a:ext cx="3657600" cy="338554"/>
          </a:xfrm>
          <a:prstGeom prst="rect">
            <a:avLst/>
          </a:prstGeom>
          <a:noFill/>
          <a:ln w="9525">
            <a:noFill/>
            <a:miter lim="800000"/>
            <a:headEnd/>
            <a:tailEnd/>
          </a:ln>
        </p:spPr>
        <p:txBody>
          <a:bodyPr wrap="square">
            <a:spAutoFit/>
          </a:bodyPr>
          <a:lstStyle/>
          <a:p>
            <a:pPr marL="0" lvl="1" algn="just">
              <a:tabLst>
                <a:tab pos="1143000" algn="r"/>
                <a:tab pos="1257300" algn="l"/>
                <a:tab pos="1485900" algn="l"/>
              </a:tabLst>
            </a:pPr>
            <a:r>
              <a:rPr lang="en-US" sz="1600" b="1" dirty="0" smtClean="0">
                <a:solidFill>
                  <a:srgbClr val="C00000"/>
                </a:solidFill>
                <a:latin typeface="Book Antiqua" panose="02040602050305030304" pitchFamily="18" charset="0"/>
                <a:cs typeface="Times New Roman" pitchFamily="18" charset="0"/>
              </a:rPr>
              <a:t>	m</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u</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 + m</a:t>
            </a:r>
            <a:r>
              <a:rPr lang="en-US" sz="1600" b="1" baseline="-25000" dirty="0" smtClean="0">
                <a:solidFill>
                  <a:srgbClr val="C00000"/>
                </a:solidFill>
                <a:latin typeface="Book Antiqua" panose="02040602050305030304" pitchFamily="18" charset="0"/>
                <a:cs typeface="Times New Roman" pitchFamily="18" charset="0"/>
              </a:rPr>
              <a:t>2</a:t>
            </a:r>
            <a:r>
              <a:rPr lang="en-US" sz="1600" b="1" dirty="0" smtClean="0">
                <a:solidFill>
                  <a:srgbClr val="C00000"/>
                </a:solidFill>
                <a:latin typeface="Book Antiqua" panose="02040602050305030304" pitchFamily="18" charset="0"/>
                <a:cs typeface="Times New Roman" pitchFamily="18" charset="0"/>
              </a:rPr>
              <a:t>u</a:t>
            </a:r>
            <a:r>
              <a:rPr lang="en-US" sz="1600" b="1" baseline="-25000" dirty="0" smtClean="0">
                <a:solidFill>
                  <a:srgbClr val="C00000"/>
                </a:solidFill>
                <a:latin typeface="Book Antiqua" panose="02040602050305030304" pitchFamily="18" charset="0"/>
                <a:cs typeface="Times New Roman" pitchFamily="18" charset="0"/>
              </a:rPr>
              <a:t>2 	</a:t>
            </a:r>
            <a:r>
              <a:rPr lang="en-US" sz="1600" b="1" dirty="0" smtClean="0">
                <a:solidFill>
                  <a:srgbClr val="C00000"/>
                </a:solidFill>
                <a:latin typeface="Book Antiqua" panose="02040602050305030304" pitchFamily="18" charset="0"/>
                <a:cs typeface="Times New Roman" pitchFamily="18" charset="0"/>
              </a:rPr>
              <a:t>=	m</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v</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 + m</a:t>
            </a:r>
            <a:r>
              <a:rPr lang="en-US" sz="1600" b="1" baseline="-25000" dirty="0" smtClean="0">
                <a:solidFill>
                  <a:srgbClr val="C00000"/>
                </a:solidFill>
                <a:latin typeface="Book Antiqua" panose="02040602050305030304" pitchFamily="18" charset="0"/>
                <a:cs typeface="Times New Roman" pitchFamily="18" charset="0"/>
              </a:rPr>
              <a:t>2</a:t>
            </a:r>
            <a:r>
              <a:rPr lang="en-US" sz="1600" b="1" dirty="0" smtClean="0">
                <a:solidFill>
                  <a:srgbClr val="C00000"/>
                </a:solidFill>
                <a:latin typeface="Book Antiqua" panose="02040602050305030304" pitchFamily="18" charset="0"/>
                <a:cs typeface="Times New Roman" pitchFamily="18" charset="0"/>
              </a:rPr>
              <a:t>v</a:t>
            </a:r>
            <a:r>
              <a:rPr lang="en-US" sz="1600" b="1" baseline="-25000" dirty="0" smtClean="0">
                <a:solidFill>
                  <a:srgbClr val="C00000"/>
                </a:solidFill>
                <a:latin typeface="Book Antiqua" panose="02040602050305030304" pitchFamily="18" charset="0"/>
                <a:cs typeface="Times New Roman" pitchFamily="18" charset="0"/>
              </a:rPr>
              <a:t>2</a:t>
            </a:r>
            <a:endParaRPr lang="en-US" sz="1600" b="1" dirty="0">
              <a:solidFill>
                <a:srgbClr val="C00000"/>
              </a:solidFill>
              <a:latin typeface="Book Antiqua" panose="02040602050305030304" pitchFamily="18" charset="0"/>
              <a:cs typeface="Times New Roman" pitchFamily="18" charset="0"/>
            </a:endParaRPr>
          </a:p>
        </p:txBody>
      </p:sp>
    </p:spTree>
    <p:extLst>
      <p:ext uri="{BB962C8B-B14F-4D97-AF65-F5344CB8AC3E}">
        <p14:creationId xmlns:p14="http://schemas.microsoft.com/office/powerpoint/2010/main" val="3198141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26" presetClass="emph" presetSubtype="0" fill="hold" grpId="1" nodeType="withEffect">
                                  <p:stCondLst>
                                    <p:cond delay="0"/>
                                  </p:stCondLst>
                                  <p:childTnLst>
                                    <p:animEffect transition="out" filter="fade">
                                      <p:cBhvr>
                                        <p:cTn id="41" dur="500" tmFilter="0, 0; .2, .5; .8, .5; 1, 0"/>
                                        <p:tgtEl>
                                          <p:spTgt spid="74"/>
                                        </p:tgtEl>
                                      </p:cBhvr>
                                    </p:animEffect>
                                    <p:animScale>
                                      <p:cBhvr>
                                        <p:cTn id="42" dur="250" autoRev="1" fill="hold"/>
                                        <p:tgtEl>
                                          <p:spTgt spid="74"/>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2" nodeType="clickEffect">
                                  <p:stCondLst>
                                    <p:cond delay="0"/>
                                  </p:stCondLst>
                                  <p:childTnLst>
                                    <p:set>
                                      <p:cBhvr>
                                        <p:cTn id="46" dur="1" fill="hold">
                                          <p:stCondLst>
                                            <p:cond delay="0"/>
                                          </p:stCondLst>
                                        </p:cTn>
                                        <p:tgtEl>
                                          <p:spTgt spid="74"/>
                                        </p:tgtEl>
                                        <p:attrNameLst>
                                          <p:attrName>style.visibility</p:attrName>
                                        </p:attrNameLst>
                                      </p:cBhvr>
                                      <p:to>
                                        <p:strVal val="hidden"/>
                                      </p:to>
                                    </p:set>
                                  </p:childTnLst>
                                </p:cTn>
                              </p:par>
                              <p:par>
                                <p:cTn id="47" presetID="22" presetClass="entr" presetSubtype="8"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left)">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fade">
                                      <p:cBhvr>
                                        <p:cTn id="62" dur="500"/>
                                        <p:tgtEl>
                                          <p:spTgt spid="75"/>
                                        </p:tgtEl>
                                      </p:cBhvr>
                                    </p:animEffect>
                                  </p:childTnLst>
                                </p:cTn>
                              </p:par>
                              <p:par>
                                <p:cTn id="63" presetID="26" presetClass="emph" presetSubtype="0" fill="hold" grpId="1" nodeType="withEffect">
                                  <p:stCondLst>
                                    <p:cond delay="0"/>
                                  </p:stCondLst>
                                  <p:childTnLst>
                                    <p:animEffect transition="out" filter="fade">
                                      <p:cBhvr>
                                        <p:cTn id="64" dur="500" tmFilter="0, 0; .2, .5; .8, .5; 1, 0"/>
                                        <p:tgtEl>
                                          <p:spTgt spid="75"/>
                                        </p:tgtEl>
                                      </p:cBhvr>
                                    </p:animEffect>
                                    <p:animScale>
                                      <p:cBhvr>
                                        <p:cTn id="65" dur="250" autoRev="1" fill="hold"/>
                                        <p:tgtEl>
                                          <p:spTgt spid="75"/>
                                        </p:tgtEl>
                                      </p:cBhvr>
                                      <p:by x="105000" y="105000"/>
                                    </p:animScale>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2" nodeType="clickEffect">
                                  <p:stCondLst>
                                    <p:cond delay="0"/>
                                  </p:stCondLst>
                                  <p:childTnLst>
                                    <p:set>
                                      <p:cBhvr>
                                        <p:cTn id="69" dur="1" fill="hold">
                                          <p:stCondLst>
                                            <p:cond delay="0"/>
                                          </p:stCondLst>
                                        </p:cTn>
                                        <p:tgtEl>
                                          <p:spTgt spid="75"/>
                                        </p:tgtEl>
                                        <p:attrNameLst>
                                          <p:attrName>style.visibility</p:attrName>
                                        </p:attrNameLst>
                                      </p:cBhvr>
                                      <p:to>
                                        <p:strVal val="hidden"/>
                                      </p:to>
                                    </p:set>
                                  </p:childTnLst>
                                </p:cTn>
                              </p:par>
                              <p:par>
                                <p:cTn id="70" presetID="22" presetClass="entr" presetSubtype="8"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left)">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wipe(left)">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wipe(left)">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left)">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wipe(left)">
                                      <p:cBhvr>
                                        <p:cTn id="117" dur="500"/>
                                        <p:tgtEl>
                                          <p:spTgt spid="3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wipe(left)">
                                      <p:cBhvr>
                                        <p:cTn id="122" dur="500"/>
                                        <p:tgtEl>
                                          <p:spTgt spid="2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22"/>
                                        </p:tgtEl>
                                        <p:attrNameLst>
                                          <p:attrName>style.visibility</p:attrName>
                                        </p:attrNameLst>
                                      </p:cBhvr>
                                      <p:to>
                                        <p:strVal val="visible"/>
                                      </p:to>
                                    </p:set>
                                    <p:animEffect transition="in" filter="wipe(left)">
                                      <p:cBhvr>
                                        <p:cTn id="127" dur="500"/>
                                        <p:tgtEl>
                                          <p:spTgt spid="2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3"/>
                                        </p:tgtEl>
                                        <p:attrNameLst>
                                          <p:attrName>style.visibility</p:attrName>
                                        </p:attrNameLst>
                                      </p:cBhvr>
                                      <p:to>
                                        <p:strVal val="visible"/>
                                      </p:to>
                                    </p:set>
                                    <p:animEffect transition="in" filter="wipe(left)">
                                      <p:cBhvr>
                                        <p:cTn id="132" dur="500"/>
                                        <p:tgtEl>
                                          <p:spTgt spid="2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76"/>
                                        </p:tgtEl>
                                        <p:attrNameLst>
                                          <p:attrName>style.visibility</p:attrName>
                                        </p:attrNameLst>
                                      </p:cBhvr>
                                      <p:to>
                                        <p:strVal val="visible"/>
                                      </p:to>
                                    </p:set>
                                    <p:animEffect transition="in" filter="fade">
                                      <p:cBhvr>
                                        <p:cTn id="135" dur="500"/>
                                        <p:tgtEl>
                                          <p:spTgt spid="76"/>
                                        </p:tgtEl>
                                      </p:cBhvr>
                                    </p:animEffect>
                                  </p:childTnLst>
                                </p:cTn>
                              </p:par>
                              <p:par>
                                <p:cTn id="136" presetID="26" presetClass="emph" presetSubtype="0" fill="hold" grpId="1" nodeType="withEffect">
                                  <p:stCondLst>
                                    <p:cond delay="0"/>
                                  </p:stCondLst>
                                  <p:childTnLst>
                                    <p:animEffect transition="out" filter="fade">
                                      <p:cBhvr>
                                        <p:cTn id="137" dur="500" tmFilter="0, 0; .2, .5; .8, .5; 1, 0"/>
                                        <p:tgtEl>
                                          <p:spTgt spid="76"/>
                                        </p:tgtEl>
                                      </p:cBhvr>
                                    </p:animEffect>
                                    <p:animScale>
                                      <p:cBhvr>
                                        <p:cTn id="138" dur="250" autoRev="1" fill="hold"/>
                                        <p:tgtEl>
                                          <p:spTgt spid="76"/>
                                        </p:tgtEl>
                                      </p:cBhvr>
                                      <p:by x="105000" y="105000"/>
                                    </p:animScale>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2" nodeType="clickEffect">
                                  <p:stCondLst>
                                    <p:cond delay="0"/>
                                  </p:stCondLst>
                                  <p:childTnLst>
                                    <p:set>
                                      <p:cBhvr>
                                        <p:cTn id="142" dur="1" fill="hold">
                                          <p:stCondLst>
                                            <p:cond delay="0"/>
                                          </p:stCondLst>
                                        </p:cTn>
                                        <p:tgtEl>
                                          <p:spTgt spid="76"/>
                                        </p:tgtEl>
                                        <p:attrNameLst>
                                          <p:attrName>style.visibility</p:attrName>
                                        </p:attrNameLst>
                                      </p:cBhvr>
                                      <p:to>
                                        <p:strVal val="hidden"/>
                                      </p:to>
                                    </p:set>
                                  </p:childTnLst>
                                </p:cTn>
                              </p:par>
                              <p:par>
                                <p:cTn id="143" presetID="22" presetClass="entr" presetSubtype="8" fill="hold" grpId="0" nodeType="withEffect">
                                  <p:stCondLst>
                                    <p:cond delay="0"/>
                                  </p:stCondLst>
                                  <p:childTnLst>
                                    <p:set>
                                      <p:cBhvr>
                                        <p:cTn id="144" dur="1" fill="hold">
                                          <p:stCondLst>
                                            <p:cond delay="0"/>
                                          </p:stCondLst>
                                        </p:cTn>
                                        <p:tgtEl>
                                          <p:spTgt spid="68"/>
                                        </p:tgtEl>
                                        <p:attrNameLst>
                                          <p:attrName>style.visibility</p:attrName>
                                        </p:attrNameLst>
                                      </p:cBhvr>
                                      <p:to>
                                        <p:strVal val="visible"/>
                                      </p:to>
                                    </p:set>
                                    <p:animEffect transition="in" filter="wipe(left)">
                                      <p:cBhvr>
                                        <p:cTn id="145" dur="500"/>
                                        <p:tgtEl>
                                          <p:spTgt spid="68"/>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wipe(left)">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25"/>
                                        </p:tgtEl>
                                        <p:attrNameLst>
                                          <p:attrName>style.visibility</p:attrName>
                                        </p:attrNameLst>
                                      </p:cBhvr>
                                      <p:to>
                                        <p:strVal val="visible"/>
                                      </p:to>
                                    </p:set>
                                    <p:animEffect transition="in" filter="wipe(left)">
                                      <p:cBhvr>
                                        <p:cTn id="155" dur="500"/>
                                        <p:tgtEl>
                                          <p:spTgt spid="25"/>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26"/>
                                        </p:tgtEl>
                                        <p:attrNameLst>
                                          <p:attrName>style.visibility</p:attrName>
                                        </p:attrNameLst>
                                      </p:cBhvr>
                                      <p:to>
                                        <p:strVal val="visible"/>
                                      </p:to>
                                    </p:set>
                                    <p:animEffect transition="in" filter="wipe(left)">
                                      <p:cBhvr>
                                        <p:cTn id="160" dur="500"/>
                                        <p:tgtEl>
                                          <p:spTgt spid="26"/>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69"/>
                                        </p:tgtEl>
                                        <p:attrNameLst>
                                          <p:attrName>style.visibility</p:attrName>
                                        </p:attrNameLst>
                                      </p:cBhvr>
                                      <p:to>
                                        <p:strVal val="visible"/>
                                      </p:to>
                                    </p:set>
                                    <p:animEffect transition="in" filter="wipe(left)">
                                      <p:cBhvr>
                                        <p:cTn id="165" dur="500"/>
                                        <p:tgtEl>
                                          <p:spTgt spid="6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37"/>
                                        </p:tgtEl>
                                        <p:attrNameLst>
                                          <p:attrName>style.visibility</p:attrName>
                                        </p:attrNameLst>
                                      </p:cBhvr>
                                      <p:to>
                                        <p:strVal val="visible"/>
                                      </p:to>
                                    </p:set>
                                    <p:animEffect transition="in" filter="wipe(left)">
                                      <p:cBhvr>
                                        <p:cTn id="170" dur="500"/>
                                        <p:tgtEl>
                                          <p:spTgt spid="37"/>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70"/>
                                        </p:tgtEl>
                                        <p:attrNameLst>
                                          <p:attrName>style.visibility</p:attrName>
                                        </p:attrNameLst>
                                      </p:cBhvr>
                                      <p:to>
                                        <p:strVal val="visible"/>
                                      </p:to>
                                    </p:set>
                                    <p:animEffect transition="in" filter="wipe(left)">
                                      <p:cBhvr>
                                        <p:cTn id="175" dur="500"/>
                                        <p:tgtEl>
                                          <p:spTgt spid="70"/>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38"/>
                                        </p:tgtEl>
                                        <p:attrNameLst>
                                          <p:attrName>style.visibility</p:attrName>
                                        </p:attrNameLst>
                                      </p:cBhvr>
                                      <p:to>
                                        <p:strVal val="visible"/>
                                      </p:to>
                                    </p:set>
                                    <p:animEffect transition="in" filter="wipe(left)">
                                      <p:cBhvr>
                                        <p:cTn id="180" dur="500"/>
                                        <p:tgtEl>
                                          <p:spTgt spid="38"/>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41"/>
                                        </p:tgtEl>
                                        <p:attrNameLst>
                                          <p:attrName>style.visibility</p:attrName>
                                        </p:attrNameLst>
                                      </p:cBhvr>
                                      <p:to>
                                        <p:strVal val="visible"/>
                                      </p:to>
                                    </p:set>
                                    <p:animEffect transition="in" filter="wipe(left)">
                                      <p:cBhvr>
                                        <p:cTn id="185" dur="500"/>
                                        <p:tgtEl>
                                          <p:spTgt spid="41"/>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39"/>
                                        </p:tgtEl>
                                        <p:attrNameLst>
                                          <p:attrName>style.visibility</p:attrName>
                                        </p:attrNameLst>
                                      </p:cBhvr>
                                      <p:to>
                                        <p:strVal val="visible"/>
                                      </p:to>
                                    </p:set>
                                    <p:animEffect transition="in" filter="wipe(left)">
                                      <p:cBhvr>
                                        <p:cTn id="190" dur="500"/>
                                        <p:tgtEl>
                                          <p:spTgt spid="39"/>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wipe(left)">
                                      <p:cBhvr>
                                        <p:cTn id="195" dur="500"/>
                                        <p:tgtEl>
                                          <p:spTgt spid="40"/>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42"/>
                                        </p:tgtEl>
                                        <p:attrNameLst>
                                          <p:attrName>style.visibility</p:attrName>
                                        </p:attrNameLst>
                                      </p:cBhvr>
                                      <p:to>
                                        <p:strVal val="visible"/>
                                      </p:to>
                                    </p:set>
                                    <p:animEffect transition="in" filter="wipe(left)">
                                      <p:cBhvr>
                                        <p:cTn id="200" dur="500"/>
                                        <p:tgtEl>
                                          <p:spTgt spid="42"/>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43"/>
                                        </p:tgtEl>
                                        <p:attrNameLst>
                                          <p:attrName>style.visibility</p:attrName>
                                        </p:attrNameLst>
                                      </p:cBhvr>
                                      <p:to>
                                        <p:strVal val="visible"/>
                                      </p:to>
                                    </p:set>
                                    <p:animEffect transition="in" filter="wipe(left)">
                                      <p:cBhvr>
                                        <p:cTn id="205" dur="500"/>
                                        <p:tgtEl>
                                          <p:spTgt spid="4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46"/>
                                        </p:tgtEl>
                                        <p:attrNameLst>
                                          <p:attrName>style.visibility</p:attrName>
                                        </p:attrNameLst>
                                      </p:cBhvr>
                                      <p:to>
                                        <p:strVal val="visible"/>
                                      </p:to>
                                    </p:set>
                                    <p:animEffect transition="in" filter="wipe(left)">
                                      <p:cBhvr>
                                        <p:cTn id="210" dur="500"/>
                                        <p:tgtEl>
                                          <p:spTgt spid="46"/>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44"/>
                                        </p:tgtEl>
                                        <p:attrNameLst>
                                          <p:attrName>style.visibility</p:attrName>
                                        </p:attrNameLst>
                                      </p:cBhvr>
                                      <p:to>
                                        <p:strVal val="visible"/>
                                      </p:to>
                                    </p:set>
                                    <p:animEffect transition="in" filter="wipe(left)">
                                      <p:cBhvr>
                                        <p:cTn id="215" dur="500"/>
                                        <p:tgtEl>
                                          <p:spTgt spid="44"/>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45"/>
                                        </p:tgtEl>
                                        <p:attrNameLst>
                                          <p:attrName>style.visibility</p:attrName>
                                        </p:attrNameLst>
                                      </p:cBhvr>
                                      <p:to>
                                        <p:strVal val="visible"/>
                                      </p:to>
                                    </p:set>
                                    <p:animEffect transition="in" filter="wipe(left)">
                                      <p:cBhvr>
                                        <p:cTn id="220" dur="500"/>
                                        <p:tgtEl>
                                          <p:spTgt spid="45"/>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47"/>
                                        </p:tgtEl>
                                        <p:attrNameLst>
                                          <p:attrName>style.visibility</p:attrName>
                                        </p:attrNameLst>
                                      </p:cBhvr>
                                      <p:to>
                                        <p:strVal val="visible"/>
                                      </p:to>
                                    </p:set>
                                    <p:animEffect transition="in" filter="wipe(left)">
                                      <p:cBhvr>
                                        <p:cTn id="225" dur="500"/>
                                        <p:tgtEl>
                                          <p:spTgt spid="47"/>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50"/>
                                        </p:tgtEl>
                                        <p:attrNameLst>
                                          <p:attrName>style.visibility</p:attrName>
                                        </p:attrNameLst>
                                      </p:cBhvr>
                                      <p:to>
                                        <p:strVal val="visible"/>
                                      </p:to>
                                    </p:set>
                                    <p:animEffect transition="in" filter="wipe(left)">
                                      <p:cBhvr>
                                        <p:cTn id="230" dur="500"/>
                                        <p:tgtEl>
                                          <p:spTgt spid="50"/>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48"/>
                                        </p:tgtEl>
                                        <p:attrNameLst>
                                          <p:attrName>style.visibility</p:attrName>
                                        </p:attrNameLst>
                                      </p:cBhvr>
                                      <p:to>
                                        <p:strVal val="visible"/>
                                      </p:to>
                                    </p:set>
                                    <p:animEffect transition="in" filter="wipe(left)">
                                      <p:cBhvr>
                                        <p:cTn id="235" dur="500"/>
                                        <p:tgtEl>
                                          <p:spTgt spid="48"/>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49"/>
                                        </p:tgtEl>
                                        <p:attrNameLst>
                                          <p:attrName>style.visibility</p:attrName>
                                        </p:attrNameLst>
                                      </p:cBhvr>
                                      <p:to>
                                        <p:strVal val="visible"/>
                                      </p:to>
                                    </p:set>
                                    <p:animEffect transition="in" filter="wipe(left)">
                                      <p:cBhvr>
                                        <p:cTn id="240" dur="500"/>
                                        <p:tgtEl>
                                          <p:spTgt spid="49"/>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51"/>
                                        </p:tgtEl>
                                        <p:attrNameLst>
                                          <p:attrName>style.visibility</p:attrName>
                                        </p:attrNameLst>
                                      </p:cBhvr>
                                      <p:to>
                                        <p:strVal val="visible"/>
                                      </p:to>
                                    </p:set>
                                    <p:animEffect transition="in" filter="wipe(left)">
                                      <p:cBhvr>
                                        <p:cTn id="245" dur="500"/>
                                        <p:tgtEl>
                                          <p:spTgt spid="51"/>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54"/>
                                        </p:tgtEl>
                                        <p:attrNameLst>
                                          <p:attrName>style.visibility</p:attrName>
                                        </p:attrNameLst>
                                      </p:cBhvr>
                                      <p:to>
                                        <p:strVal val="visible"/>
                                      </p:to>
                                    </p:set>
                                    <p:animEffect transition="in" filter="wipe(left)">
                                      <p:cBhvr>
                                        <p:cTn id="250" dur="500"/>
                                        <p:tgtEl>
                                          <p:spTgt spid="54"/>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52"/>
                                        </p:tgtEl>
                                        <p:attrNameLst>
                                          <p:attrName>style.visibility</p:attrName>
                                        </p:attrNameLst>
                                      </p:cBhvr>
                                      <p:to>
                                        <p:strVal val="visible"/>
                                      </p:to>
                                    </p:set>
                                    <p:animEffect transition="in" filter="wipe(left)">
                                      <p:cBhvr>
                                        <p:cTn id="255" dur="500"/>
                                        <p:tgtEl>
                                          <p:spTgt spid="52"/>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53"/>
                                        </p:tgtEl>
                                        <p:attrNameLst>
                                          <p:attrName>style.visibility</p:attrName>
                                        </p:attrNameLst>
                                      </p:cBhvr>
                                      <p:to>
                                        <p:strVal val="visible"/>
                                      </p:to>
                                    </p:set>
                                    <p:animEffect transition="in" filter="wipe(left)">
                                      <p:cBhvr>
                                        <p:cTn id="260" dur="500"/>
                                        <p:tgtEl>
                                          <p:spTgt spid="53"/>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60"/>
                                        </p:tgtEl>
                                        <p:attrNameLst>
                                          <p:attrName>style.visibility</p:attrName>
                                        </p:attrNameLst>
                                      </p:cBhvr>
                                      <p:to>
                                        <p:strVal val="visible"/>
                                      </p:to>
                                    </p:set>
                                    <p:animEffect transition="in" filter="wipe(left)">
                                      <p:cBhvr>
                                        <p:cTn id="265" dur="500"/>
                                        <p:tgtEl>
                                          <p:spTgt spid="60"/>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59"/>
                                        </p:tgtEl>
                                        <p:attrNameLst>
                                          <p:attrName>style.visibility</p:attrName>
                                        </p:attrNameLst>
                                      </p:cBhvr>
                                      <p:to>
                                        <p:strVal val="visible"/>
                                      </p:to>
                                    </p:set>
                                    <p:animEffect transition="in" filter="wipe(left)">
                                      <p:cBhvr>
                                        <p:cTn id="270" dur="500"/>
                                        <p:tgtEl>
                                          <p:spTgt spid="59"/>
                                        </p:tgtEl>
                                      </p:cBhvr>
                                    </p:animEffect>
                                  </p:childTnLst>
                                </p:cTn>
                              </p:par>
                            </p:childTnLst>
                          </p:cTn>
                        </p:par>
                        <p:par>
                          <p:cTn id="271" fill="hold">
                            <p:stCondLst>
                              <p:cond delay="500"/>
                            </p:stCondLst>
                            <p:childTnLst>
                              <p:par>
                                <p:cTn id="272" presetID="22" presetClass="entr" presetSubtype="8" fill="hold" nodeType="afterEffect">
                                  <p:stCondLst>
                                    <p:cond delay="0"/>
                                  </p:stCondLst>
                                  <p:childTnLst>
                                    <p:set>
                                      <p:cBhvr>
                                        <p:cTn id="273" dur="1" fill="hold">
                                          <p:stCondLst>
                                            <p:cond delay="0"/>
                                          </p:stCondLst>
                                        </p:cTn>
                                        <p:tgtEl>
                                          <p:spTgt spid="55"/>
                                        </p:tgtEl>
                                        <p:attrNameLst>
                                          <p:attrName>style.visibility</p:attrName>
                                        </p:attrNameLst>
                                      </p:cBhvr>
                                      <p:to>
                                        <p:strVal val="visible"/>
                                      </p:to>
                                    </p:set>
                                    <p:animEffect transition="in" filter="wipe(left)">
                                      <p:cBhvr>
                                        <p:cTn id="274" dur="500"/>
                                        <p:tgtEl>
                                          <p:spTgt spid="55"/>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61"/>
                                        </p:tgtEl>
                                        <p:attrNameLst>
                                          <p:attrName>style.visibility</p:attrName>
                                        </p:attrNameLst>
                                      </p:cBhvr>
                                      <p:to>
                                        <p:strVal val="visible"/>
                                      </p:to>
                                    </p:set>
                                    <p:animEffect transition="in" filter="wipe(left)">
                                      <p:cBhvr>
                                        <p:cTn id="279" dur="500"/>
                                        <p:tgtEl>
                                          <p:spTgt spid="61"/>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1" fill="hold" nodeType="clickEffect">
                                  <p:stCondLst>
                                    <p:cond delay="0"/>
                                  </p:stCondLst>
                                  <p:childTnLst>
                                    <p:set>
                                      <p:cBhvr>
                                        <p:cTn id="283" dur="1" fill="hold">
                                          <p:stCondLst>
                                            <p:cond delay="0"/>
                                          </p:stCondLst>
                                        </p:cTn>
                                        <p:tgtEl>
                                          <p:spTgt spid="73"/>
                                        </p:tgtEl>
                                        <p:attrNameLst>
                                          <p:attrName>style.visibility</p:attrName>
                                        </p:attrNameLst>
                                      </p:cBhvr>
                                      <p:to>
                                        <p:strVal val="visible"/>
                                      </p:to>
                                    </p:set>
                                    <p:animEffect transition="in" filter="wipe(up)">
                                      <p:cBhvr>
                                        <p:cTn id="284" dur="500"/>
                                        <p:tgtEl>
                                          <p:spTgt spid="73"/>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grpId="0" nodeType="clickEffect">
                                  <p:stCondLst>
                                    <p:cond delay="0"/>
                                  </p:stCondLst>
                                  <p:childTnLst>
                                    <p:set>
                                      <p:cBhvr>
                                        <p:cTn id="288" dur="1" fill="hold">
                                          <p:stCondLst>
                                            <p:cond delay="0"/>
                                          </p:stCondLst>
                                        </p:cTn>
                                        <p:tgtEl>
                                          <p:spTgt spid="65"/>
                                        </p:tgtEl>
                                        <p:attrNameLst>
                                          <p:attrName>style.visibility</p:attrName>
                                        </p:attrNameLst>
                                      </p:cBhvr>
                                      <p:to>
                                        <p:strVal val="visible"/>
                                      </p:to>
                                    </p:set>
                                    <p:animEffect transition="in" filter="wipe(left)">
                                      <p:cBhvr>
                                        <p:cTn id="289" dur="500"/>
                                        <p:tgtEl>
                                          <p:spTgt spid="65"/>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8" fill="hold" grpId="0" nodeType="clickEffect">
                                  <p:stCondLst>
                                    <p:cond delay="0"/>
                                  </p:stCondLst>
                                  <p:childTnLst>
                                    <p:set>
                                      <p:cBhvr>
                                        <p:cTn id="293" dur="1" fill="hold">
                                          <p:stCondLst>
                                            <p:cond delay="0"/>
                                          </p:stCondLst>
                                        </p:cTn>
                                        <p:tgtEl>
                                          <p:spTgt spid="64"/>
                                        </p:tgtEl>
                                        <p:attrNameLst>
                                          <p:attrName>style.visibility</p:attrName>
                                        </p:attrNameLst>
                                      </p:cBhvr>
                                      <p:to>
                                        <p:strVal val="visible"/>
                                      </p:to>
                                    </p:set>
                                    <p:animEffect transition="in" filter="wipe(left)">
                                      <p:cBhvr>
                                        <p:cTn id="294" dur="500"/>
                                        <p:tgtEl>
                                          <p:spTgt spid="64"/>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8" fill="hold" grpId="0" nodeType="clickEffect">
                                  <p:stCondLst>
                                    <p:cond delay="0"/>
                                  </p:stCondLst>
                                  <p:childTnLst>
                                    <p:set>
                                      <p:cBhvr>
                                        <p:cTn id="298" dur="1" fill="hold">
                                          <p:stCondLst>
                                            <p:cond delay="0"/>
                                          </p:stCondLst>
                                        </p:cTn>
                                        <p:tgtEl>
                                          <p:spTgt spid="63"/>
                                        </p:tgtEl>
                                        <p:attrNameLst>
                                          <p:attrName>style.visibility</p:attrName>
                                        </p:attrNameLst>
                                      </p:cBhvr>
                                      <p:to>
                                        <p:strVal val="visible"/>
                                      </p:to>
                                    </p:set>
                                    <p:animEffect transition="in" filter="wipe(left)">
                                      <p:cBhvr>
                                        <p:cTn id="299" dur="500"/>
                                        <p:tgtEl>
                                          <p:spTgt spid="63"/>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8" fill="hold" grpId="0" nodeType="clickEffect">
                                  <p:stCondLst>
                                    <p:cond delay="0"/>
                                  </p:stCondLst>
                                  <p:childTnLst>
                                    <p:set>
                                      <p:cBhvr>
                                        <p:cTn id="303" dur="1" fill="hold">
                                          <p:stCondLst>
                                            <p:cond delay="0"/>
                                          </p:stCondLst>
                                        </p:cTn>
                                        <p:tgtEl>
                                          <p:spTgt spid="62"/>
                                        </p:tgtEl>
                                        <p:attrNameLst>
                                          <p:attrName>style.visibility</p:attrName>
                                        </p:attrNameLst>
                                      </p:cBhvr>
                                      <p:to>
                                        <p:strVal val="visible"/>
                                      </p:to>
                                    </p:set>
                                    <p:animEffect transition="in" filter="wipe(left)">
                                      <p:cBhvr>
                                        <p:cTn id="304" dur="500"/>
                                        <p:tgtEl>
                                          <p:spTgt spid="62"/>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71"/>
                                        </p:tgtEl>
                                        <p:attrNameLst>
                                          <p:attrName>style.visibility</p:attrName>
                                        </p:attrNameLst>
                                      </p:cBhvr>
                                      <p:to>
                                        <p:strVal val="visible"/>
                                      </p:to>
                                    </p:set>
                                    <p:animEffect transition="in" filter="wipe(left)">
                                      <p:cBhvr>
                                        <p:cTn id="309" dur="500"/>
                                        <p:tgtEl>
                                          <p:spTgt spid="71"/>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ntr" presetSubtype="8" fill="hold" grpId="0" nodeType="clickEffect">
                                  <p:stCondLst>
                                    <p:cond delay="0"/>
                                  </p:stCondLst>
                                  <p:childTnLst>
                                    <p:set>
                                      <p:cBhvr>
                                        <p:cTn id="313" dur="1" fill="hold">
                                          <p:stCondLst>
                                            <p:cond delay="0"/>
                                          </p:stCondLst>
                                        </p:cTn>
                                        <p:tgtEl>
                                          <p:spTgt spid="72"/>
                                        </p:tgtEl>
                                        <p:attrNameLst>
                                          <p:attrName>style.visibility</p:attrName>
                                        </p:attrNameLst>
                                      </p:cBhvr>
                                      <p:to>
                                        <p:strVal val="visible"/>
                                      </p:to>
                                    </p:set>
                                    <p:animEffect transition="in" filter="wipe(left)">
                                      <p:cBhvr>
                                        <p:cTn id="31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6" grpId="0"/>
      <p:bldP spid="17" grpId="0"/>
      <p:bldP spid="18" grpId="0"/>
      <p:bldP spid="19" grpId="0"/>
      <p:bldP spid="20" grpId="0"/>
      <p:bldP spid="21" grpId="0"/>
      <p:bldP spid="22" grpId="0"/>
      <p:bldP spid="23" grpId="0"/>
      <p:bldP spid="24" grpId="0"/>
      <p:bldP spid="25" grpId="0"/>
      <p:bldP spid="26"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9" grpId="0"/>
      <p:bldP spid="60" grpId="0"/>
      <p:bldP spid="61" grpId="0"/>
      <p:bldP spid="62" grpId="0"/>
      <p:bldP spid="63" grpId="0"/>
      <p:bldP spid="64" grpId="0"/>
      <p:bldP spid="65" grpId="0"/>
      <p:bldP spid="67" grpId="0" animBg="1"/>
      <p:bldP spid="68" grpId="0" animBg="1"/>
      <p:bldP spid="69" grpId="0" animBg="1"/>
      <p:bldP spid="70" grpId="0" animBg="1"/>
      <p:bldP spid="71" grpId="0" animBg="1"/>
      <p:bldP spid="72" grpId="0" animBg="1"/>
      <p:bldP spid="74" grpId="0" animBg="1"/>
      <p:bldP spid="74" grpId="1" animBg="1"/>
      <p:bldP spid="74" grpId="2" animBg="1"/>
      <p:bldP spid="75" grpId="0" animBg="1"/>
      <p:bldP spid="75" grpId="1" animBg="1"/>
      <p:bldP spid="75" grpId="2" animBg="1"/>
      <p:bldP spid="76" grpId="0" animBg="1"/>
      <p:bldP spid="76" grpId="1" animBg="1"/>
      <p:bldP spid="76" grpId="2" animBg="1"/>
      <p:bldP spid="3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200569\Desktop\Sceicn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81"/>
          <a:stretch/>
        </p:blipFill>
        <p:spPr bwMode="auto">
          <a:xfrm>
            <a:off x="-6866" y="0"/>
            <a:ext cx="9150866" cy="395020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7"/>
          <p:cNvSpPr txBox="1">
            <a:spLocks/>
          </p:cNvSpPr>
          <p:nvPr/>
        </p:nvSpPr>
        <p:spPr bwMode="auto">
          <a:xfrm>
            <a:off x="695323" y="2028826"/>
            <a:ext cx="4714877" cy="62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a:tabLst/>
            </a:pPr>
            <a:r>
              <a:rPr lang="en-US" altLang="en-US" sz="3600" dirty="0" smtClean="0">
                <a:solidFill>
                  <a:srgbClr val="034EA2"/>
                </a:solidFill>
                <a:latin typeface="Bookman Old Style" pitchFamily="18" charset="0"/>
              </a:rPr>
              <a:t>LAWS OF MOTION</a:t>
            </a:r>
            <a:endParaRPr lang="en-US" altLang="en-US" sz="3600" dirty="0">
              <a:solidFill>
                <a:srgbClr val="034EA2"/>
              </a:solidFill>
              <a:latin typeface="Bookman Old Style" pitchFamily="18" charset="0"/>
            </a:endParaRPr>
          </a:p>
        </p:txBody>
      </p:sp>
      <p:sp>
        <p:nvSpPr>
          <p:cNvPr id="4" name="Title 7"/>
          <p:cNvSpPr txBox="1">
            <a:spLocks/>
          </p:cNvSpPr>
          <p:nvPr/>
        </p:nvSpPr>
        <p:spPr bwMode="auto">
          <a:xfrm>
            <a:off x="673100" y="2682874"/>
            <a:ext cx="3314700" cy="42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1pPr>
            <a:lvl2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2pPr>
            <a:lvl3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3pPr>
            <a:lvl4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4pPr>
            <a:lvl5pPr>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5pPr>
            <a:lvl6pPr marL="20145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6pPr>
            <a:lvl7pPr marL="24717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7pPr>
            <a:lvl8pPr marL="29289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8pPr>
            <a:lvl9pPr marL="3386138" indent="271463" algn="ctr" eaLnBrk="0" fontAlgn="base" hangingPunct="0">
              <a:spcBef>
                <a:spcPct val="0"/>
              </a:spcBef>
              <a:spcAft>
                <a:spcPct val="0"/>
              </a:spcAft>
              <a:tabLst>
                <a:tab pos="142875" algn="l"/>
                <a:tab pos="457200" algn="l"/>
                <a:tab pos="755650" algn="l"/>
                <a:tab pos="1085850" algn="l"/>
                <a:tab pos="1400175" algn="l"/>
                <a:tab pos="1714500" algn="l"/>
                <a:tab pos="2028825" algn="l"/>
                <a:tab pos="2343150" algn="l"/>
                <a:tab pos="2657475" algn="l"/>
                <a:tab pos="2971800" algn="l"/>
                <a:tab pos="3286125" algn="l"/>
                <a:tab pos="3600450" algn="l"/>
                <a:tab pos="3914775" algn="l"/>
                <a:tab pos="4229100" algn="l"/>
                <a:tab pos="4543425" algn="l"/>
                <a:tab pos="4857750" algn="l"/>
                <a:tab pos="5172075" algn="l"/>
                <a:tab pos="5486400" algn="l"/>
              </a:tabLst>
              <a:defRPr b="1">
                <a:solidFill>
                  <a:schemeClr val="tx1"/>
                </a:solidFill>
                <a:latin typeface="Arial Rounded MT Bold" pitchFamily="34" charset="0"/>
              </a:defRPr>
            </a:lvl9pPr>
          </a:lstStyle>
          <a:p>
            <a:pPr marL="342900" indent="-342900">
              <a:buFont typeface="Arial" panose="020B0604020202020204" pitchFamily="34" charset="0"/>
              <a:buChar char="•"/>
            </a:pPr>
            <a:endParaRPr lang="en-US" altLang="en-US" sz="2000" dirty="0" smtClean="0">
              <a:solidFill>
                <a:srgbClr val="FF6600"/>
              </a:solidFill>
              <a:latin typeface="Bookman Old Style" pitchFamily="18" charset="0"/>
            </a:endParaRPr>
          </a:p>
          <a:p>
            <a:pPr marL="342900" indent="-342900">
              <a:buFont typeface="Arial" panose="020B0604020202020204" pitchFamily="34" charset="0"/>
              <a:buChar char="•"/>
            </a:pPr>
            <a:endParaRPr lang="en-US" altLang="en-US" sz="2000" dirty="0">
              <a:solidFill>
                <a:srgbClr val="FF6600"/>
              </a:solidFill>
              <a:latin typeface="Bookman Old Style" pitchFamily="18" charset="0"/>
            </a:endParaRPr>
          </a:p>
          <a:p>
            <a:pPr marL="342900" indent="-342900">
              <a:buFont typeface="Arial" panose="020B0604020202020204" pitchFamily="34" charset="0"/>
              <a:buChar char="•"/>
            </a:pPr>
            <a:r>
              <a:rPr lang="en-US" altLang="en-US" sz="2000" dirty="0" smtClean="0">
                <a:solidFill>
                  <a:srgbClr val="FF6600"/>
                </a:solidFill>
                <a:latin typeface="Bookman Old Style" pitchFamily="18" charset="0"/>
              </a:rPr>
              <a:t>Type C - Numericals</a:t>
            </a:r>
          </a:p>
        </p:txBody>
      </p:sp>
    </p:spTree>
    <p:extLst>
      <p:ext uri="{BB962C8B-B14F-4D97-AF65-F5344CB8AC3E}">
        <p14:creationId xmlns:p14="http://schemas.microsoft.com/office/powerpoint/2010/main" val="1826150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58159" y1="35750" x2="40586" y2="46250"/>
                        <a14:foregroundMark x1="63598" y1="52500" x2="47280" y2="55500"/>
                        <a14:foregroundMark x1="58577" y1="83750" x2="69874" y2="87750"/>
                        <a14:foregroundMark x1="23849" y1="83750" x2="28452" y2="89750"/>
                        <a14:foregroundMark x1="47280" y1="2500" x2="7113" y2="22250"/>
                        <a14:foregroundMark x1="29707" y1="24500" x2="29707" y2="24500"/>
                      </a14:backgroundRemoval>
                    </a14:imgEffect>
                  </a14:imgLayer>
                </a14:imgProps>
              </a:ext>
              <a:ext uri="{28A0092B-C50C-407E-A947-70E740481C1C}">
                <a14:useLocalDpi xmlns:a14="http://schemas.microsoft.com/office/drawing/2010/main" val="0"/>
              </a:ext>
            </a:extLst>
          </a:blip>
          <a:srcRect/>
          <a:stretch>
            <a:fillRect/>
          </a:stretch>
        </p:blipFill>
        <p:spPr bwMode="auto">
          <a:xfrm>
            <a:off x="1447800" y="2571750"/>
            <a:ext cx="1028700" cy="172167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59362" y="64712"/>
            <a:ext cx="7698838" cy="1240322"/>
            <a:chOff x="743485" y="438194"/>
            <a:chExt cx="7698838" cy="1240322"/>
          </a:xfrm>
        </p:grpSpPr>
        <p:sp>
          <p:nvSpPr>
            <p:cNvPr id="5" name="TextBox 4"/>
            <p:cNvSpPr txBox="1">
              <a:spLocks noChangeArrowheads="1"/>
            </p:cNvSpPr>
            <p:nvPr/>
          </p:nvSpPr>
          <p:spPr bwMode="auto">
            <a:xfrm>
              <a:off x="743485" y="438194"/>
              <a:ext cx="7698838" cy="124032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6" name="TextBox 5"/>
            <p:cNvSpPr txBox="1">
              <a:spLocks noChangeArrowheads="1"/>
            </p:cNvSpPr>
            <p:nvPr/>
          </p:nvSpPr>
          <p:spPr bwMode="auto">
            <a:xfrm>
              <a:off x="1146935" y="495419"/>
              <a:ext cx="7295388"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girl of mass 40 kg jumps with a horizontal velocity of </a:t>
              </a:r>
              <a:r>
                <a:rPr lang="en-US" sz="1600" dirty="0" smtClean="0">
                  <a:solidFill>
                    <a:srgbClr val="0000FF"/>
                  </a:solidFill>
                  <a:latin typeface="Book Antiqua" panose="02040602050305030304" pitchFamily="18" charset="0"/>
                </a:rPr>
                <a:t>5 ms</a:t>
              </a:r>
              <a:r>
                <a:rPr lang="en-US" sz="1600" baseline="30000" dirty="0" smtClean="0">
                  <a:solidFill>
                    <a:srgbClr val="0000FF"/>
                  </a:solidFill>
                  <a:latin typeface="Book Antiqua" panose="02040602050305030304" pitchFamily="18" charset="0"/>
                </a:rPr>
                <a:t>-1</a:t>
              </a:r>
              <a:r>
                <a:rPr lang="en-US" sz="1600" dirty="0" smtClean="0">
                  <a:solidFill>
                    <a:srgbClr val="0000FF"/>
                  </a:solidFill>
                  <a:latin typeface="Book Antiqua" panose="02040602050305030304" pitchFamily="18" charset="0"/>
                </a:rPr>
                <a:t> </a:t>
              </a:r>
              <a:r>
                <a:rPr lang="en-US" sz="1600" dirty="0">
                  <a:solidFill>
                    <a:srgbClr val="0000FF"/>
                  </a:solidFill>
                  <a:latin typeface="Book Antiqua" panose="02040602050305030304" pitchFamily="18" charset="0"/>
                </a:rPr>
                <a:t>onto a stationary cart with frictionless wheels. </a:t>
              </a:r>
              <a:r>
                <a:rPr lang="en-US" sz="1600" dirty="0" smtClean="0">
                  <a:solidFill>
                    <a:srgbClr val="0000FF"/>
                  </a:solidFill>
                  <a:latin typeface="Book Antiqua" panose="02040602050305030304" pitchFamily="18" charset="0"/>
                </a:rPr>
                <a:t>The </a:t>
              </a:r>
              <a:r>
                <a:rPr lang="en-US" sz="1600" dirty="0">
                  <a:solidFill>
                    <a:srgbClr val="0000FF"/>
                  </a:solidFill>
                  <a:latin typeface="Book Antiqua" panose="02040602050305030304" pitchFamily="18" charset="0"/>
                </a:rPr>
                <a:t>mass of the cart is 3 kg. </a:t>
              </a:r>
              <a:r>
                <a:rPr lang="en-US" sz="1600" dirty="0" smtClean="0">
                  <a:solidFill>
                    <a:srgbClr val="0000FF"/>
                  </a:solidFill>
                  <a:latin typeface="Book Antiqua" panose="02040602050305030304" pitchFamily="18" charset="0"/>
                </a:rPr>
                <a:t>What </a:t>
              </a:r>
              <a:r>
                <a:rPr lang="en-US" sz="1600" dirty="0">
                  <a:solidFill>
                    <a:srgbClr val="0000FF"/>
                  </a:solidFill>
                  <a:latin typeface="Book Antiqua" panose="02040602050305030304" pitchFamily="18" charset="0"/>
                </a:rPr>
                <a:t>is her velocity as </a:t>
              </a:r>
              <a:r>
                <a:rPr lang="en-US" sz="1600" dirty="0" smtClean="0">
                  <a:solidFill>
                    <a:srgbClr val="0000FF"/>
                  </a:solidFill>
                  <a:latin typeface="Book Antiqua" panose="02040602050305030304" pitchFamily="18" charset="0"/>
                </a:rPr>
                <a:t>the cart </a:t>
              </a:r>
              <a:r>
                <a:rPr lang="en-US" sz="1600" dirty="0">
                  <a:solidFill>
                    <a:srgbClr val="0000FF"/>
                  </a:solidFill>
                  <a:latin typeface="Book Antiqua" panose="02040602050305030304" pitchFamily="18" charset="0"/>
                </a:rPr>
                <a:t>starts moving ? Assume that there is no external </a:t>
              </a:r>
              <a:r>
                <a:rPr lang="en-US" sz="1600" dirty="0" smtClean="0">
                  <a:solidFill>
                    <a:srgbClr val="0000FF"/>
                  </a:solidFill>
                  <a:latin typeface="Book Antiqua" panose="02040602050305030304" pitchFamily="18" charset="0"/>
                </a:rPr>
                <a:t>unbalanced </a:t>
              </a:r>
              <a:r>
                <a:rPr lang="en-US" sz="1600" dirty="0">
                  <a:solidFill>
                    <a:srgbClr val="0000FF"/>
                  </a:solidFill>
                  <a:latin typeface="Book Antiqua" panose="02040602050305030304" pitchFamily="18" charset="0"/>
                </a:rPr>
                <a:t>force working in the horizontal direction.</a:t>
              </a:r>
              <a:endParaRPr lang="en-US" sz="1600" baseline="30000" dirty="0">
                <a:solidFill>
                  <a:srgbClr val="0000FF"/>
                </a:solidFill>
                <a:latin typeface="Book Antiqua" panose="02040602050305030304" pitchFamily="18" charset="0"/>
              </a:endParaRPr>
            </a:p>
          </p:txBody>
        </p:sp>
      </p:grpSp>
      <p:grpSp>
        <p:nvGrpSpPr>
          <p:cNvPr id="7" name="Group 6"/>
          <p:cNvGrpSpPr/>
          <p:nvPr/>
        </p:nvGrpSpPr>
        <p:grpSpPr>
          <a:xfrm>
            <a:off x="325120" y="465720"/>
            <a:ext cx="640080" cy="640080"/>
            <a:chOff x="4953000" y="3718491"/>
            <a:chExt cx="640080" cy="640080"/>
          </a:xfrm>
        </p:grpSpPr>
        <p:sp>
          <p:nvSpPr>
            <p:cNvPr id="8" name="Oval 7"/>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3</a:t>
              </a:r>
            </a:p>
          </p:txBody>
        </p:sp>
      </p:grpSp>
      <p:pic>
        <p:nvPicPr>
          <p:cNvPr id="10" name="Picture 9" descr="Image result"/>
          <p:cNvPicPr>
            <a:picLocks noChangeAspect="1" noChangeArrowheads="1"/>
          </p:cNvPicPr>
          <p:nvPr/>
        </p:nvPicPr>
        <p:blipFill>
          <a:blip r:embed="rId4">
            <a:extLst>
              <a:ext uri="{BEBA8EAE-BF5A-486C-A8C5-ECC9F3942E4B}">
                <a14:imgProps xmlns:a14="http://schemas.microsoft.com/office/drawing/2010/main">
                  <a14:imgLayer r:embed="rId3">
                    <a14:imgEffect>
                      <a14:backgroundRemoval t="0" b="89500" l="0" r="100000">
                        <a14:foregroundMark x1="58159" y1="35750" x2="40586" y2="46250"/>
                        <a14:foregroundMark x1="63598" y1="52500" x2="47280" y2="55500"/>
                        <a14:foregroundMark x1="58577" y1="83750" x2="69874" y2="87750"/>
                        <a14:foregroundMark x1="23849" y1="83750" x2="28452" y2="89750"/>
                        <a14:foregroundMark x1="47280" y1="2500" x2="7113" y2="22250"/>
                        <a14:foregroundMark x1="29707" y1="24500" x2="29707" y2="24500"/>
                        <a14:backgroundMark x1="83264" y1="85750" x2="68619" y2="93000"/>
                        <a14:backgroundMark x1="5439" y1="83500" x2="12971" y2="92250"/>
                      </a14:backgroundRemoval>
                    </a14:imgEffect>
                  </a14:imgLayer>
                </a14:imgProps>
              </a:ext>
              <a:ext uri="{28A0092B-C50C-407E-A947-70E740481C1C}">
                <a14:useLocalDpi xmlns:a14="http://schemas.microsoft.com/office/drawing/2010/main" val="0"/>
              </a:ext>
            </a:extLst>
          </a:blip>
          <a:srcRect/>
          <a:stretch>
            <a:fillRect/>
          </a:stretch>
        </p:blipFill>
        <p:spPr bwMode="auto">
          <a:xfrm>
            <a:off x="450850" y="2640298"/>
            <a:ext cx="1028700" cy="172167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533401" y="2213133"/>
            <a:ext cx="1825516" cy="358617"/>
            <a:chOff x="6403410" y="2213040"/>
            <a:chExt cx="1825516" cy="358617"/>
          </a:xfrm>
        </p:grpSpPr>
        <p:sp>
          <p:nvSpPr>
            <p:cNvPr id="12" name="Horizontal Scroll 11"/>
            <p:cNvSpPr/>
            <p:nvPr/>
          </p:nvSpPr>
          <p:spPr>
            <a:xfrm>
              <a:off x="6403410" y="2213040"/>
              <a:ext cx="1825516" cy="358617"/>
            </a:xfrm>
            <a:prstGeom prst="wedgeRoundRectCallout">
              <a:avLst>
                <a:gd name="adj1" fmla="val -33682"/>
                <a:gd name="adj2" fmla="val 96014"/>
                <a:gd name="adj3" fmla="val 16667"/>
              </a:avLst>
            </a:prstGeom>
            <a:solidFill>
              <a:srgbClr val="12065A">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ysClr val="windowText" lastClr="000000"/>
                </a:solidFill>
                <a:effectLst>
                  <a:glow rad="63500">
                    <a:schemeClr val="accent6">
                      <a:satMod val="175000"/>
                      <a:alpha val="40000"/>
                    </a:schemeClr>
                  </a:glow>
                </a:effectLst>
              </a:endParaRPr>
            </a:p>
          </p:txBody>
        </p:sp>
        <p:sp>
          <p:nvSpPr>
            <p:cNvPr id="13" name="Rectangle 12"/>
            <p:cNvSpPr/>
            <p:nvPr/>
          </p:nvSpPr>
          <p:spPr>
            <a:xfrm>
              <a:off x="6441256" y="2222565"/>
              <a:ext cx="1787669" cy="338554"/>
            </a:xfrm>
            <a:prstGeom prst="rect">
              <a:avLst/>
            </a:prstGeom>
          </p:spPr>
          <p:txBody>
            <a:bodyPr wrap="none">
              <a:spAutoFit/>
            </a:bodyPr>
            <a:lstStyle/>
            <a:p>
              <a:r>
                <a:rPr lang="en-US" sz="1600" b="1" dirty="0" smtClean="0">
                  <a:solidFill>
                    <a:sysClr val="windowText" lastClr="000000"/>
                  </a:solidFill>
                  <a:latin typeface="Book Antiqua" panose="02040602050305030304" pitchFamily="18" charset="0"/>
                </a:rPr>
                <a:t>Mass (m</a:t>
              </a:r>
              <a:r>
                <a:rPr lang="en-US" sz="1600" b="1" baseline="-25000" dirty="0" smtClean="0">
                  <a:solidFill>
                    <a:sysClr val="windowText" lastClr="000000"/>
                  </a:solidFill>
                  <a:latin typeface="Book Antiqua" panose="02040602050305030304" pitchFamily="18" charset="0"/>
                </a:rPr>
                <a:t>1</a:t>
              </a:r>
              <a:r>
                <a:rPr lang="en-US" sz="1600" b="1" dirty="0" smtClean="0">
                  <a:solidFill>
                    <a:sysClr val="windowText" lastClr="000000"/>
                  </a:solidFill>
                  <a:latin typeface="Book Antiqua" panose="02040602050305030304" pitchFamily="18" charset="0"/>
                </a:rPr>
                <a:t>) = 40kg</a:t>
              </a:r>
              <a:endParaRPr lang="en-US" sz="1600" b="1" baseline="-25000" dirty="0">
                <a:solidFill>
                  <a:sysClr val="windowText" lastClr="000000"/>
                </a:solidFill>
                <a:latin typeface="Book Antiqua" panose="02040602050305030304" pitchFamily="18" charset="0"/>
              </a:endParaRPr>
            </a:p>
          </p:txBody>
        </p:sp>
      </p:grpSp>
      <p:grpSp>
        <p:nvGrpSpPr>
          <p:cNvPr id="15" name="Group 14"/>
          <p:cNvGrpSpPr/>
          <p:nvPr/>
        </p:nvGrpSpPr>
        <p:grpSpPr>
          <a:xfrm>
            <a:off x="1295400" y="4361972"/>
            <a:ext cx="1825516" cy="358617"/>
            <a:chOff x="6403410" y="2213040"/>
            <a:chExt cx="1825516" cy="358617"/>
          </a:xfrm>
        </p:grpSpPr>
        <p:sp>
          <p:nvSpPr>
            <p:cNvPr id="16" name="Horizontal Scroll 11"/>
            <p:cNvSpPr/>
            <p:nvPr/>
          </p:nvSpPr>
          <p:spPr>
            <a:xfrm>
              <a:off x="6403410" y="2213040"/>
              <a:ext cx="1825516" cy="358617"/>
            </a:xfrm>
            <a:prstGeom prst="wedgeRoundRectCallout">
              <a:avLst>
                <a:gd name="adj1" fmla="val -7941"/>
                <a:gd name="adj2" fmla="val -84597"/>
                <a:gd name="adj3" fmla="val 16667"/>
              </a:avLst>
            </a:prstGeom>
            <a:solidFill>
              <a:srgbClr val="12065A">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ysClr val="windowText" lastClr="000000"/>
                </a:solidFill>
                <a:effectLst>
                  <a:glow rad="63500">
                    <a:schemeClr val="accent6">
                      <a:satMod val="175000"/>
                      <a:alpha val="40000"/>
                    </a:schemeClr>
                  </a:glow>
                </a:effectLst>
              </a:endParaRPr>
            </a:p>
          </p:txBody>
        </p:sp>
        <p:sp>
          <p:nvSpPr>
            <p:cNvPr id="17" name="Rectangle 16"/>
            <p:cNvSpPr/>
            <p:nvPr/>
          </p:nvSpPr>
          <p:spPr>
            <a:xfrm>
              <a:off x="6441256" y="2222565"/>
              <a:ext cx="1685077" cy="338554"/>
            </a:xfrm>
            <a:prstGeom prst="rect">
              <a:avLst/>
            </a:prstGeom>
          </p:spPr>
          <p:txBody>
            <a:bodyPr wrap="none">
              <a:spAutoFit/>
            </a:bodyPr>
            <a:lstStyle/>
            <a:p>
              <a:r>
                <a:rPr lang="en-US" sz="1600" b="1" dirty="0" smtClean="0">
                  <a:solidFill>
                    <a:sysClr val="windowText" lastClr="000000"/>
                  </a:solidFill>
                  <a:latin typeface="Book Antiqua" panose="02040602050305030304" pitchFamily="18" charset="0"/>
                </a:rPr>
                <a:t>Mass (m</a:t>
              </a:r>
              <a:r>
                <a:rPr lang="en-US" sz="1600" b="1" baseline="-25000" dirty="0" smtClean="0">
                  <a:solidFill>
                    <a:sysClr val="windowText" lastClr="000000"/>
                  </a:solidFill>
                  <a:latin typeface="Book Antiqua" panose="02040602050305030304" pitchFamily="18" charset="0"/>
                </a:rPr>
                <a:t>2</a:t>
              </a:r>
              <a:r>
                <a:rPr lang="en-US" sz="1600" b="1" dirty="0" smtClean="0">
                  <a:solidFill>
                    <a:sysClr val="windowText" lastClr="000000"/>
                  </a:solidFill>
                  <a:latin typeface="Book Antiqua" panose="02040602050305030304" pitchFamily="18" charset="0"/>
                </a:rPr>
                <a:t>) = 3kg</a:t>
              </a:r>
              <a:endParaRPr lang="en-US" sz="1600" b="1" baseline="-25000" dirty="0">
                <a:solidFill>
                  <a:sysClr val="windowText" lastClr="000000"/>
                </a:solidFill>
                <a:latin typeface="Book Antiqua" panose="02040602050305030304" pitchFamily="18" charset="0"/>
              </a:endParaRPr>
            </a:p>
          </p:txBody>
        </p:sp>
      </p:grpSp>
      <p:grpSp>
        <p:nvGrpSpPr>
          <p:cNvPr id="18" name="Group 17"/>
          <p:cNvGrpSpPr/>
          <p:nvPr/>
        </p:nvGrpSpPr>
        <p:grpSpPr>
          <a:xfrm>
            <a:off x="381000" y="2190750"/>
            <a:ext cx="2753654" cy="358617"/>
            <a:chOff x="6403410" y="2213040"/>
            <a:chExt cx="2753654" cy="358617"/>
          </a:xfrm>
        </p:grpSpPr>
        <p:sp>
          <p:nvSpPr>
            <p:cNvPr id="19" name="Horizontal Scroll 11"/>
            <p:cNvSpPr/>
            <p:nvPr/>
          </p:nvSpPr>
          <p:spPr>
            <a:xfrm>
              <a:off x="6403410" y="2213040"/>
              <a:ext cx="2753654" cy="358617"/>
            </a:xfrm>
            <a:prstGeom prst="wedgeRoundRectCallout">
              <a:avLst>
                <a:gd name="adj1" fmla="val -33682"/>
                <a:gd name="adj2" fmla="val 96014"/>
                <a:gd name="adj3" fmla="val 16667"/>
              </a:avLst>
            </a:prstGeom>
            <a:solidFill>
              <a:srgbClr val="12065A">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ysClr val="windowText" lastClr="000000"/>
                </a:solidFill>
                <a:effectLst>
                  <a:glow rad="63500">
                    <a:schemeClr val="accent6">
                      <a:satMod val="175000"/>
                      <a:alpha val="40000"/>
                    </a:schemeClr>
                  </a:glow>
                </a:effectLst>
              </a:endParaRPr>
            </a:p>
          </p:txBody>
        </p:sp>
        <p:sp>
          <p:nvSpPr>
            <p:cNvPr id="20" name="Rectangle 19"/>
            <p:cNvSpPr/>
            <p:nvPr/>
          </p:nvSpPr>
          <p:spPr>
            <a:xfrm>
              <a:off x="6441256" y="2222565"/>
              <a:ext cx="2715808" cy="338554"/>
            </a:xfrm>
            <a:prstGeom prst="rect">
              <a:avLst/>
            </a:prstGeom>
          </p:spPr>
          <p:txBody>
            <a:bodyPr wrap="none">
              <a:spAutoFit/>
            </a:bodyPr>
            <a:lstStyle/>
            <a:p>
              <a:r>
                <a:rPr lang="en-US" sz="1600" b="1" dirty="0" smtClean="0">
                  <a:solidFill>
                    <a:sysClr val="windowText" lastClr="000000"/>
                  </a:solidFill>
                  <a:latin typeface="Book Antiqua" panose="02040602050305030304" pitchFamily="18" charset="0"/>
                </a:rPr>
                <a:t>Initial Velocity(u</a:t>
              </a:r>
              <a:r>
                <a:rPr lang="en-US" sz="1600" b="1" baseline="-25000" dirty="0" smtClean="0">
                  <a:solidFill>
                    <a:sysClr val="windowText" lastClr="000000"/>
                  </a:solidFill>
                  <a:latin typeface="Book Antiqua" panose="02040602050305030304" pitchFamily="18" charset="0"/>
                </a:rPr>
                <a:t>1</a:t>
              </a:r>
              <a:r>
                <a:rPr lang="en-US" sz="1600" b="1" dirty="0" smtClean="0">
                  <a:solidFill>
                    <a:sysClr val="windowText" lastClr="000000"/>
                  </a:solidFill>
                  <a:latin typeface="Book Antiqua" panose="02040602050305030304" pitchFamily="18" charset="0"/>
                </a:rPr>
                <a:t>) = 5ms</a:t>
              </a:r>
              <a:r>
                <a:rPr lang="en-US" sz="1600" b="1" baseline="30000" dirty="0" smtClean="0">
                  <a:solidFill>
                    <a:sysClr val="windowText" lastClr="000000"/>
                  </a:solidFill>
                  <a:latin typeface="Book Antiqua" panose="02040602050305030304" pitchFamily="18" charset="0"/>
                </a:rPr>
                <a:t>-1</a:t>
              </a:r>
              <a:endParaRPr lang="en-US" sz="1600" b="1" baseline="30000" dirty="0">
                <a:solidFill>
                  <a:sysClr val="windowText" lastClr="000000"/>
                </a:solidFill>
                <a:latin typeface="Book Antiqua" panose="02040602050305030304" pitchFamily="18" charset="0"/>
              </a:endParaRPr>
            </a:p>
          </p:txBody>
        </p:sp>
      </p:grpSp>
      <p:grpSp>
        <p:nvGrpSpPr>
          <p:cNvPr id="21" name="Group 20"/>
          <p:cNvGrpSpPr/>
          <p:nvPr/>
        </p:nvGrpSpPr>
        <p:grpSpPr>
          <a:xfrm>
            <a:off x="3705606" y="3321826"/>
            <a:ext cx="2209800" cy="358617"/>
            <a:chOff x="6403410" y="2213040"/>
            <a:chExt cx="2209800" cy="358617"/>
          </a:xfrm>
        </p:grpSpPr>
        <p:sp>
          <p:nvSpPr>
            <p:cNvPr id="22" name="Horizontal Scroll 11"/>
            <p:cNvSpPr/>
            <p:nvPr/>
          </p:nvSpPr>
          <p:spPr>
            <a:xfrm>
              <a:off x="6403410" y="2213040"/>
              <a:ext cx="2209800" cy="358617"/>
            </a:xfrm>
            <a:prstGeom prst="wedgeRoundRectCallout">
              <a:avLst>
                <a:gd name="adj1" fmla="val 64473"/>
                <a:gd name="adj2" fmla="val 3937"/>
                <a:gd name="adj3" fmla="val 16667"/>
              </a:avLst>
            </a:prstGeom>
            <a:solidFill>
              <a:srgbClr val="12065A">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ysClr val="windowText" lastClr="000000"/>
                </a:solidFill>
                <a:effectLst>
                  <a:glow rad="63500">
                    <a:schemeClr val="accent6">
                      <a:satMod val="175000"/>
                      <a:alpha val="40000"/>
                    </a:schemeClr>
                  </a:glow>
                </a:effectLst>
              </a:endParaRPr>
            </a:p>
          </p:txBody>
        </p:sp>
        <p:sp>
          <p:nvSpPr>
            <p:cNvPr id="23" name="Rectangle 22"/>
            <p:cNvSpPr/>
            <p:nvPr/>
          </p:nvSpPr>
          <p:spPr>
            <a:xfrm>
              <a:off x="6441256" y="2222565"/>
              <a:ext cx="2125903" cy="338554"/>
            </a:xfrm>
            <a:prstGeom prst="rect">
              <a:avLst/>
            </a:prstGeom>
          </p:spPr>
          <p:txBody>
            <a:bodyPr wrap="none">
              <a:spAutoFit/>
            </a:bodyPr>
            <a:lstStyle/>
            <a:p>
              <a:r>
                <a:rPr lang="en-US" sz="1600" b="1" dirty="0" smtClean="0">
                  <a:solidFill>
                    <a:sysClr val="windowText" lastClr="000000"/>
                  </a:solidFill>
                  <a:latin typeface="Book Antiqua" panose="02040602050305030304" pitchFamily="18" charset="0"/>
                </a:rPr>
                <a:t>Final Velocity (v) = ?</a:t>
              </a:r>
              <a:endParaRPr lang="en-US" sz="1600" b="1" baseline="-25000" dirty="0">
                <a:solidFill>
                  <a:sysClr val="windowText" lastClr="000000"/>
                </a:solidFill>
                <a:latin typeface="Book Antiqua" panose="02040602050305030304" pitchFamily="18" charset="0"/>
              </a:endParaRPr>
            </a:p>
          </p:txBody>
        </p:sp>
      </p:grpSp>
      <p:grpSp>
        <p:nvGrpSpPr>
          <p:cNvPr id="27" name="Group 26"/>
          <p:cNvGrpSpPr/>
          <p:nvPr/>
        </p:nvGrpSpPr>
        <p:grpSpPr>
          <a:xfrm>
            <a:off x="555517" y="4469415"/>
            <a:ext cx="2753654" cy="358617"/>
            <a:chOff x="6403410" y="2213040"/>
            <a:chExt cx="2753654" cy="358617"/>
          </a:xfrm>
        </p:grpSpPr>
        <p:sp>
          <p:nvSpPr>
            <p:cNvPr id="28" name="Horizontal Scroll 11"/>
            <p:cNvSpPr/>
            <p:nvPr/>
          </p:nvSpPr>
          <p:spPr>
            <a:xfrm>
              <a:off x="6403410" y="2213040"/>
              <a:ext cx="2753654" cy="358617"/>
            </a:xfrm>
            <a:prstGeom prst="wedgeRoundRectCallout">
              <a:avLst>
                <a:gd name="adj1" fmla="val -8316"/>
                <a:gd name="adj2" fmla="val -112928"/>
                <a:gd name="adj3" fmla="val 16667"/>
              </a:avLst>
            </a:prstGeom>
            <a:solidFill>
              <a:srgbClr val="12065A">
                <a:alpha val="20000"/>
              </a:srgbClr>
            </a:solidFill>
            <a:ln w="1270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solidFill>
                  <a:sysClr val="windowText" lastClr="000000"/>
                </a:solidFill>
                <a:effectLst>
                  <a:glow rad="63500">
                    <a:schemeClr val="accent6">
                      <a:satMod val="175000"/>
                      <a:alpha val="40000"/>
                    </a:schemeClr>
                  </a:glow>
                </a:effectLst>
              </a:endParaRPr>
            </a:p>
          </p:txBody>
        </p:sp>
        <p:sp>
          <p:nvSpPr>
            <p:cNvPr id="29" name="Rectangle 28"/>
            <p:cNvSpPr/>
            <p:nvPr/>
          </p:nvSpPr>
          <p:spPr>
            <a:xfrm>
              <a:off x="6441256" y="2222565"/>
              <a:ext cx="2715808" cy="338554"/>
            </a:xfrm>
            <a:prstGeom prst="rect">
              <a:avLst/>
            </a:prstGeom>
          </p:spPr>
          <p:txBody>
            <a:bodyPr wrap="none">
              <a:spAutoFit/>
            </a:bodyPr>
            <a:lstStyle/>
            <a:p>
              <a:r>
                <a:rPr lang="en-US" sz="1600" b="1" dirty="0" smtClean="0">
                  <a:solidFill>
                    <a:sysClr val="windowText" lastClr="000000"/>
                  </a:solidFill>
                  <a:latin typeface="Book Antiqua" panose="02040602050305030304" pitchFamily="18" charset="0"/>
                </a:rPr>
                <a:t>Initial Velocity(u</a:t>
              </a:r>
              <a:r>
                <a:rPr lang="en-US" sz="1600" b="1" baseline="-25000" dirty="0" smtClean="0">
                  <a:solidFill>
                    <a:sysClr val="windowText" lastClr="000000"/>
                  </a:solidFill>
                  <a:latin typeface="Book Antiqua" panose="02040602050305030304" pitchFamily="18" charset="0"/>
                </a:rPr>
                <a:t>2</a:t>
              </a:r>
              <a:r>
                <a:rPr lang="en-US" sz="1600" b="1" dirty="0" smtClean="0">
                  <a:solidFill>
                    <a:sysClr val="windowText" lastClr="000000"/>
                  </a:solidFill>
                  <a:latin typeface="Book Antiqua" panose="02040602050305030304" pitchFamily="18" charset="0"/>
                </a:rPr>
                <a:t>) = 0ms</a:t>
              </a:r>
              <a:r>
                <a:rPr lang="en-US" sz="1600" b="1" baseline="30000" dirty="0" smtClean="0">
                  <a:solidFill>
                    <a:sysClr val="windowText" lastClr="000000"/>
                  </a:solidFill>
                  <a:latin typeface="Book Antiqua" panose="02040602050305030304" pitchFamily="18" charset="0"/>
                </a:rPr>
                <a:t>-1</a:t>
              </a:r>
              <a:endParaRPr lang="en-US" sz="1600" b="1" baseline="30000" dirty="0">
                <a:solidFill>
                  <a:sysClr val="windowText" lastClr="000000"/>
                </a:solidFill>
                <a:latin typeface="Book Antiqua" panose="02040602050305030304" pitchFamily="18" charset="0"/>
              </a:endParaRPr>
            </a:p>
          </p:txBody>
        </p:sp>
      </p:grpSp>
    </p:spTree>
    <p:extLst>
      <p:ext uri="{BB962C8B-B14F-4D97-AF65-F5344CB8AC3E}">
        <p14:creationId xmlns:p14="http://schemas.microsoft.com/office/powerpoint/2010/main" val="2486459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22" presetClass="entr" presetSubtype="4"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down)">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27"/>
                                        </p:tgtEl>
                                      </p:cBhvr>
                                    </p:animEffect>
                                    <p:set>
                                      <p:cBhvr>
                                        <p:cTn id="61" dur="1" fill="hold">
                                          <p:stCondLst>
                                            <p:cond delay="499"/>
                                          </p:stCondLst>
                                        </p:cTn>
                                        <p:tgtEl>
                                          <p:spTgt spid="2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63" presetClass="path" presetSubtype="0" accel="50000" decel="50000" fill="hold" nodeType="clickEffect">
                                  <p:stCondLst>
                                    <p:cond delay="0"/>
                                  </p:stCondLst>
                                  <p:childTnLst>
                                    <p:animMotion origin="layout" path="M -0.00625 0.01203 L 0.49166 0.01481 " pathEditMode="relative" rAng="0" ptsTypes="AA">
                                      <p:cBhvr>
                                        <p:cTn id="65" dur="2000" fill="hold"/>
                                        <p:tgtEl>
                                          <p:spTgt spid="3"/>
                                        </p:tgtEl>
                                        <p:attrNameLst>
                                          <p:attrName>ppt_x</p:attrName>
                                          <p:attrName>ppt_y</p:attrName>
                                        </p:attrNameLst>
                                      </p:cBhvr>
                                      <p:rCtr x="24896" y="123"/>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down)">
                                      <p:cBhvr>
                                        <p:cTn id="7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3446" y="1379209"/>
            <a:ext cx="971741" cy="338554"/>
          </a:xfrm>
          <a:prstGeom prst="round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Given :  </a:t>
            </a:r>
          </a:p>
        </p:txBody>
      </p:sp>
      <p:sp>
        <p:nvSpPr>
          <p:cNvPr id="4" name="TextBox 3"/>
          <p:cNvSpPr txBox="1"/>
          <p:nvPr/>
        </p:nvSpPr>
        <p:spPr>
          <a:xfrm>
            <a:off x="1157845" y="1373886"/>
            <a:ext cx="209223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Mass of the girl (m</a:t>
            </a:r>
            <a:r>
              <a:rPr lang="en-US" sz="1600" b="1" baseline="-25000" dirty="0" smtClean="0">
                <a:solidFill>
                  <a:srgbClr val="0000FF"/>
                </a:solidFill>
                <a:latin typeface="Book Antiqua" panose="02040602050305030304" pitchFamily="18" charset="0"/>
              </a:rPr>
              <a:t>1</a:t>
            </a: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5" name="TextBox 4"/>
          <p:cNvSpPr txBox="1"/>
          <p:nvPr/>
        </p:nvSpPr>
        <p:spPr>
          <a:xfrm>
            <a:off x="3145224" y="1373886"/>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6" name="TextBox 5"/>
          <p:cNvSpPr txBox="1"/>
          <p:nvPr/>
        </p:nvSpPr>
        <p:spPr>
          <a:xfrm>
            <a:off x="3467750" y="1373886"/>
            <a:ext cx="73129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40 kg </a:t>
            </a:r>
            <a:endParaRPr lang="en-US" sz="1600" b="1" dirty="0">
              <a:solidFill>
                <a:srgbClr val="0000FF"/>
              </a:solidFill>
              <a:latin typeface="Book Antiqua" panose="02040602050305030304" pitchFamily="18" charset="0"/>
            </a:endParaRPr>
          </a:p>
        </p:txBody>
      </p:sp>
      <p:sp>
        <p:nvSpPr>
          <p:cNvPr id="7" name="TextBox 6"/>
          <p:cNvSpPr txBox="1"/>
          <p:nvPr/>
        </p:nvSpPr>
        <p:spPr>
          <a:xfrm>
            <a:off x="1125673" y="1660922"/>
            <a:ext cx="2103461"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Mass of the cart (m</a:t>
            </a:r>
            <a:r>
              <a:rPr lang="en-US" sz="1600" b="1" baseline="-25000" dirty="0" smtClean="0">
                <a:solidFill>
                  <a:srgbClr val="0000FF"/>
                </a:solidFill>
                <a:latin typeface="Book Antiqua" panose="02040602050305030304" pitchFamily="18" charset="0"/>
              </a:rPr>
              <a:t>2</a:t>
            </a: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8" name="TextBox 7"/>
          <p:cNvSpPr txBox="1"/>
          <p:nvPr/>
        </p:nvSpPr>
        <p:spPr>
          <a:xfrm>
            <a:off x="3145224" y="1660922"/>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9" name="TextBox 8"/>
          <p:cNvSpPr txBox="1"/>
          <p:nvPr/>
        </p:nvSpPr>
        <p:spPr>
          <a:xfrm>
            <a:off x="3467748" y="1660922"/>
            <a:ext cx="6286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3 kg </a:t>
            </a:r>
            <a:endParaRPr lang="en-US" sz="1600" b="1" dirty="0">
              <a:solidFill>
                <a:srgbClr val="0000FF"/>
              </a:solidFill>
              <a:latin typeface="Book Antiqua" panose="02040602050305030304" pitchFamily="18" charset="0"/>
            </a:endParaRPr>
          </a:p>
        </p:txBody>
      </p:sp>
      <p:sp>
        <p:nvSpPr>
          <p:cNvPr id="10" name="TextBox 9"/>
          <p:cNvSpPr txBox="1"/>
          <p:nvPr/>
        </p:nvSpPr>
        <p:spPr>
          <a:xfrm>
            <a:off x="686084" y="1947962"/>
            <a:ext cx="2573140"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Initial velocity of girl (u</a:t>
            </a:r>
            <a:r>
              <a:rPr lang="en-US" sz="1600" b="1" baseline="-25000" dirty="0" smtClean="0">
                <a:solidFill>
                  <a:srgbClr val="0000FF"/>
                </a:solidFill>
                <a:latin typeface="Book Antiqua" panose="02040602050305030304" pitchFamily="18" charset="0"/>
              </a:rPr>
              <a:t>1</a:t>
            </a: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1" name="TextBox 10"/>
          <p:cNvSpPr txBox="1"/>
          <p:nvPr/>
        </p:nvSpPr>
        <p:spPr>
          <a:xfrm>
            <a:off x="3145224" y="1947962"/>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2" name="TextBox 11"/>
          <p:cNvSpPr txBox="1"/>
          <p:nvPr/>
        </p:nvSpPr>
        <p:spPr>
          <a:xfrm>
            <a:off x="3467749" y="1947962"/>
            <a:ext cx="720069"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5 ms</a:t>
            </a:r>
            <a:r>
              <a:rPr lang="en-US" sz="1600" b="1" baseline="30000" dirty="0" smtClean="0">
                <a:solidFill>
                  <a:srgbClr val="0000FF"/>
                </a:solidFill>
                <a:latin typeface="Book Antiqua" panose="02040602050305030304" pitchFamily="18" charset="0"/>
              </a:rPr>
              <a:t>-1</a:t>
            </a:r>
            <a:endParaRPr lang="en-US" sz="1600" b="1" dirty="0">
              <a:solidFill>
                <a:srgbClr val="0000FF"/>
              </a:solidFill>
              <a:latin typeface="Book Antiqua" panose="02040602050305030304" pitchFamily="18" charset="0"/>
            </a:endParaRPr>
          </a:p>
        </p:txBody>
      </p:sp>
      <p:sp>
        <p:nvSpPr>
          <p:cNvPr id="13" name="TextBox 12"/>
          <p:cNvSpPr txBox="1"/>
          <p:nvPr/>
        </p:nvSpPr>
        <p:spPr>
          <a:xfrm>
            <a:off x="670146" y="2243239"/>
            <a:ext cx="2584362" cy="338554"/>
          </a:xfrm>
          <a:prstGeom prst="rect">
            <a:avLst/>
          </a:prstGeom>
          <a:noFill/>
        </p:spPr>
        <p:txBody>
          <a:bodyPr wrap="none" rtlCol="0">
            <a:spAutoFit/>
          </a:bodyPr>
          <a:lstStyle/>
          <a:p>
            <a:r>
              <a:rPr lang="en-US" sz="1600" b="1" dirty="0">
                <a:solidFill>
                  <a:srgbClr val="0000FF"/>
                </a:solidFill>
                <a:latin typeface="Book Antiqua" panose="02040602050305030304" pitchFamily="18" charset="0"/>
              </a:rPr>
              <a:t>Initial velocity of </a:t>
            </a:r>
            <a:r>
              <a:rPr lang="en-US" sz="1600" b="1" dirty="0" smtClean="0">
                <a:solidFill>
                  <a:srgbClr val="0000FF"/>
                </a:solidFill>
                <a:latin typeface="Book Antiqua" panose="02040602050305030304" pitchFamily="18" charset="0"/>
              </a:rPr>
              <a:t>cart (u</a:t>
            </a:r>
            <a:r>
              <a:rPr lang="en-US" sz="1600" b="1" baseline="-25000" dirty="0" smtClean="0">
                <a:solidFill>
                  <a:srgbClr val="0000FF"/>
                </a:solidFill>
                <a:latin typeface="Book Antiqua" panose="02040602050305030304" pitchFamily="18" charset="0"/>
              </a:rPr>
              <a:t>2</a:t>
            </a:r>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4" name="TextBox 13"/>
          <p:cNvSpPr txBox="1"/>
          <p:nvPr/>
        </p:nvSpPr>
        <p:spPr>
          <a:xfrm>
            <a:off x="3145224" y="2243239"/>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15" name="TextBox 14"/>
          <p:cNvSpPr txBox="1"/>
          <p:nvPr/>
        </p:nvSpPr>
        <p:spPr>
          <a:xfrm>
            <a:off x="3467748" y="2243239"/>
            <a:ext cx="753732"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0 ms</a:t>
            </a:r>
            <a:r>
              <a:rPr lang="en-US" sz="1600" b="1" baseline="30000" dirty="0" smtClean="0">
                <a:solidFill>
                  <a:srgbClr val="0000FF"/>
                </a:solidFill>
                <a:latin typeface="Book Antiqua" panose="02040602050305030304" pitchFamily="18" charset="0"/>
              </a:rPr>
              <a:t>-1 </a:t>
            </a:r>
            <a:endParaRPr lang="en-US" sz="1600" b="1" dirty="0">
              <a:solidFill>
                <a:srgbClr val="0000FF"/>
              </a:solidFill>
              <a:latin typeface="Book Antiqua" panose="02040602050305030304" pitchFamily="18" charset="0"/>
            </a:endParaRPr>
          </a:p>
        </p:txBody>
      </p:sp>
      <p:sp>
        <p:nvSpPr>
          <p:cNvPr id="19" name="TextBox 18"/>
          <p:cNvSpPr txBox="1"/>
          <p:nvPr/>
        </p:nvSpPr>
        <p:spPr>
          <a:xfrm>
            <a:off x="103446" y="2666099"/>
            <a:ext cx="1141659" cy="338554"/>
          </a:xfrm>
          <a:prstGeom prst="round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To find  :  </a:t>
            </a:r>
          </a:p>
        </p:txBody>
      </p:sp>
      <p:sp>
        <p:nvSpPr>
          <p:cNvPr id="20" name="TextBox 19"/>
          <p:cNvSpPr txBox="1"/>
          <p:nvPr/>
        </p:nvSpPr>
        <p:spPr>
          <a:xfrm>
            <a:off x="1134638" y="2666099"/>
            <a:ext cx="2528958"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Final velocity </a:t>
            </a:r>
            <a:r>
              <a:rPr lang="en-US" sz="1600" b="1" dirty="0">
                <a:solidFill>
                  <a:srgbClr val="0000FF"/>
                </a:solidFill>
                <a:latin typeface="Book Antiqua" panose="02040602050305030304" pitchFamily="18" charset="0"/>
              </a:rPr>
              <a:t>of girl </a:t>
            </a:r>
            <a:r>
              <a:rPr lang="en-US" sz="1600" b="1" dirty="0" smtClean="0">
                <a:solidFill>
                  <a:srgbClr val="0000FF"/>
                </a:solidFill>
                <a:latin typeface="Book Antiqua" panose="02040602050305030304" pitchFamily="18" charset="0"/>
              </a:rPr>
              <a:t>(v)</a:t>
            </a:r>
            <a:endParaRPr lang="en-US" sz="1600" b="1" dirty="0">
              <a:solidFill>
                <a:srgbClr val="0000FF"/>
              </a:solidFill>
              <a:latin typeface="Book Antiqua" panose="02040602050305030304" pitchFamily="18" charset="0"/>
            </a:endParaRPr>
          </a:p>
        </p:txBody>
      </p:sp>
      <p:sp>
        <p:nvSpPr>
          <p:cNvPr id="24" name="TextBox 23"/>
          <p:cNvSpPr txBox="1"/>
          <p:nvPr/>
        </p:nvSpPr>
        <p:spPr>
          <a:xfrm>
            <a:off x="3388713" y="2666099"/>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5" name="TextBox 24"/>
          <p:cNvSpPr txBox="1"/>
          <p:nvPr/>
        </p:nvSpPr>
        <p:spPr>
          <a:xfrm>
            <a:off x="3689764" y="2666099"/>
            <a:ext cx="27603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26" name="TextBox 25"/>
          <p:cNvSpPr txBox="1"/>
          <p:nvPr/>
        </p:nvSpPr>
        <p:spPr>
          <a:xfrm>
            <a:off x="103446" y="3090065"/>
            <a:ext cx="1133400" cy="338554"/>
          </a:xfrm>
          <a:prstGeom prst="round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defPPr>
              <a:defRPr lang="en-US"/>
            </a:defPPr>
            <a:lvl1pPr marR="0" lvl="0" indent="0" fontAlgn="auto">
              <a:lnSpc>
                <a:spcPct val="100000"/>
              </a:lnSpc>
              <a:spcBef>
                <a:spcPts val="0"/>
              </a:spcBef>
              <a:spcAft>
                <a:spcPts val="0"/>
              </a:spcAft>
              <a:buClrTx/>
              <a:buSzTx/>
              <a:buFontTx/>
              <a:buNone/>
              <a:tabLst/>
              <a:defRPr kumimoji="0" sz="1600" b="1" i="0" u="none" strike="noStrike" kern="0" cap="none" spc="0" normalizeH="0" baseline="0">
                <a:ln>
                  <a:noFill/>
                </a:ln>
                <a:solidFill>
                  <a:srgbClr val="C00000"/>
                </a:solidFill>
                <a:effectLst>
                  <a:innerShdw blurRad="114300">
                    <a:prstClr val="black"/>
                  </a:innerShdw>
                </a:effectLst>
                <a:uLnTx/>
                <a:uFillTx/>
                <a:latin typeface="Book Antiqua" pitchFamily="18" charset="0"/>
              </a:defRPr>
            </a:lvl1pPr>
          </a:lstStyle>
          <a:p>
            <a:r>
              <a:rPr lang="en-US" dirty="0"/>
              <a:t>Formula :</a:t>
            </a:r>
          </a:p>
        </p:txBody>
      </p:sp>
      <p:grpSp>
        <p:nvGrpSpPr>
          <p:cNvPr id="41" name="Group 40"/>
          <p:cNvGrpSpPr/>
          <p:nvPr/>
        </p:nvGrpSpPr>
        <p:grpSpPr>
          <a:xfrm>
            <a:off x="759362" y="64712"/>
            <a:ext cx="7698838" cy="1240322"/>
            <a:chOff x="743485" y="438194"/>
            <a:chExt cx="7698838" cy="1240322"/>
          </a:xfrm>
        </p:grpSpPr>
        <p:sp>
          <p:nvSpPr>
            <p:cNvPr id="42" name="TextBox 41"/>
            <p:cNvSpPr txBox="1">
              <a:spLocks noChangeArrowheads="1"/>
            </p:cNvSpPr>
            <p:nvPr/>
          </p:nvSpPr>
          <p:spPr bwMode="auto">
            <a:xfrm>
              <a:off x="743485" y="438194"/>
              <a:ext cx="7698838" cy="1240322"/>
            </a:xfrm>
            <a:prstGeom prst="roundRect">
              <a:avLst>
                <a:gd name="adj" fmla="val 0"/>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marL="230188" marR="0" lvl="0" indent="-230188" algn="l"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Bell MT" pitchFamily="18" charset="0"/>
                <a:ea typeface="+mn-ea"/>
                <a:cs typeface="+mn-cs"/>
              </a:endParaRPr>
            </a:p>
          </p:txBody>
        </p:sp>
        <p:sp>
          <p:nvSpPr>
            <p:cNvPr id="43" name="TextBox 42"/>
            <p:cNvSpPr txBox="1">
              <a:spLocks noChangeArrowheads="1"/>
            </p:cNvSpPr>
            <p:nvPr/>
          </p:nvSpPr>
          <p:spPr bwMode="auto">
            <a:xfrm>
              <a:off x="1146935" y="495419"/>
              <a:ext cx="7295388" cy="1164809"/>
            </a:xfrm>
            <a:prstGeom prst="rect">
              <a:avLst/>
            </a:prstGeom>
            <a:noFill/>
            <a:ln w="40000" cap="flat" cmpd="sng" algn="ctr">
              <a:noFill/>
              <a:prstDash val="solid"/>
            </a:ln>
            <a:effectLst/>
          </p:spPr>
          <p:txBody>
            <a:bodyPr rtlCol="0" anchor="ctr"/>
            <a:lstStyle>
              <a:defPPr>
                <a:defRPr lang="en-US"/>
              </a:defPPr>
              <a:lvl1pPr algn="ctr">
                <a:defRPr b="1">
                  <a:solidFill>
                    <a:schemeClr val="tx1"/>
                  </a:solidFill>
                  <a:latin typeface="Bookman Old Style" panose="02050604050505020204" pitchFamily="18" charset="0"/>
                </a:defRPr>
              </a:lvl1pPr>
            </a:lstStyle>
            <a:p>
              <a:pPr algn="l"/>
              <a:r>
                <a:rPr lang="en-US" sz="1600" dirty="0" smtClean="0">
                  <a:solidFill>
                    <a:srgbClr val="0000FF"/>
                  </a:solidFill>
                  <a:latin typeface="Book Antiqua" panose="02040602050305030304" pitchFamily="18" charset="0"/>
                </a:rPr>
                <a:t>A </a:t>
              </a:r>
              <a:r>
                <a:rPr lang="en-US" sz="1600" dirty="0">
                  <a:solidFill>
                    <a:srgbClr val="0000FF"/>
                  </a:solidFill>
                  <a:latin typeface="Book Antiqua" panose="02040602050305030304" pitchFamily="18" charset="0"/>
                </a:rPr>
                <a:t>girl of mass 40 kg jumps with a horizontal velocity of </a:t>
              </a:r>
              <a:r>
                <a:rPr lang="en-US" sz="1600" dirty="0" smtClean="0">
                  <a:solidFill>
                    <a:srgbClr val="0000FF"/>
                  </a:solidFill>
                  <a:latin typeface="Book Antiqua" panose="02040602050305030304" pitchFamily="18" charset="0"/>
                </a:rPr>
                <a:t>5 ms</a:t>
              </a:r>
              <a:r>
                <a:rPr lang="en-US" sz="1600" baseline="30000" dirty="0" smtClean="0">
                  <a:solidFill>
                    <a:srgbClr val="0000FF"/>
                  </a:solidFill>
                  <a:latin typeface="Book Antiqua" panose="02040602050305030304" pitchFamily="18" charset="0"/>
                </a:rPr>
                <a:t>-1</a:t>
              </a:r>
              <a:r>
                <a:rPr lang="en-US" sz="1600" dirty="0" smtClean="0">
                  <a:solidFill>
                    <a:srgbClr val="0000FF"/>
                  </a:solidFill>
                  <a:latin typeface="Book Antiqua" panose="02040602050305030304" pitchFamily="18" charset="0"/>
                </a:rPr>
                <a:t> </a:t>
              </a:r>
              <a:r>
                <a:rPr lang="en-US" sz="1600" dirty="0">
                  <a:solidFill>
                    <a:srgbClr val="0000FF"/>
                  </a:solidFill>
                  <a:latin typeface="Book Antiqua" panose="02040602050305030304" pitchFamily="18" charset="0"/>
                </a:rPr>
                <a:t>onto a stationary cart with frictionless wheels. </a:t>
              </a:r>
              <a:r>
                <a:rPr lang="en-US" sz="1600" dirty="0" smtClean="0">
                  <a:solidFill>
                    <a:srgbClr val="0000FF"/>
                  </a:solidFill>
                  <a:latin typeface="Book Antiqua" panose="02040602050305030304" pitchFamily="18" charset="0"/>
                </a:rPr>
                <a:t>The </a:t>
              </a:r>
              <a:r>
                <a:rPr lang="en-US" sz="1600" dirty="0">
                  <a:solidFill>
                    <a:srgbClr val="0000FF"/>
                  </a:solidFill>
                  <a:latin typeface="Book Antiqua" panose="02040602050305030304" pitchFamily="18" charset="0"/>
                </a:rPr>
                <a:t>mass of the cart is 3 kg. </a:t>
              </a:r>
              <a:r>
                <a:rPr lang="en-US" sz="1600" dirty="0" smtClean="0">
                  <a:solidFill>
                    <a:srgbClr val="0000FF"/>
                  </a:solidFill>
                  <a:latin typeface="Book Antiqua" panose="02040602050305030304" pitchFamily="18" charset="0"/>
                </a:rPr>
                <a:t>What </a:t>
              </a:r>
              <a:r>
                <a:rPr lang="en-US" sz="1600" dirty="0">
                  <a:solidFill>
                    <a:srgbClr val="0000FF"/>
                  </a:solidFill>
                  <a:latin typeface="Book Antiqua" panose="02040602050305030304" pitchFamily="18" charset="0"/>
                </a:rPr>
                <a:t>is her velocity as </a:t>
              </a:r>
              <a:r>
                <a:rPr lang="en-US" sz="1600" dirty="0" smtClean="0">
                  <a:solidFill>
                    <a:srgbClr val="0000FF"/>
                  </a:solidFill>
                  <a:latin typeface="Book Antiqua" panose="02040602050305030304" pitchFamily="18" charset="0"/>
                </a:rPr>
                <a:t>the cart </a:t>
              </a:r>
              <a:r>
                <a:rPr lang="en-US" sz="1600" dirty="0">
                  <a:solidFill>
                    <a:srgbClr val="0000FF"/>
                  </a:solidFill>
                  <a:latin typeface="Book Antiqua" panose="02040602050305030304" pitchFamily="18" charset="0"/>
                </a:rPr>
                <a:t>starts moving ? Assume that there is no external </a:t>
              </a:r>
              <a:r>
                <a:rPr lang="en-US" sz="1600" dirty="0" smtClean="0">
                  <a:solidFill>
                    <a:srgbClr val="0000FF"/>
                  </a:solidFill>
                  <a:latin typeface="Book Antiqua" panose="02040602050305030304" pitchFamily="18" charset="0"/>
                </a:rPr>
                <a:t>unbalanced </a:t>
              </a:r>
              <a:r>
                <a:rPr lang="en-US" sz="1600" dirty="0">
                  <a:solidFill>
                    <a:srgbClr val="0000FF"/>
                  </a:solidFill>
                  <a:latin typeface="Book Antiqua" panose="02040602050305030304" pitchFamily="18" charset="0"/>
                </a:rPr>
                <a:t>force working in the horizontal direction.</a:t>
              </a:r>
              <a:endParaRPr lang="en-US" sz="1600" baseline="30000" dirty="0">
                <a:solidFill>
                  <a:srgbClr val="0000FF"/>
                </a:solidFill>
                <a:latin typeface="Book Antiqua" panose="02040602050305030304" pitchFamily="18" charset="0"/>
              </a:endParaRPr>
            </a:p>
          </p:txBody>
        </p:sp>
      </p:grpSp>
      <p:grpSp>
        <p:nvGrpSpPr>
          <p:cNvPr id="44" name="Group 43"/>
          <p:cNvGrpSpPr/>
          <p:nvPr/>
        </p:nvGrpSpPr>
        <p:grpSpPr>
          <a:xfrm>
            <a:off x="325120" y="465720"/>
            <a:ext cx="640080" cy="640080"/>
            <a:chOff x="4953000" y="3718491"/>
            <a:chExt cx="640080" cy="640080"/>
          </a:xfrm>
        </p:grpSpPr>
        <p:sp>
          <p:nvSpPr>
            <p:cNvPr id="45" name="Oval 44"/>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3</a:t>
              </a:r>
            </a:p>
          </p:txBody>
        </p:sp>
      </p:grpSp>
      <p:sp>
        <p:nvSpPr>
          <p:cNvPr id="47" name="TextBox 46"/>
          <p:cNvSpPr txBox="1"/>
          <p:nvPr/>
        </p:nvSpPr>
        <p:spPr>
          <a:xfrm>
            <a:off x="103446" y="3718344"/>
            <a:ext cx="1322412" cy="338554"/>
          </a:xfrm>
          <a:prstGeom prst="roundRect">
            <a:avLst/>
          </a:prstGeom>
          <a:gradFill flip="none" rotWithShape="1">
            <a:gsLst>
              <a:gs pos="0">
                <a:srgbClr val="66FF66"/>
              </a:gs>
              <a:gs pos="62000">
                <a:srgbClr val="ECFFEC"/>
              </a:gs>
              <a:gs pos="98333">
                <a:sysClr val="window" lastClr="FFFFFF"/>
              </a:gs>
            </a:gsLst>
            <a:lin ang="0" scaled="1"/>
            <a:tileRect/>
          </a:gradFill>
          <a:ln w="40000" cap="flat" cmpd="sng" algn="ctr">
            <a:noFill/>
            <a:prstDash val="solid"/>
          </a:ln>
          <a:effectLst/>
        </p:spPr>
        <p:txBody>
          <a:bodyPr rtlCol="0" anchor="ctr"/>
          <a:lstStyle>
            <a:defPPr>
              <a:defRPr lang="en-US"/>
            </a:defPPr>
            <a:lvl1pPr>
              <a:defRPr sz="1600" b="1" kern="0">
                <a:solidFill>
                  <a:srgbClr val="0000FF"/>
                </a:solidFill>
                <a:effectLst>
                  <a:innerShdw blurRad="114300">
                    <a:prstClr val="black"/>
                  </a:innerShdw>
                </a:effectLst>
                <a:latin typeface="Book Antiqua" panose="02040602050305030304" pitchFamily="18" charset="0"/>
              </a:defRPr>
            </a:lvl1pPr>
          </a:lstStyle>
          <a:p>
            <a:r>
              <a:rPr lang="en-US" dirty="0"/>
              <a:t>Solution  :</a:t>
            </a:r>
          </a:p>
        </p:txBody>
      </p:sp>
      <p:sp>
        <p:nvSpPr>
          <p:cNvPr id="53" name="TextBox 52"/>
          <p:cNvSpPr txBox="1"/>
          <p:nvPr/>
        </p:nvSpPr>
        <p:spPr>
          <a:xfrm>
            <a:off x="2755900" y="4138196"/>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54" name="TextBox 53"/>
          <p:cNvSpPr txBox="1"/>
          <p:nvPr/>
        </p:nvSpPr>
        <p:spPr>
          <a:xfrm>
            <a:off x="1496884" y="4161633"/>
            <a:ext cx="617477"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40×5</a:t>
            </a:r>
            <a:endParaRPr lang="en-US" sz="1600" b="1" dirty="0">
              <a:solidFill>
                <a:srgbClr val="0000FF"/>
              </a:solidFill>
              <a:latin typeface="Book Antiqua" panose="02040602050305030304" pitchFamily="18" charset="0"/>
            </a:endParaRPr>
          </a:p>
        </p:txBody>
      </p:sp>
      <p:sp>
        <p:nvSpPr>
          <p:cNvPr id="55" name="Rectangle 54"/>
          <p:cNvSpPr/>
          <p:nvPr/>
        </p:nvSpPr>
        <p:spPr>
          <a:xfrm>
            <a:off x="2097832" y="4155769"/>
            <a:ext cx="308098" cy="338554"/>
          </a:xfrm>
          <a:prstGeom prst="rect">
            <a:avLst/>
          </a:prstGeom>
        </p:spPr>
        <p:txBody>
          <a:bodyPr wrap="none">
            <a:spAutoFit/>
          </a:bodyPr>
          <a:lstStyle/>
          <a:p>
            <a:r>
              <a:rPr lang="en-US" sz="1600" b="1" dirty="0">
                <a:solidFill>
                  <a:srgbClr val="0000FF"/>
                </a:solidFill>
                <a:latin typeface="Book Antiqua" panose="02040602050305030304" pitchFamily="18" charset="0"/>
              </a:rPr>
              <a:t>+</a:t>
            </a:r>
          </a:p>
        </p:txBody>
      </p:sp>
      <p:sp>
        <p:nvSpPr>
          <p:cNvPr id="56" name="TextBox 55"/>
          <p:cNvSpPr txBox="1"/>
          <p:nvPr/>
        </p:nvSpPr>
        <p:spPr>
          <a:xfrm>
            <a:off x="2304515" y="4161633"/>
            <a:ext cx="51488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3×0</a:t>
            </a:r>
            <a:endParaRPr lang="en-US" sz="1600" b="1" dirty="0">
              <a:solidFill>
                <a:srgbClr val="0000FF"/>
              </a:solidFill>
              <a:latin typeface="Book Antiqua" panose="02040602050305030304" pitchFamily="18" charset="0"/>
            </a:endParaRPr>
          </a:p>
        </p:txBody>
      </p:sp>
      <p:sp>
        <p:nvSpPr>
          <p:cNvPr id="57" name="TextBox 56"/>
          <p:cNvSpPr txBox="1"/>
          <p:nvPr/>
        </p:nvSpPr>
        <p:spPr>
          <a:xfrm>
            <a:off x="2739902" y="4476750"/>
            <a:ext cx="308098"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a:t>
            </a:r>
            <a:endParaRPr lang="en-US" sz="1600" b="1" dirty="0">
              <a:solidFill>
                <a:srgbClr val="0000FF"/>
              </a:solidFill>
              <a:latin typeface="Book Antiqua" panose="02040602050305030304" pitchFamily="18" charset="0"/>
            </a:endParaRPr>
          </a:p>
        </p:txBody>
      </p:sp>
      <p:sp>
        <p:nvSpPr>
          <p:cNvPr id="58" name="TextBox 57"/>
          <p:cNvSpPr txBox="1"/>
          <p:nvPr/>
        </p:nvSpPr>
        <p:spPr>
          <a:xfrm>
            <a:off x="2326957" y="4500187"/>
            <a:ext cx="492443"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200</a:t>
            </a:r>
            <a:endParaRPr lang="en-US" sz="1600" b="1" dirty="0">
              <a:solidFill>
                <a:srgbClr val="0000FF"/>
              </a:solidFill>
              <a:latin typeface="Book Antiqua" panose="02040602050305030304" pitchFamily="18" charset="0"/>
            </a:endParaRPr>
          </a:p>
        </p:txBody>
      </p:sp>
      <p:sp>
        <p:nvSpPr>
          <p:cNvPr id="69" name="TextBox 68"/>
          <p:cNvSpPr txBox="1"/>
          <p:nvPr/>
        </p:nvSpPr>
        <p:spPr>
          <a:xfrm>
            <a:off x="3119101" y="4476750"/>
            <a:ext cx="503664"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43v</a:t>
            </a:r>
            <a:endParaRPr lang="en-US" sz="1600" b="1" dirty="0">
              <a:solidFill>
                <a:srgbClr val="0000FF"/>
              </a:solidFill>
              <a:latin typeface="Book Antiqua" panose="02040602050305030304" pitchFamily="18" charset="0"/>
            </a:endParaRPr>
          </a:p>
        </p:txBody>
      </p:sp>
      <p:sp>
        <p:nvSpPr>
          <p:cNvPr id="74" name="TextBox 73"/>
          <p:cNvSpPr txBox="1"/>
          <p:nvPr/>
        </p:nvSpPr>
        <p:spPr>
          <a:xfrm>
            <a:off x="6512597" y="1706064"/>
            <a:ext cx="1314938"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 4.65 ms</a:t>
            </a:r>
            <a:r>
              <a:rPr lang="en-US" sz="1600" b="1" baseline="30000" dirty="0" smtClean="0">
                <a:solidFill>
                  <a:srgbClr val="0000FF"/>
                </a:solidFill>
                <a:latin typeface="Book Antiqua" panose="02040602050305030304" pitchFamily="18" charset="0"/>
              </a:rPr>
              <a:t>-1</a:t>
            </a:r>
            <a:endParaRPr lang="en-US" sz="1600" b="1" baseline="30000" dirty="0">
              <a:solidFill>
                <a:srgbClr val="0000FF"/>
              </a:solidFill>
              <a:latin typeface="Book Antiqua" panose="02040602050305030304" pitchFamily="18" charset="0"/>
            </a:endParaRPr>
          </a:p>
        </p:txBody>
      </p:sp>
      <p:sp>
        <p:nvSpPr>
          <p:cNvPr id="75" name="Rounded Rectangle 74"/>
          <p:cNvSpPr/>
          <p:nvPr/>
        </p:nvSpPr>
        <p:spPr>
          <a:xfrm>
            <a:off x="4945146" y="2224676"/>
            <a:ext cx="1018227"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0000FF"/>
                </a:solidFill>
                <a:effectLst>
                  <a:innerShdw blurRad="114300">
                    <a:prstClr val="black"/>
                  </a:innerShdw>
                </a:effectLst>
                <a:latin typeface="Book Antiqua" panose="02040602050305030304" pitchFamily="18" charset="0"/>
              </a:rPr>
              <a:t>Ans</a:t>
            </a:r>
            <a:r>
              <a:rPr lang="en-US" sz="1600" b="1" kern="0" dirty="0" smtClean="0">
                <a:solidFill>
                  <a:srgbClr val="0000FF"/>
                </a:solidFill>
                <a:effectLst>
                  <a:innerShdw blurRad="114300">
                    <a:prstClr val="black"/>
                  </a:innerShdw>
                </a:effectLst>
                <a:latin typeface="Book Antiqua" panose="02040602050305030304" pitchFamily="18" charset="0"/>
              </a:rPr>
              <a:t>: </a:t>
            </a:r>
            <a:endParaRPr lang="en-US" sz="1600" b="1" kern="0" dirty="0">
              <a:solidFill>
                <a:srgbClr val="0000FF"/>
              </a:solidFill>
              <a:effectLst>
                <a:innerShdw blurRad="114300">
                  <a:prstClr val="black"/>
                </a:innerShdw>
              </a:effectLst>
              <a:latin typeface="Book Antiqua" panose="02040602050305030304" pitchFamily="18" charset="0"/>
            </a:endParaRPr>
          </a:p>
        </p:txBody>
      </p:sp>
      <p:cxnSp>
        <p:nvCxnSpPr>
          <p:cNvPr id="77" name="Straight Connector 76"/>
          <p:cNvCxnSpPr/>
          <p:nvPr/>
        </p:nvCxnSpPr>
        <p:spPr>
          <a:xfrm>
            <a:off x="4730867" y="1386573"/>
            <a:ext cx="0" cy="362398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87123" y="2190750"/>
            <a:ext cx="2932977" cy="575240"/>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smtClean="0"/>
              <a:t>     Her </a:t>
            </a:r>
            <a:r>
              <a:rPr lang="en-US" dirty="0"/>
              <a:t>velocity as the cart starts moving is 4.65 ms</a:t>
            </a:r>
            <a:r>
              <a:rPr lang="en-US" baseline="30000" dirty="0"/>
              <a:t>-1</a:t>
            </a:r>
            <a:r>
              <a:rPr lang="en-US" dirty="0" smtClean="0"/>
              <a:t>.</a:t>
            </a:r>
            <a:endParaRPr lang="en-US" dirty="0"/>
          </a:p>
        </p:txBody>
      </p:sp>
      <p:sp>
        <p:nvSpPr>
          <p:cNvPr id="79" name="Rectangle 78"/>
          <p:cNvSpPr/>
          <p:nvPr/>
        </p:nvSpPr>
        <p:spPr>
          <a:xfrm>
            <a:off x="2551431" y="229136"/>
            <a:ext cx="565058"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6398803" y="217082"/>
            <a:ext cx="656015"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037696" y="465720"/>
            <a:ext cx="477123"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5486400" y="1728924"/>
            <a:ext cx="578857" cy="338554"/>
          </a:xfrm>
          <a:prstGeom prst="rect">
            <a:avLst/>
          </a:prstGeom>
          <a:noFill/>
        </p:spPr>
        <p:txBody>
          <a:bodyPr wrap="square" rtlCol="0">
            <a:spAutoFit/>
          </a:bodyPr>
          <a:lstStyle/>
          <a:p>
            <a:r>
              <a:rPr lang="en-US" sz="1600" b="1" dirty="0" smtClean="0">
                <a:solidFill>
                  <a:srgbClr val="0000FF"/>
                </a:solidFill>
                <a:latin typeface="Book Antiqua" panose="02040602050305030304" pitchFamily="18" charset="0"/>
              </a:rPr>
              <a:t>v =</a:t>
            </a:r>
            <a:endParaRPr lang="en-US" sz="1600" b="1" dirty="0">
              <a:solidFill>
                <a:srgbClr val="0000FF"/>
              </a:solidFill>
              <a:latin typeface="Book Antiqua" panose="02040602050305030304" pitchFamily="18" charset="0"/>
            </a:endParaRPr>
          </a:p>
        </p:txBody>
      </p:sp>
      <p:grpSp>
        <p:nvGrpSpPr>
          <p:cNvPr id="83" name="Group 82"/>
          <p:cNvGrpSpPr/>
          <p:nvPr/>
        </p:nvGrpSpPr>
        <p:grpSpPr>
          <a:xfrm>
            <a:off x="5900344" y="1581150"/>
            <a:ext cx="741793" cy="635271"/>
            <a:chOff x="4146183" y="2636263"/>
            <a:chExt cx="741793" cy="635271"/>
          </a:xfrm>
        </p:grpSpPr>
        <p:sp>
          <p:nvSpPr>
            <p:cNvPr id="84" name="TextBox 83"/>
            <p:cNvSpPr txBox="1"/>
            <p:nvPr/>
          </p:nvSpPr>
          <p:spPr>
            <a:xfrm>
              <a:off x="4146183" y="2636263"/>
              <a:ext cx="741793"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200</a:t>
              </a:r>
              <a:endParaRPr lang="en-US" dirty="0">
                <a:solidFill>
                  <a:srgbClr val="0000CC"/>
                </a:solidFill>
              </a:endParaRPr>
            </a:p>
          </p:txBody>
        </p:sp>
        <p:sp>
          <p:nvSpPr>
            <p:cNvPr id="85" name="TextBox 84"/>
            <p:cNvSpPr txBox="1"/>
            <p:nvPr/>
          </p:nvSpPr>
          <p:spPr>
            <a:xfrm>
              <a:off x="4176785" y="2932980"/>
              <a:ext cx="680588"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43</a:t>
              </a:r>
              <a:r>
                <a:rPr lang="en-US" dirty="0" smtClean="0">
                  <a:solidFill>
                    <a:srgbClr val="0000CC"/>
                  </a:solidFill>
                  <a:latin typeface="Symbol" pitchFamily="18" charset="2"/>
                </a:rPr>
                <a:t> </a:t>
              </a:r>
              <a:endParaRPr lang="en-US" dirty="0">
                <a:solidFill>
                  <a:srgbClr val="0000CC"/>
                </a:solidFill>
              </a:endParaRPr>
            </a:p>
          </p:txBody>
        </p:sp>
        <p:cxnSp>
          <p:nvCxnSpPr>
            <p:cNvPr id="86" name="Straight Connector 85"/>
            <p:cNvCxnSpPr/>
            <p:nvPr/>
          </p:nvCxnSpPr>
          <p:spPr>
            <a:xfrm>
              <a:off x="4250137" y="2953898"/>
              <a:ext cx="533885"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87" name="TextBox 86"/>
          <p:cNvSpPr txBox="1"/>
          <p:nvPr/>
        </p:nvSpPr>
        <p:spPr>
          <a:xfrm>
            <a:off x="1333500" y="3105150"/>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88" name="TextBox 87"/>
          <p:cNvSpPr txBox="1"/>
          <p:nvPr/>
        </p:nvSpPr>
        <p:spPr>
          <a:xfrm>
            <a:off x="1620982" y="3105150"/>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u</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89" name="TextBox 88"/>
          <p:cNvSpPr txBox="1"/>
          <p:nvPr/>
        </p:nvSpPr>
        <p:spPr>
          <a:xfrm>
            <a:off x="1946564" y="3105150"/>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p>
        </p:txBody>
      </p:sp>
      <p:sp>
        <p:nvSpPr>
          <p:cNvPr id="90" name="TextBox 89"/>
          <p:cNvSpPr txBox="1"/>
          <p:nvPr/>
        </p:nvSpPr>
        <p:spPr>
          <a:xfrm>
            <a:off x="2150919" y="3105150"/>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91" name="TextBox 90"/>
          <p:cNvSpPr txBox="1"/>
          <p:nvPr/>
        </p:nvSpPr>
        <p:spPr>
          <a:xfrm>
            <a:off x="2441864" y="3105150"/>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u</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92" name="TextBox 91"/>
          <p:cNvSpPr txBox="1"/>
          <p:nvPr/>
        </p:nvSpPr>
        <p:spPr>
          <a:xfrm>
            <a:off x="2819400" y="3105150"/>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93" name="TextBox 92"/>
          <p:cNvSpPr txBox="1"/>
          <p:nvPr/>
        </p:nvSpPr>
        <p:spPr>
          <a:xfrm>
            <a:off x="3044536" y="3105150"/>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94" name="TextBox 93"/>
          <p:cNvSpPr txBox="1"/>
          <p:nvPr/>
        </p:nvSpPr>
        <p:spPr>
          <a:xfrm>
            <a:off x="3332018" y="3105150"/>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v</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95" name="TextBox 94"/>
          <p:cNvSpPr txBox="1"/>
          <p:nvPr/>
        </p:nvSpPr>
        <p:spPr>
          <a:xfrm>
            <a:off x="3657600" y="3105150"/>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p>
        </p:txBody>
      </p:sp>
      <p:sp>
        <p:nvSpPr>
          <p:cNvPr id="96" name="TextBox 95"/>
          <p:cNvSpPr txBox="1"/>
          <p:nvPr/>
        </p:nvSpPr>
        <p:spPr>
          <a:xfrm>
            <a:off x="3861955" y="3105150"/>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97" name="TextBox 96"/>
          <p:cNvSpPr txBox="1"/>
          <p:nvPr/>
        </p:nvSpPr>
        <p:spPr>
          <a:xfrm>
            <a:off x="4152900" y="3105150"/>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v</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grpSp>
        <p:nvGrpSpPr>
          <p:cNvPr id="98" name="Group 97"/>
          <p:cNvGrpSpPr/>
          <p:nvPr/>
        </p:nvGrpSpPr>
        <p:grpSpPr>
          <a:xfrm>
            <a:off x="1245105" y="3718344"/>
            <a:ext cx="3390900" cy="338241"/>
            <a:chOff x="1131570" y="4671909"/>
            <a:chExt cx="3390900" cy="338241"/>
          </a:xfrm>
        </p:grpSpPr>
        <p:sp>
          <p:nvSpPr>
            <p:cNvPr id="99" name="TextBox 98"/>
            <p:cNvSpPr txBox="1"/>
            <p:nvPr/>
          </p:nvSpPr>
          <p:spPr>
            <a:xfrm>
              <a:off x="1131570"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100" name="TextBox 99"/>
            <p:cNvSpPr txBox="1"/>
            <p:nvPr/>
          </p:nvSpPr>
          <p:spPr>
            <a:xfrm>
              <a:off x="1419052"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u</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101" name="TextBox 100"/>
            <p:cNvSpPr txBox="1"/>
            <p:nvPr/>
          </p:nvSpPr>
          <p:spPr>
            <a:xfrm>
              <a:off x="1744634" y="4671909"/>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p>
          </p:txBody>
        </p:sp>
        <p:sp>
          <p:nvSpPr>
            <p:cNvPr id="102" name="TextBox 101"/>
            <p:cNvSpPr txBox="1"/>
            <p:nvPr/>
          </p:nvSpPr>
          <p:spPr>
            <a:xfrm>
              <a:off x="1948989"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103" name="TextBox 102"/>
            <p:cNvSpPr txBox="1"/>
            <p:nvPr/>
          </p:nvSpPr>
          <p:spPr>
            <a:xfrm>
              <a:off x="2239934"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u</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104" name="TextBox 103"/>
            <p:cNvSpPr txBox="1"/>
            <p:nvPr/>
          </p:nvSpPr>
          <p:spPr>
            <a:xfrm>
              <a:off x="2617470" y="4671909"/>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endParaRPr lang="en-US" sz="1600" b="1" dirty="0">
                <a:solidFill>
                  <a:srgbClr val="C00000"/>
                </a:solidFill>
                <a:latin typeface="Book Antiqua" panose="02040602050305030304" pitchFamily="18" charset="0"/>
              </a:endParaRPr>
            </a:p>
          </p:txBody>
        </p:sp>
        <p:sp>
          <p:nvSpPr>
            <p:cNvPr id="105" name="TextBox 104"/>
            <p:cNvSpPr txBox="1"/>
            <p:nvPr/>
          </p:nvSpPr>
          <p:spPr>
            <a:xfrm>
              <a:off x="2842606"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106" name="TextBox 105"/>
            <p:cNvSpPr txBox="1"/>
            <p:nvPr/>
          </p:nvSpPr>
          <p:spPr>
            <a:xfrm>
              <a:off x="3130088"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v</a:t>
              </a:r>
              <a:r>
                <a:rPr lang="en-US" sz="1600" b="1" baseline="-25000" dirty="0" smtClean="0">
                  <a:solidFill>
                    <a:srgbClr val="C00000"/>
                  </a:solidFill>
                  <a:latin typeface="Book Antiqua" panose="02040602050305030304" pitchFamily="18" charset="0"/>
                </a:rPr>
                <a:t>1</a:t>
              </a:r>
              <a:endParaRPr lang="en-US" sz="1600" b="1" dirty="0" smtClean="0">
                <a:solidFill>
                  <a:srgbClr val="C00000"/>
                </a:solidFill>
                <a:latin typeface="Book Antiqua" panose="02040602050305030304" pitchFamily="18" charset="0"/>
              </a:endParaRPr>
            </a:p>
          </p:txBody>
        </p:sp>
        <p:sp>
          <p:nvSpPr>
            <p:cNvPr id="107" name="TextBox 106"/>
            <p:cNvSpPr txBox="1"/>
            <p:nvPr/>
          </p:nvSpPr>
          <p:spPr>
            <a:xfrm>
              <a:off x="3455670" y="4671909"/>
              <a:ext cx="3810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a:t>
              </a:r>
            </a:p>
          </p:txBody>
        </p:sp>
        <p:sp>
          <p:nvSpPr>
            <p:cNvPr id="108" name="TextBox 107"/>
            <p:cNvSpPr txBox="1"/>
            <p:nvPr/>
          </p:nvSpPr>
          <p:spPr>
            <a:xfrm>
              <a:off x="3660025"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m</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sp>
          <p:nvSpPr>
            <p:cNvPr id="109" name="TextBox 108"/>
            <p:cNvSpPr txBox="1"/>
            <p:nvPr/>
          </p:nvSpPr>
          <p:spPr>
            <a:xfrm>
              <a:off x="3950970" y="4671909"/>
              <a:ext cx="571500" cy="338241"/>
            </a:xfrm>
            <a:prstGeom prst="rect">
              <a:avLst/>
            </a:prstGeom>
            <a:noFill/>
          </p:spPr>
          <p:txBody>
            <a:bodyPr wrap="square" rtlCol="0">
              <a:spAutoFit/>
            </a:bodyPr>
            <a:lstStyle/>
            <a:p>
              <a:pPr algn="ctr"/>
              <a:r>
                <a:rPr lang="en-US" sz="1600" b="1" dirty="0" smtClean="0">
                  <a:solidFill>
                    <a:srgbClr val="C00000"/>
                  </a:solidFill>
                  <a:latin typeface="Book Antiqua" panose="02040602050305030304" pitchFamily="18" charset="0"/>
                </a:rPr>
                <a:t>v</a:t>
              </a:r>
              <a:r>
                <a:rPr lang="en-US" sz="1600" b="1" baseline="-25000" dirty="0" smtClean="0">
                  <a:solidFill>
                    <a:srgbClr val="C00000"/>
                  </a:solidFill>
                  <a:latin typeface="Book Antiqua" panose="02040602050305030304" pitchFamily="18" charset="0"/>
                </a:rPr>
                <a:t>2</a:t>
              </a:r>
              <a:endParaRPr lang="en-US" sz="1600" b="1" dirty="0" smtClean="0">
                <a:solidFill>
                  <a:srgbClr val="C00000"/>
                </a:solidFill>
                <a:latin typeface="Book Antiqua" panose="02040602050305030304" pitchFamily="18" charset="0"/>
              </a:endParaRPr>
            </a:p>
          </p:txBody>
        </p:sp>
      </p:grpSp>
      <p:sp>
        <p:nvSpPr>
          <p:cNvPr id="110" name="TextBox 109"/>
          <p:cNvSpPr txBox="1"/>
          <p:nvPr/>
        </p:nvSpPr>
        <p:spPr>
          <a:xfrm>
            <a:off x="3066859" y="4133473"/>
            <a:ext cx="947695" cy="338554"/>
          </a:xfrm>
          <a:prstGeom prst="rect">
            <a:avLst/>
          </a:prstGeom>
          <a:noFill/>
        </p:spPr>
        <p:txBody>
          <a:bodyPr wrap="none" rtlCol="0">
            <a:spAutoFit/>
          </a:bodyPr>
          <a:lstStyle/>
          <a:p>
            <a:r>
              <a:rPr lang="en-US" sz="1600" b="1" dirty="0" smtClean="0">
                <a:solidFill>
                  <a:srgbClr val="0000FF"/>
                </a:solidFill>
                <a:latin typeface="Book Antiqua" panose="02040602050305030304" pitchFamily="18" charset="0"/>
              </a:rPr>
              <a:t>40v </a:t>
            </a:r>
            <a:r>
              <a:rPr lang="en-US" sz="1600" b="1" dirty="0">
                <a:solidFill>
                  <a:srgbClr val="0000FF"/>
                </a:solidFill>
                <a:latin typeface="Book Antiqua" panose="02040602050305030304" pitchFamily="18" charset="0"/>
              </a:rPr>
              <a:t>+ </a:t>
            </a:r>
            <a:r>
              <a:rPr lang="en-US" sz="1600" b="1" dirty="0" smtClean="0">
                <a:solidFill>
                  <a:srgbClr val="0000FF"/>
                </a:solidFill>
                <a:latin typeface="Book Antiqua" panose="02040602050305030304" pitchFamily="18" charset="0"/>
              </a:rPr>
              <a:t>3v</a:t>
            </a:r>
            <a:endParaRPr lang="en-US" sz="1600" b="1" dirty="0">
              <a:solidFill>
                <a:srgbClr val="0000FF"/>
              </a:solidFill>
              <a:latin typeface="Book Antiqua" panose="02040602050305030304" pitchFamily="18" charset="0"/>
            </a:endParaRPr>
          </a:p>
        </p:txBody>
      </p:sp>
    </p:spTree>
    <p:extLst>
      <p:ext uri="{BB962C8B-B14F-4D97-AF65-F5344CB8AC3E}">
        <p14:creationId xmlns:p14="http://schemas.microsoft.com/office/powerpoint/2010/main" val="332258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26" presetClass="emph" presetSubtype="0" fill="hold" grpId="1" nodeType="withEffect">
                                  <p:stCondLst>
                                    <p:cond delay="0"/>
                                  </p:stCondLst>
                                  <p:childTnLst>
                                    <p:animEffect transition="out" filter="fade">
                                      <p:cBhvr>
                                        <p:cTn id="27" dur="500" tmFilter="0, 0; .2, .5; .8, .5; 1, 0"/>
                                        <p:tgtEl>
                                          <p:spTgt spid="79"/>
                                        </p:tgtEl>
                                      </p:cBhvr>
                                    </p:animEffect>
                                    <p:animScale>
                                      <p:cBhvr>
                                        <p:cTn id="28" dur="250" autoRev="1" fill="hold"/>
                                        <p:tgtEl>
                                          <p:spTgt spid="79"/>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79"/>
                                        </p:tgtEl>
                                        <p:attrNameLst>
                                          <p:attrName>style.visibility</p:attrName>
                                        </p:attrNameLst>
                                      </p:cBhvr>
                                      <p:to>
                                        <p:strVal val="hidden"/>
                                      </p:to>
                                    </p:set>
                                  </p:childTnLst>
                                </p:cTn>
                              </p:par>
                              <p:par>
                                <p:cTn id="33" presetID="22" presetClass="entr" presetSubtype="8"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fade">
                                      <p:cBhvr>
                                        <p:cTn id="48" dur="500"/>
                                        <p:tgtEl>
                                          <p:spTgt spid="81"/>
                                        </p:tgtEl>
                                      </p:cBhvr>
                                    </p:animEffect>
                                  </p:childTnLst>
                                </p:cTn>
                              </p:par>
                              <p:par>
                                <p:cTn id="49" presetID="26" presetClass="emph" presetSubtype="0" fill="hold" grpId="1" nodeType="withEffect">
                                  <p:stCondLst>
                                    <p:cond delay="0"/>
                                  </p:stCondLst>
                                  <p:childTnLst>
                                    <p:animEffect transition="out" filter="fade">
                                      <p:cBhvr>
                                        <p:cTn id="50" dur="500" tmFilter="0, 0; .2, .5; .8, .5; 1, 0"/>
                                        <p:tgtEl>
                                          <p:spTgt spid="81"/>
                                        </p:tgtEl>
                                      </p:cBhvr>
                                    </p:animEffect>
                                    <p:animScale>
                                      <p:cBhvr>
                                        <p:cTn id="51" dur="250" autoRev="1" fill="hold"/>
                                        <p:tgtEl>
                                          <p:spTgt spid="81"/>
                                        </p:tgtEl>
                                      </p:cBhvr>
                                      <p:by x="105000" y="105000"/>
                                    </p:animScale>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2" nodeType="clickEffect">
                                  <p:stCondLst>
                                    <p:cond delay="0"/>
                                  </p:stCondLst>
                                  <p:childTnLst>
                                    <p:set>
                                      <p:cBhvr>
                                        <p:cTn id="55" dur="1" fill="hold">
                                          <p:stCondLst>
                                            <p:cond delay="0"/>
                                          </p:stCondLst>
                                        </p:cTn>
                                        <p:tgtEl>
                                          <p:spTgt spid="81"/>
                                        </p:tgtEl>
                                        <p:attrNameLst>
                                          <p:attrName>style.visibility</p:attrName>
                                        </p:attrNameLst>
                                      </p:cBhvr>
                                      <p:to>
                                        <p:strVal val="hidden"/>
                                      </p:to>
                                    </p:set>
                                  </p:childTnLst>
                                </p:cTn>
                              </p:par>
                              <p:par>
                                <p:cTn id="56" presetID="22" presetClass="entr" presetSubtype="8"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animEffect transition="in" filter="fade">
                                      <p:cBhvr>
                                        <p:cTn id="71" dur="500"/>
                                        <p:tgtEl>
                                          <p:spTgt spid="80"/>
                                        </p:tgtEl>
                                      </p:cBhvr>
                                    </p:animEffect>
                                  </p:childTnLst>
                                </p:cTn>
                              </p:par>
                              <p:par>
                                <p:cTn id="72" presetID="26" presetClass="emph" presetSubtype="0" fill="hold" grpId="1" nodeType="withEffect">
                                  <p:stCondLst>
                                    <p:cond delay="0"/>
                                  </p:stCondLst>
                                  <p:childTnLst>
                                    <p:animEffect transition="out" filter="fade">
                                      <p:cBhvr>
                                        <p:cTn id="73" dur="500" tmFilter="0, 0; .2, .5; .8, .5; 1, 0"/>
                                        <p:tgtEl>
                                          <p:spTgt spid="80"/>
                                        </p:tgtEl>
                                      </p:cBhvr>
                                    </p:animEffect>
                                    <p:animScale>
                                      <p:cBhvr>
                                        <p:cTn id="74" dur="250" autoRev="1" fill="hold"/>
                                        <p:tgtEl>
                                          <p:spTgt spid="80"/>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80"/>
                                        </p:tgtEl>
                                        <p:attrNameLst>
                                          <p:attrName>style.visibility</p:attrName>
                                        </p:attrNameLst>
                                      </p:cBhvr>
                                      <p:to>
                                        <p:strVal val="hidden"/>
                                      </p:to>
                                    </p:set>
                                  </p:childTnLst>
                                </p:cTn>
                              </p:par>
                              <p:par>
                                <p:cTn id="79" presetID="22" presetClass="entr" presetSubtype="8"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ipe(left)">
                                      <p:cBhvr>
                                        <p:cTn id="81" dur="500"/>
                                        <p:tgtEl>
                                          <p:spTgt spid="1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left)">
                                      <p:cBhvr>
                                        <p:cTn id="96" dur="500"/>
                                        <p:tgtEl>
                                          <p:spTgt spid="1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wipe(left)">
                                      <p:cBhvr>
                                        <p:cTn id="101" dur="500"/>
                                        <p:tgtEl>
                                          <p:spTgt spid="2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4"/>
                                        </p:tgtEl>
                                        <p:attrNameLst>
                                          <p:attrName>style.visibility</p:attrName>
                                        </p:attrNameLst>
                                      </p:cBhvr>
                                      <p:to>
                                        <p:strVal val="visible"/>
                                      </p:to>
                                    </p:set>
                                    <p:animEffect transition="in" filter="wipe(left)">
                                      <p:cBhvr>
                                        <p:cTn id="106" dur="500"/>
                                        <p:tgtEl>
                                          <p:spTgt spid="2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5"/>
                                        </p:tgtEl>
                                        <p:attrNameLst>
                                          <p:attrName>style.visibility</p:attrName>
                                        </p:attrNameLst>
                                      </p:cBhvr>
                                      <p:to>
                                        <p:strVal val="visible"/>
                                      </p:to>
                                    </p:set>
                                    <p:animEffect transition="in" filter="wipe(left)">
                                      <p:cBhvr>
                                        <p:cTn id="111" dur="500"/>
                                        <p:tgtEl>
                                          <p:spTgt spid="2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26"/>
                                        </p:tgtEl>
                                        <p:attrNameLst>
                                          <p:attrName>style.visibility</p:attrName>
                                        </p:attrNameLst>
                                      </p:cBhvr>
                                      <p:to>
                                        <p:strVal val="visible"/>
                                      </p:to>
                                    </p:set>
                                    <p:animEffect transition="in" filter="wipe(left)">
                                      <p:cBhvr>
                                        <p:cTn id="116" dur="50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87"/>
                                        </p:tgtEl>
                                        <p:attrNameLst>
                                          <p:attrName>style.visibility</p:attrName>
                                        </p:attrNameLst>
                                      </p:cBhvr>
                                      <p:to>
                                        <p:strVal val="visible"/>
                                      </p:to>
                                    </p:set>
                                    <p:animEffect transition="in" filter="wipe(left)">
                                      <p:cBhvr>
                                        <p:cTn id="121" dur="500"/>
                                        <p:tgtEl>
                                          <p:spTgt spid="87"/>
                                        </p:tgtEl>
                                      </p:cBhvr>
                                    </p:animEffect>
                                  </p:childTnLst>
                                </p:cTn>
                              </p:par>
                            </p:childTnLst>
                          </p:cTn>
                        </p:par>
                        <p:par>
                          <p:cTn id="122" fill="hold">
                            <p:stCondLst>
                              <p:cond delay="500"/>
                            </p:stCondLst>
                            <p:childTnLst>
                              <p:par>
                                <p:cTn id="123" presetID="22" presetClass="entr" presetSubtype="8" fill="hold" grpId="0" nodeType="afterEffect">
                                  <p:stCondLst>
                                    <p:cond delay="0"/>
                                  </p:stCondLst>
                                  <p:childTnLst>
                                    <p:set>
                                      <p:cBhvr>
                                        <p:cTn id="124" dur="1" fill="hold">
                                          <p:stCondLst>
                                            <p:cond delay="0"/>
                                          </p:stCondLst>
                                        </p:cTn>
                                        <p:tgtEl>
                                          <p:spTgt spid="88"/>
                                        </p:tgtEl>
                                        <p:attrNameLst>
                                          <p:attrName>style.visibility</p:attrName>
                                        </p:attrNameLst>
                                      </p:cBhvr>
                                      <p:to>
                                        <p:strVal val="visible"/>
                                      </p:to>
                                    </p:set>
                                    <p:animEffect transition="in" filter="wipe(left)">
                                      <p:cBhvr>
                                        <p:cTn id="125" dur="500"/>
                                        <p:tgtEl>
                                          <p:spTgt spid="88"/>
                                        </p:tgtEl>
                                      </p:cBhvr>
                                    </p:animEffect>
                                  </p:childTnLst>
                                </p:cTn>
                              </p:par>
                            </p:childTnLst>
                          </p:cTn>
                        </p:par>
                        <p:par>
                          <p:cTn id="126" fill="hold">
                            <p:stCondLst>
                              <p:cond delay="1000"/>
                            </p:stCondLst>
                            <p:childTnLst>
                              <p:par>
                                <p:cTn id="127" presetID="22" presetClass="entr" presetSubtype="8" fill="hold" grpId="0" nodeType="afterEffect">
                                  <p:stCondLst>
                                    <p:cond delay="0"/>
                                  </p:stCondLst>
                                  <p:childTnLst>
                                    <p:set>
                                      <p:cBhvr>
                                        <p:cTn id="128" dur="1" fill="hold">
                                          <p:stCondLst>
                                            <p:cond delay="0"/>
                                          </p:stCondLst>
                                        </p:cTn>
                                        <p:tgtEl>
                                          <p:spTgt spid="89"/>
                                        </p:tgtEl>
                                        <p:attrNameLst>
                                          <p:attrName>style.visibility</p:attrName>
                                        </p:attrNameLst>
                                      </p:cBhvr>
                                      <p:to>
                                        <p:strVal val="visible"/>
                                      </p:to>
                                    </p:set>
                                    <p:animEffect transition="in" filter="wipe(left)">
                                      <p:cBhvr>
                                        <p:cTn id="129" dur="500"/>
                                        <p:tgtEl>
                                          <p:spTgt spid="89"/>
                                        </p:tgtEl>
                                      </p:cBhvr>
                                    </p:animEffect>
                                  </p:childTnLst>
                                </p:cTn>
                              </p:par>
                            </p:childTnLst>
                          </p:cTn>
                        </p:par>
                        <p:par>
                          <p:cTn id="130" fill="hold">
                            <p:stCondLst>
                              <p:cond delay="1500"/>
                            </p:stCondLst>
                            <p:childTnLst>
                              <p:par>
                                <p:cTn id="131" presetID="22" presetClass="entr" presetSubtype="8" fill="hold" grpId="0" nodeType="afterEffect">
                                  <p:stCondLst>
                                    <p:cond delay="0"/>
                                  </p:stCondLst>
                                  <p:childTnLst>
                                    <p:set>
                                      <p:cBhvr>
                                        <p:cTn id="132" dur="1" fill="hold">
                                          <p:stCondLst>
                                            <p:cond delay="0"/>
                                          </p:stCondLst>
                                        </p:cTn>
                                        <p:tgtEl>
                                          <p:spTgt spid="90"/>
                                        </p:tgtEl>
                                        <p:attrNameLst>
                                          <p:attrName>style.visibility</p:attrName>
                                        </p:attrNameLst>
                                      </p:cBhvr>
                                      <p:to>
                                        <p:strVal val="visible"/>
                                      </p:to>
                                    </p:set>
                                    <p:animEffect transition="in" filter="wipe(left)">
                                      <p:cBhvr>
                                        <p:cTn id="133" dur="500"/>
                                        <p:tgtEl>
                                          <p:spTgt spid="90"/>
                                        </p:tgtEl>
                                      </p:cBhvr>
                                    </p:animEffect>
                                  </p:childTnLst>
                                </p:cTn>
                              </p:par>
                            </p:childTnLst>
                          </p:cTn>
                        </p:par>
                        <p:par>
                          <p:cTn id="134" fill="hold">
                            <p:stCondLst>
                              <p:cond delay="2000"/>
                            </p:stCondLst>
                            <p:childTnLst>
                              <p:par>
                                <p:cTn id="135" presetID="22" presetClass="entr" presetSubtype="8" fill="hold" grpId="0" nodeType="afterEffect">
                                  <p:stCondLst>
                                    <p:cond delay="0"/>
                                  </p:stCondLst>
                                  <p:childTnLst>
                                    <p:set>
                                      <p:cBhvr>
                                        <p:cTn id="136" dur="1" fill="hold">
                                          <p:stCondLst>
                                            <p:cond delay="0"/>
                                          </p:stCondLst>
                                        </p:cTn>
                                        <p:tgtEl>
                                          <p:spTgt spid="91"/>
                                        </p:tgtEl>
                                        <p:attrNameLst>
                                          <p:attrName>style.visibility</p:attrName>
                                        </p:attrNameLst>
                                      </p:cBhvr>
                                      <p:to>
                                        <p:strVal val="visible"/>
                                      </p:to>
                                    </p:set>
                                    <p:animEffect transition="in" filter="wipe(left)">
                                      <p:cBhvr>
                                        <p:cTn id="137" dur="500"/>
                                        <p:tgtEl>
                                          <p:spTgt spid="9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left)">
                                      <p:cBhvr>
                                        <p:cTn id="142" dur="500"/>
                                        <p:tgtEl>
                                          <p:spTgt spid="9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93"/>
                                        </p:tgtEl>
                                        <p:attrNameLst>
                                          <p:attrName>style.visibility</p:attrName>
                                        </p:attrNameLst>
                                      </p:cBhvr>
                                      <p:to>
                                        <p:strVal val="visible"/>
                                      </p:to>
                                    </p:set>
                                    <p:animEffect transition="in" filter="wipe(left)">
                                      <p:cBhvr>
                                        <p:cTn id="147" dur="500"/>
                                        <p:tgtEl>
                                          <p:spTgt spid="93"/>
                                        </p:tgtEl>
                                      </p:cBhvr>
                                    </p:animEffect>
                                  </p:childTnLst>
                                </p:cTn>
                              </p:par>
                            </p:childTnLst>
                          </p:cTn>
                        </p:par>
                        <p:par>
                          <p:cTn id="148" fill="hold">
                            <p:stCondLst>
                              <p:cond delay="500"/>
                            </p:stCondLst>
                            <p:childTnLst>
                              <p:par>
                                <p:cTn id="149" presetID="22" presetClass="entr" presetSubtype="8" fill="hold" grpId="0" nodeType="afterEffect">
                                  <p:stCondLst>
                                    <p:cond delay="0"/>
                                  </p:stCondLst>
                                  <p:childTnLst>
                                    <p:set>
                                      <p:cBhvr>
                                        <p:cTn id="150" dur="1" fill="hold">
                                          <p:stCondLst>
                                            <p:cond delay="0"/>
                                          </p:stCondLst>
                                        </p:cTn>
                                        <p:tgtEl>
                                          <p:spTgt spid="94"/>
                                        </p:tgtEl>
                                        <p:attrNameLst>
                                          <p:attrName>style.visibility</p:attrName>
                                        </p:attrNameLst>
                                      </p:cBhvr>
                                      <p:to>
                                        <p:strVal val="visible"/>
                                      </p:to>
                                    </p:set>
                                    <p:animEffect transition="in" filter="wipe(left)">
                                      <p:cBhvr>
                                        <p:cTn id="151" dur="500"/>
                                        <p:tgtEl>
                                          <p:spTgt spid="94"/>
                                        </p:tgtEl>
                                      </p:cBhvr>
                                    </p:animEffect>
                                  </p:childTnLst>
                                </p:cTn>
                              </p:par>
                            </p:childTnLst>
                          </p:cTn>
                        </p:par>
                        <p:par>
                          <p:cTn id="152" fill="hold">
                            <p:stCondLst>
                              <p:cond delay="1000"/>
                            </p:stCondLst>
                            <p:childTnLst>
                              <p:par>
                                <p:cTn id="153" presetID="22" presetClass="entr" presetSubtype="8" fill="hold" grpId="0" nodeType="afterEffect">
                                  <p:stCondLst>
                                    <p:cond delay="0"/>
                                  </p:stCondLst>
                                  <p:childTnLst>
                                    <p:set>
                                      <p:cBhvr>
                                        <p:cTn id="154" dur="1" fill="hold">
                                          <p:stCondLst>
                                            <p:cond delay="0"/>
                                          </p:stCondLst>
                                        </p:cTn>
                                        <p:tgtEl>
                                          <p:spTgt spid="95"/>
                                        </p:tgtEl>
                                        <p:attrNameLst>
                                          <p:attrName>style.visibility</p:attrName>
                                        </p:attrNameLst>
                                      </p:cBhvr>
                                      <p:to>
                                        <p:strVal val="visible"/>
                                      </p:to>
                                    </p:set>
                                    <p:animEffect transition="in" filter="wipe(left)">
                                      <p:cBhvr>
                                        <p:cTn id="155" dur="500"/>
                                        <p:tgtEl>
                                          <p:spTgt spid="95"/>
                                        </p:tgtEl>
                                      </p:cBhvr>
                                    </p:animEffect>
                                  </p:childTnLst>
                                </p:cTn>
                              </p:par>
                            </p:childTnLst>
                          </p:cTn>
                        </p:par>
                        <p:par>
                          <p:cTn id="156" fill="hold">
                            <p:stCondLst>
                              <p:cond delay="1500"/>
                            </p:stCondLst>
                            <p:childTnLst>
                              <p:par>
                                <p:cTn id="157" presetID="22" presetClass="entr" presetSubtype="8" fill="hold" grpId="0" nodeType="afterEffect">
                                  <p:stCondLst>
                                    <p:cond delay="0"/>
                                  </p:stCondLst>
                                  <p:childTnLst>
                                    <p:set>
                                      <p:cBhvr>
                                        <p:cTn id="158" dur="1" fill="hold">
                                          <p:stCondLst>
                                            <p:cond delay="0"/>
                                          </p:stCondLst>
                                        </p:cTn>
                                        <p:tgtEl>
                                          <p:spTgt spid="96"/>
                                        </p:tgtEl>
                                        <p:attrNameLst>
                                          <p:attrName>style.visibility</p:attrName>
                                        </p:attrNameLst>
                                      </p:cBhvr>
                                      <p:to>
                                        <p:strVal val="visible"/>
                                      </p:to>
                                    </p:set>
                                    <p:animEffect transition="in" filter="wipe(left)">
                                      <p:cBhvr>
                                        <p:cTn id="159" dur="500"/>
                                        <p:tgtEl>
                                          <p:spTgt spid="96"/>
                                        </p:tgtEl>
                                      </p:cBhvr>
                                    </p:animEffect>
                                  </p:childTnLst>
                                </p:cTn>
                              </p:par>
                            </p:childTnLst>
                          </p:cTn>
                        </p:par>
                        <p:par>
                          <p:cTn id="160" fill="hold">
                            <p:stCondLst>
                              <p:cond delay="2000"/>
                            </p:stCondLst>
                            <p:childTnLst>
                              <p:par>
                                <p:cTn id="161" presetID="22" presetClass="entr" presetSubtype="8" fill="hold" grpId="0" nodeType="afterEffect">
                                  <p:stCondLst>
                                    <p:cond delay="0"/>
                                  </p:stCondLst>
                                  <p:childTnLst>
                                    <p:set>
                                      <p:cBhvr>
                                        <p:cTn id="162" dur="1" fill="hold">
                                          <p:stCondLst>
                                            <p:cond delay="0"/>
                                          </p:stCondLst>
                                        </p:cTn>
                                        <p:tgtEl>
                                          <p:spTgt spid="97"/>
                                        </p:tgtEl>
                                        <p:attrNameLst>
                                          <p:attrName>style.visibility</p:attrName>
                                        </p:attrNameLst>
                                      </p:cBhvr>
                                      <p:to>
                                        <p:strVal val="visible"/>
                                      </p:to>
                                    </p:set>
                                    <p:animEffect transition="in" filter="wipe(left)">
                                      <p:cBhvr>
                                        <p:cTn id="163" dur="500"/>
                                        <p:tgtEl>
                                          <p:spTgt spid="97"/>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47"/>
                                        </p:tgtEl>
                                        <p:attrNameLst>
                                          <p:attrName>style.visibility</p:attrName>
                                        </p:attrNameLst>
                                      </p:cBhvr>
                                      <p:to>
                                        <p:strVal val="visible"/>
                                      </p:to>
                                    </p:set>
                                    <p:animEffect transition="in" filter="wipe(left)">
                                      <p:cBhvr>
                                        <p:cTn id="168" dur="500"/>
                                        <p:tgtEl>
                                          <p:spTgt spid="47"/>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98"/>
                                        </p:tgtEl>
                                        <p:attrNameLst>
                                          <p:attrName>style.visibility</p:attrName>
                                        </p:attrNameLst>
                                      </p:cBhvr>
                                      <p:to>
                                        <p:strVal val="visible"/>
                                      </p:to>
                                    </p:set>
                                    <p:animEffect transition="in" filter="wipe(left)">
                                      <p:cBhvr>
                                        <p:cTn id="173" dur="500"/>
                                        <p:tgtEl>
                                          <p:spTgt spid="98"/>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54"/>
                                        </p:tgtEl>
                                        <p:attrNameLst>
                                          <p:attrName>style.visibility</p:attrName>
                                        </p:attrNameLst>
                                      </p:cBhvr>
                                      <p:to>
                                        <p:strVal val="visible"/>
                                      </p:to>
                                    </p:set>
                                    <p:animEffect transition="in" filter="wipe(left)">
                                      <p:cBhvr>
                                        <p:cTn id="178" dur="500"/>
                                        <p:tgtEl>
                                          <p:spTgt spid="54"/>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55"/>
                                        </p:tgtEl>
                                        <p:attrNameLst>
                                          <p:attrName>style.visibility</p:attrName>
                                        </p:attrNameLst>
                                      </p:cBhvr>
                                      <p:to>
                                        <p:strVal val="visible"/>
                                      </p:to>
                                    </p:set>
                                    <p:animEffect transition="in" filter="wipe(left)">
                                      <p:cBhvr>
                                        <p:cTn id="183" dur="500"/>
                                        <p:tgtEl>
                                          <p:spTgt spid="55"/>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56"/>
                                        </p:tgtEl>
                                        <p:attrNameLst>
                                          <p:attrName>style.visibility</p:attrName>
                                        </p:attrNameLst>
                                      </p:cBhvr>
                                      <p:to>
                                        <p:strVal val="visible"/>
                                      </p:to>
                                    </p:set>
                                    <p:animEffect transition="in" filter="wipe(left)">
                                      <p:cBhvr>
                                        <p:cTn id="188" dur="500"/>
                                        <p:tgtEl>
                                          <p:spTgt spid="56"/>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53"/>
                                        </p:tgtEl>
                                        <p:attrNameLst>
                                          <p:attrName>style.visibility</p:attrName>
                                        </p:attrNameLst>
                                      </p:cBhvr>
                                      <p:to>
                                        <p:strVal val="visible"/>
                                      </p:to>
                                    </p:set>
                                    <p:animEffect transition="in" filter="wipe(left)">
                                      <p:cBhvr>
                                        <p:cTn id="193" dur="500"/>
                                        <p:tgtEl>
                                          <p:spTgt spid="53"/>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110"/>
                                        </p:tgtEl>
                                        <p:attrNameLst>
                                          <p:attrName>style.visibility</p:attrName>
                                        </p:attrNameLst>
                                      </p:cBhvr>
                                      <p:to>
                                        <p:strVal val="visible"/>
                                      </p:to>
                                    </p:set>
                                    <p:animEffect transition="in" filter="wipe(left)">
                                      <p:cBhvr>
                                        <p:cTn id="198" dur="500"/>
                                        <p:tgtEl>
                                          <p:spTgt spid="110"/>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wipe(left)">
                                      <p:cBhvr>
                                        <p:cTn id="203" dur="500"/>
                                        <p:tgtEl>
                                          <p:spTgt spid="58"/>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57"/>
                                        </p:tgtEl>
                                        <p:attrNameLst>
                                          <p:attrName>style.visibility</p:attrName>
                                        </p:attrNameLst>
                                      </p:cBhvr>
                                      <p:to>
                                        <p:strVal val="visible"/>
                                      </p:to>
                                    </p:set>
                                    <p:animEffect transition="in" filter="wipe(left)">
                                      <p:cBhvr>
                                        <p:cTn id="208" dur="500"/>
                                        <p:tgtEl>
                                          <p:spTgt spid="57"/>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69"/>
                                        </p:tgtEl>
                                        <p:attrNameLst>
                                          <p:attrName>style.visibility</p:attrName>
                                        </p:attrNameLst>
                                      </p:cBhvr>
                                      <p:to>
                                        <p:strVal val="visible"/>
                                      </p:to>
                                    </p:set>
                                    <p:animEffect transition="in" filter="wipe(left)">
                                      <p:cBhvr>
                                        <p:cTn id="213" dur="500"/>
                                        <p:tgtEl>
                                          <p:spTgt spid="69"/>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1" fill="hold" nodeType="clickEffect">
                                  <p:stCondLst>
                                    <p:cond delay="0"/>
                                  </p:stCondLst>
                                  <p:childTnLst>
                                    <p:set>
                                      <p:cBhvr>
                                        <p:cTn id="217" dur="1" fill="hold">
                                          <p:stCondLst>
                                            <p:cond delay="0"/>
                                          </p:stCondLst>
                                        </p:cTn>
                                        <p:tgtEl>
                                          <p:spTgt spid="77"/>
                                        </p:tgtEl>
                                        <p:attrNameLst>
                                          <p:attrName>style.visibility</p:attrName>
                                        </p:attrNameLst>
                                      </p:cBhvr>
                                      <p:to>
                                        <p:strVal val="visible"/>
                                      </p:to>
                                    </p:set>
                                    <p:animEffect transition="in" filter="wipe(up)">
                                      <p:cBhvr>
                                        <p:cTn id="218" dur="500"/>
                                        <p:tgtEl>
                                          <p:spTgt spid="77"/>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82"/>
                                        </p:tgtEl>
                                        <p:attrNameLst>
                                          <p:attrName>style.visibility</p:attrName>
                                        </p:attrNameLst>
                                      </p:cBhvr>
                                      <p:to>
                                        <p:strVal val="visible"/>
                                      </p:to>
                                    </p:set>
                                    <p:animEffect transition="in" filter="wipe(left)">
                                      <p:cBhvr>
                                        <p:cTn id="223" dur="500"/>
                                        <p:tgtEl>
                                          <p:spTgt spid="82"/>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nodeType="clickEffect">
                                  <p:stCondLst>
                                    <p:cond delay="0"/>
                                  </p:stCondLst>
                                  <p:childTnLst>
                                    <p:set>
                                      <p:cBhvr>
                                        <p:cTn id="227" dur="1" fill="hold">
                                          <p:stCondLst>
                                            <p:cond delay="0"/>
                                          </p:stCondLst>
                                        </p:cTn>
                                        <p:tgtEl>
                                          <p:spTgt spid="83"/>
                                        </p:tgtEl>
                                        <p:attrNameLst>
                                          <p:attrName>style.visibility</p:attrName>
                                        </p:attrNameLst>
                                      </p:cBhvr>
                                      <p:to>
                                        <p:strVal val="visible"/>
                                      </p:to>
                                    </p:set>
                                    <p:animEffect transition="in" filter="wipe(left)">
                                      <p:cBhvr>
                                        <p:cTn id="228" dur="500"/>
                                        <p:tgtEl>
                                          <p:spTgt spid="83"/>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74"/>
                                        </p:tgtEl>
                                        <p:attrNameLst>
                                          <p:attrName>style.visibility</p:attrName>
                                        </p:attrNameLst>
                                      </p:cBhvr>
                                      <p:to>
                                        <p:strVal val="visible"/>
                                      </p:to>
                                    </p:set>
                                    <p:animEffect transition="in" filter="wipe(left)">
                                      <p:cBhvr>
                                        <p:cTn id="233" dur="500"/>
                                        <p:tgtEl>
                                          <p:spTgt spid="74"/>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75"/>
                                        </p:tgtEl>
                                        <p:attrNameLst>
                                          <p:attrName>style.visibility</p:attrName>
                                        </p:attrNameLst>
                                      </p:cBhvr>
                                      <p:to>
                                        <p:strVal val="visible"/>
                                      </p:to>
                                    </p:set>
                                    <p:animEffect transition="in" filter="wipe(left)">
                                      <p:cBhvr>
                                        <p:cTn id="238" dur="500"/>
                                        <p:tgtEl>
                                          <p:spTgt spid="75"/>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78"/>
                                        </p:tgtEl>
                                        <p:attrNameLst>
                                          <p:attrName>style.visibility</p:attrName>
                                        </p:attrNameLst>
                                      </p:cBhvr>
                                      <p:to>
                                        <p:strVal val="visible"/>
                                      </p:to>
                                    </p:set>
                                    <p:animEffect transition="in" filter="wipe(left)">
                                      <p:cBhvr>
                                        <p:cTn id="24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7" grpId="0"/>
      <p:bldP spid="8" grpId="0"/>
      <p:bldP spid="9" grpId="0"/>
      <p:bldP spid="10" grpId="0"/>
      <p:bldP spid="11" grpId="0"/>
      <p:bldP spid="12" grpId="0"/>
      <p:bldP spid="13" grpId="0"/>
      <p:bldP spid="14" grpId="0"/>
      <p:bldP spid="15" grpId="0"/>
      <p:bldP spid="19" grpId="0" animBg="1"/>
      <p:bldP spid="20" grpId="0"/>
      <p:bldP spid="24" grpId="0"/>
      <p:bldP spid="25" grpId="0"/>
      <p:bldP spid="26" grpId="0" animBg="1"/>
      <p:bldP spid="47" grpId="0" animBg="1"/>
      <p:bldP spid="53" grpId="0"/>
      <p:bldP spid="54" grpId="0"/>
      <p:bldP spid="55" grpId="0"/>
      <p:bldP spid="56" grpId="0"/>
      <p:bldP spid="57" grpId="0"/>
      <p:bldP spid="58" grpId="0"/>
      <p:bldP spid="69" grpId="0"/>
      <p:bldP spid="74" grpId="0"/>
      <p:bldP spid="75" grpId="0" animBg="1"/>
      <p:bldP spid="78" grpId="0" animBg="1"/>
      <p:bldP spid="79" grpId="0" animBg="1"/>
      <p:bldP spid="79" grpId="1" animBg="1"/>
      <p:bldP spid="79" grpId="2" animBg="1"/>
      <p:bldP spid="80" grpId="0" animBg="1"/>
      <p:bldP spid="80" grpId="1" animBg="1"/>
      <p:bldP spid="80" grpId="2" animBg="1"/>
      <p:bldP spid="81" grpId="0" animBg="1"/>
      <p:bldP spid="81" grpId="1" animBg="1"/>
      <p:bldP spid="81" grpId="2" animBg="1"/>
      <p:bldP spid="82" grpId="0"/>
      <p:bldP spid="87" grpId="0"/>
      <p:bldP spid="88" grpId="0"/>
      <p:bldP spid="89" grpId="0"/>
      <p:bldP spid="90" grpId="0"/>
      <p:bldP spid="91" grpId="0"/>
      <p:bldP spid="92" grpId="0"/>
      <p:bldP spid="93" grpId="0"/>
      <p:bldP spid="94" grpId="0"/>
      <p:bldP spid="95" grpId="0"/>
      <p:bldP spid="96" grpId="0"/>
      <p:bldP spid="97" grpId="0"/>
      <p:bldP spid="1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09601" y="139783"/>
            <a:ext cx="7298680" cy="1351847"/>
            <a:chOff x="762088" y="-248806"/>
            <a:chExt cx="7221296" cy="1351847"/>
          </a:xfrm>
        </p:grpSpPr>
        <p:sp>
          <p:nvSpPr>
            <p:cNvPr id="11" name="TextBox 10"/>
            <p:cNvSpPr txBox="1">
              <a:spLocks noChangeArrowheads="1"/>
            </p:cNvSpPr>
            <p:nvPr/>
          </p:nvSpPr>
          <p:spPr bwMode="auto">
            <a:xfrm>
              <a:off x="762088" y="-178596"/>
              <a:ext cx="7221296" cy="1228952"/>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endParaRPr lang="en-US" dirty="0">
                <a:solidFill>
                  <a:prstClr val="black"/>
                </a:solidFill>
                <a:latin typeface="Bell MT" pitchFamily="18" charset="0"/>
              </a:endParaRPr>
            </a:p>
          </p:txBody>
        </p:sp>
        <p:sp>
          <p:nvSpPr>
            <p:cNvPr id="12" name="TextBox 11"/>
            <p:cNvSpPr txBox="1">
              <a:spLocks noChangeArrowheads="1"/>
            </p:cNvSpPr>
            <p:nvPr/>
          </p:nvSpPr>
          <p:spPr bwMode="auto">
            <a:xfrm>
              <a:off x="1245609" y="-248806"/>
              <a:ext cx="6646376" cy="1351847"/>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 Antiqua" panose="0204060205030503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IN" dirty="0" smtClean="0"/>
                <a:t>An </a:t>
              </a:r>
              <a:r>
                <a:rPr lang="en-IN" dirty="0"/>
                <a:t>object of mass 1 kg travelling in a straight line with a velocity of 10 m s</a:t>
              </a:r>
              <a:r>
                <a:rPr lang="en-IN" baseline="30000" dirty="0"/>
                <a:t>-1</a:t>
              </a:r>
              <a:r>
                <a:rPr lang="en-IN" dirty="0"/>
                <a:t> collides with, and sticks to, a stationary wooden block of mass 5 kg. Then  they both move off together in the same straight line. Calculate the total momentum just before the impact and just after the impact. Also, calculate the velocity of the combined object.</a:t>
              </a:r>
            </a:p>
          </p:txBody>
        </p:sp>
      </p:grpSp>
      <p:grpSp>
        <p:nvGrpSpPr>
          <p:cNvPr id="13" name="Group 12"/>
          <p:cNvGrpSpPr/>
          <p:nvPr/>
        </p:nvGrpSpPr>
        <p:grpSpPr>
          <a:xfrm>
            <a:off x="426720" y="495666"/>
            <a:ext cx="640080" cy="640080"/>
            <a:chOff x="4953000" y="3718491"/>
            <a:chExt cx="640080" cy="640080"/>
          </a:xfrm>
        </p:grpSpPr>
        <p:sp>
          <p:nvSpPr>
            <p:cNvPr id="14" name="Oval 13"/>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smtClean="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4</a:t>
              </a:r>
              <a:endPar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endParaRPr>
            </a:p>
          </p:txBody>
        </p:sp>
      </p:grpSp>
      <p:sp>
        <p:nvSpPr>
          <p:cNvPr id="16" name="Rounded Rectangle 15"/>
          <p:cNvSpPr/>
          <p:nvPr/>
        </p:nvSpPr>
        <p:spPr>
          <a:xfrm>
            <a:off x="522006" y="1544457"/>
            <a:ext cx="931922" cy="302763"/>
          </a:xfrm>
          <a:prstGeom prst="roundRect">
            <a:avLst/>
          </a:prstGeom>
          <a:gradFill flip="none" rotWithShape="1">
            <a:gsLst>
              <a:gs pos="49000">
                <a:srgbClr val="FFECF9"/>
              </a:gs>
              <a:gs pos="0">
                <a:srgbClr val="FFA7E2"/>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C00000"/>
                </a:solidFill>
                <a:effectLst>
                  <a:innerShdw blurRad="114300">
                    <a:prstClr val="black"/>
                  </a:innerShdw>
                </a:effectLst>
                <a:latin typeface="Book Antiqua" pitchFamily="18" charset="0"/>
              </a:rPr>
              <a:t>Given :</a:t>
            </a:r>
          </a:p>
        </p:txBody>
      </p:sp>
      <p:sp>
        <p:nvSpPr>
          <p:cNvPr id="17" name="Rectangle 16"/>
          <p:cNvSpPr>
            <a:spLocks noChangeArrowheads="1"/>
          </p:cNvSpPr>
          <p:nvPr/>
        </p:nvSpPr>
        <p:spPr bwMode="auto">
          <a:xfrm>
            <a:off x="1676400" y="1526561"/>
            <a:ext cx="2505209"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Mass of Object </a:t>
            </a:r>
            <a:r>
              <a:rPr lang="en-US" sz="1600" b="1" dirty="0" smtClean="0">
                <a:solidFill>
                  <a:srgbClr val="C00000"/>
                </a:solidFill>
                <a:latin typeface="Book Antiqua" pitchFamily="18" charset="0"/>
              </a:rPr>
              <a:t>m</a:t>
            </a:r>
            <a:r>
              <a:rPr lang="en-US" sz="1600" b="1" baseline="-25000" dirty="0" smtClean="0">
                <a:solidFill>
                  <a:srgbClr val="C00000"/>
                </a:solidFill>
                <a:latin typeface="Book Antiqua" pitchFamily="18" charset="0"/>
              </a:rPr>
              <a:t>1</a:t>
            </a:r>
            <a:endParaRPr lang="en-US" sz="1600" b="1" baseline="-25000" dirty="0">
              <a:solidFill>
                <a:srgbClr val="C00000"/>
              </a:solidFill>
              <a:latin typeface="Book Antiqua" pitchFamily="18" charset="0"/>
            </a:endParaRPr>
          </a:p>
        </p:txBody>
      </p:sp>
      <p:sp>
        <p:nvSpPr>
          <p:cNvPr id="18" name="Rectangle 17"/>
          <p:cNvSpPr>
            <a:spLocks noChangeArrowheads="1"/>
          </p:cNvSpPr>
          <p:nvPr/>
        </p:nvSpPr>
        <p:spPr bwMode="auto">
          <a:xfrm>
            <a:off x="4053133" y="1526561"/>
            <a:ext cx="805029"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1 kg</a:t>
            </a:r>
            <a:endParaRPr lang="en-US" sz="1600" b="1" dirty="0">
              <a:solidFill>
                <a:srgbClr val="0000CC"/>
              </a:solidFill>
              <a:latin typeface="Book Antiqua" pitchFamily="18" charset="0"/>
            </a:endParaRPr>
          </a:p>
        </p:txBody>
      </p:sp>
      <p:sp>
        <p:nvSpPr>
          <p:cNvPr id="19" name="Rectangle 18"/>
          <p:cNvSpPr>
            <a:spLocks noChangeArrowheads="1"/>
          </p:cNvSpPr>
          <p:nvPr/>
        </p:nvSpPr>
        <p:spPr bwMode="auto">
          <a:xfrm>
            <a:off x="1536941" y="1779489"/>
            <a:ext cx="2654059" cy="338554"/>
          </a:xfrm>
          <a:prstGeom prst="rect">
            <a:avLst/>
          </a:prstGeom>
          <a:noFill/>
          <a:ln w="9525">
            <a:noFill/>
            <a:miter lim="800000"/>
            <a:headEnd/>
            <a:tailEnd/>
          </a:ln>
        </p:spPr>
        <p:txBody>
          <a:bodyPr wrap="square">
            <a:spAutoFit/>
          </a:bodyPr>
          <a:lstStyle/>
          <a:p>
            <a:pPr algn="r"/>
            <a:r>
              <a:rPr lang="en-US" sz="1600" b="1" dirty="0">
                <a:solidFill>
                  <a:srgbClr val="0000CC"/>
                </a:solidFill>
                <a:latin typeface="Book Antiqua" pitchFamily="18" charset="0"/>
              </a:rPr>
              <a:t>Mass of </a:t>
            </a:r>
            <a:r>
              <a:rPr lang="en-US" sz="1600" b="1" dirty="0" smtClean="0">
                <a:solidFill>
                  <a:srgbClr val="0000CC"/>
                </a:solidFill>
                <a:latin typeface="Book Antiqua" pitchFamily="18" charset="0"/>
              </a:rPr>
              <a:t>Wooden Block </a:t>
            </a:r>
            <a:r>
              <a:rPr lang="en-US" sz="1600" b="1" dirty="0" smtClean="0">
                <a:solidFill>
                  <a:srgbClr val="C00000"/>
                </a:solidFill>
                <a:latin typeface="Book Antiqua" pitchFamily="18" charset="0"/>
              </a:rPr>
              <a:t>m</a:t>
            </a:r>
            <a:r>
              <a:rPr lang="en-US" sz="1600" b="1" baseline="-25000" dirty="0" smtClean="0">
                <a:solidFill>
                  <a:srgbClr val="C00000"/>
                </a:solidFill>
                <a:latin typeface="Book Antiqua" pitchFamily="18" charset="0"/>
              </a:rPr>
              <a:t>2</a:t>
            </a:r>
            <a:endParaRPr lang="en-US" sz="1600" b="1" baseline="-25000" dirty="0">
              <a:solidFill>
                <a:srgbClr val="C00000"/>
              </a:solidFill>
              <a:latin typeface="Book Antiqua" pitchFamily="18" charset="0"/>
            </a:endParaRPr>
          </a:p>
        </p:txBody>
      </p:sp>
      <p:sp>
        <p:nvSpPr>
          <p:cNvPr id="20" name="Rectangle 19"/>
          <p:cNvSpPr>
            <a:spLocks noChangeArrowheads="1"/>
          </p:cNvSpPr>
          <p:nvPr/>
        </p:nvSpPr>
        <p:spPr bwMode="auto">
          <a:xfrm>
            <a:off x="4042230" y="1779489"/>
            <a:ext cx="805029"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5 kg</a:t>
            </a:r>
            <a:endParaRPr lang="en-US" sz="1600" b="1" dirty="0">
              <a:solidFill>
                <a:srgbClr val="0000CC"/>
              </a:solidFill>
              <a:latin typeface="Book Antiqua" pitchFamily="18" charset="0"/>
            </a:endParaRPr>
          </a:p>
        </p:txBody>
      </p:sp>
      <p:sp>
        <p:nvSpPr>
          <p:cNvPr id="21" name="Rectangle 20"/>
          <p:cNvSpPr>
            <a:spLocks noChangeArrowheads="1"/>
          </p:cNvSpPr>
          <p:nvPr/>
        </p:nvSpPr>
        <p:spPr bwMode="auto">
          <a:xfrm>
            <a:off x="741996" y="2035771"/>
            <a:ext cx="3413471"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Initial Velocity of the object </a:t>
            </a:r>
            <a:r>
              <a:rPr lang="en-US" sz="1600" b="1" dirty="0" smtClean="0">
                <a:solidFill>
                  <a:srgbClr val="C00000"/>
                </a:solidFill>
                <a:latin typeface="Book Antiqua" pitchFamily="18" charset="0"/>
              </a:rPr>
              <a:t>u</a:t>
            </a:r>
            <a:r>
              <a:rPr lang="en-US" sz="1600" b="1" baseline="-25000" dirty="0" smtClean="0">
                <a:solidFill>
                  <a:srgbClr val="C00000"/>
                </a:solidFill>
                <a:latin typeface="Book Antiqua" pitchFamily="18" charset="0"/>
              </a:rPr>
              <a:t>1</a:t>
            </a:r>
            <a:endParaRPr lang="en-US" sz="1600" b="1" baseline="-25000" dirty="0">
              <a:solidFill>
                <a:srgbClr val="C00000"/>
              </a:solidFill>
              <a:latin typeface="Book Antiqua" pitchFamily="18" charset="0"/>
            </a:endParaRPr>
          </a:p>
        </p:txBody>
      </p:sp>
      <p:sp>
        <p:nvSpPr>
          <p:cNvPr id="22" name="Rectangle 21"/>
          <p:cNvSpPr>
            <a:spLocks noChangeArrowheads="1"/>
          </p:cNvSpPr>
          <p:nvPr/>
        </p:nvSpPr>
        <p:spPr bwMode="auto">
          <a:xfrm>
            <a:off x="4031415" y="2035771"/>
            <a:ext cx="1080745"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10 </a:t>
            </a:r>
            <a:r>
              <a:rPr lang="en-US" sz="1600" b="1" dirty="0" err="1" smtClean="0">
                <a:solidFill>
                  <a:srgbClr val="0000CC"/>
                </a:solidFill>
                <a:latin typeface="Book Antiqua" pitchFamily="18" charset="0"/>
              </a:rPr>
              <a:t>ms</a:t>
            </a:r>
            <a:r>
              <a:rPr lang="en-US" sz="1600" b="1" baseline="30000" dirty="0" smtClean="0">
                <a:solidFill>
                  <a:srgbClr val="0000CC"/>
                </a:solidFill>
                <a:latin typeface="Book Antiqua" pitchFamily="18" charset="0"/>
              </a:rPr>
              <a:t>–1</a:t>
            </a:r>
            <a:endParaRPr lang="en-US" sz="1600" b="1" baseline="30000" dirty="0">
              <a:solidFill>
                <a:srgbClr val="0000CC"/>
              </a:solidFill>
              <a:latin typeface="Book Antiqua" pitchFamily="18" charset="0"/>
            </a:endParaRPr>
          </a:p>
        </p:txBody>
      </p:sp>
      <p:sp>
        <p:nvSpPr>
          <p:cNvPr id="23" name="Rectangle 22"/>
          <p:cNvSpPr>
            <a:spLocks noChangeArrowheads="1"/>
          </p:cNvSpPr>
          <p:nvPr/>
        </p:nvSpPr>
        <p:spPr bwMode="auto">
          <a:xfrm>
            <a:off x="304800" y="2296121"/>
            <a:ext cx="3852824"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Initial Velocity of the wooden Block </a:t>
            </a:r>
            <a:r>
              <a:rPr lang="en-US" sz="1600" b="1" dirty="0" smtClean="0">
                <a:solidFill>
                  <a:srgbClr val="C00000"/>
                </a:solidFill>
                <a:latin typeface="Book Antiqua" pitchFamily="18" charset="0"/>
              </a:rPr>
              <a:t>u</a:t>
            </a:r>
            <a:r>
              <a:rPr lang="en-US" sz="1600" b="1" baseline="-25000" dirty="0" smtClean="0">
                <a:solidFill>
                  <a:srgbClr val="C00000"/>
                </a:solidFill>
                <a:latin typeface="Book Antiqua" pitchFamily="18" charset="0"/>
              </a:rPr>
              <a:t>2</a:t>
            </a:r>
            <a:endParaRPr lang="en-US" sz="1600" b="1" baseline="-25000" dirty="0">
              <a:solidFill>
                <a:srgbClr val="C00000"/>
              </a:solidFill>
              <a:latin typeface="Book Antiqua" pitchFamily="18" charset="0"/>
            </a:endParaRPr>
          </a:p>
        </p:txBody>
      </p:sp>
      <p:sp>
        <p:nvSpPr>
          <p:cNvPr id="24" name="Rectangle 23"/>
          <p:cNvSpPr>
            <a:spLocks noChangeArrowheads="1"/>
          </p:cNvSpPr>
          <p:nvPr/>
        </p:nvSpPr>
        <p:spPr bwMode="auto">
          <a:xfrm>
            <a:off x="4028779" y="2296121"/>
            <a:ext cx="978153"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0 </a:t>
            </a:r>
            <a:r>
              <a:rPr lang="en-US" sz="1600" b="1" dirty="0" err="1" smtClean="0">
                <a:solidFill>
                  <a:srgbClr val="0000CC"/>
                </a:solidFill>
                <a:latin typeface="Book Antiqua" pitchFamily="18" charset="0"/>
              </a:rPr>
              <a:t>ms</a:t>
            </a:r>
            <a:r>
              <a:rPr lang="en-US" sz="1600" b="1" baseline="30000" dirty="0" smtClean="0">
                <a:solidFill>
                  <a:srgbClr val="0000CC"/>
                </a:solidFill>
                <a:latin typeface="Book Antiqua" pitchFamily="18" charset="0"/>
              </a:rPr>
              <a:t>–1</a:t>
            </a:r>
            <a:endParaRPr lang="en-US" sz="1600" b="1" baseline="30000" dirty="0">
              <a:solidFill>
                <a:srgbClr val="0000CC"/>
              </a:solidFill>
              <a:latin typeface="Book Antiqua" pitchFamily="18" charset="0"/>
            </a:endParaRPr>
          </a:p>
        </p:txBody>
      </p:sp>
      <p:sp>
        <p:nvSpPr>
          <p:cNvPr id="25" name="Rounded Rectangle 24"/>
          <p:cNvSpPr/>
          <p:nvPr/>
        </p:nvSpPr>
        <p:spPr>
          <a:xfrm>
            <a:off x="522006" y="2623232"/>
            <a:ext cx="1031236" cy="302763"/>
          </a:xfrm>
          <a:prstGeom prst="roundRect">
            <a:avLst/>
          </a:prstGeom>
          <a:gradFill flip="none" rotWithShape="1">
            <a:gsLst>
              <a:gs pos="0">
                <a:srgbClr val="FFCC66"/>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C00000"/>
                </a:solidFill>
                <a:effectLst>
                  <a:innerShdw blurRad="114300">
                    <a:prstClr val="black"/>
                  </a:innerShdw>
                </a:effectLst>
                <a:latin typeface="Book Antiqua" pitchFamily="18" charset="0"/>
              </a:rPr>
              <a:t>To find :</a:t>
            </a:r>
          </a:p>
        </p:txBody>
      </p:sp>
      <p:sp>
        <p:nvSpPr>
          <p:cNvPr id="26" name="Rectangle 25"/>
          <p:cNvSpPr>
            <a:spLocks noChangeArrowheads="1"/>
          </p:cNvSpPr>
          <p:nvPr/>
        </p:nvSpPr>
        <p:spPr bwMode="auto">
          <a:xfrm>
            <a:off x="1475656" y="2605336"/>
            <a:ext cx="365415" cy="338554"/>
          </a:xfrm>
          <a:prstGeom prst="rect">
            <a:avLst/>
          </a:prstGeom>
          <a:noFill/>
          <a:ln w="9525">
            <a:noFill/>
            <a:miter lim="800000"/>
            <a:headEnd/>
            <a:tailEnd/>
          </a:ln>
        </p:spPr>
        <p:txBody>
          <a:bodyPr wrap="square">
            <a:spAutoFit/>
          </a:bodyPr>
          <a:lstStyle/>
          <a:p>
            <a:pPr algn="r"/>
            <a:r>
              <a:rPr lang="en-IN" sz="1600" b="1" dirty="0" smtClean="0">
                <a:solidFill>
                  <a:srgbClr val="0000CC"/>
                </a:solidFill>
                <a:latin typeface="Book Antiqua" pitchFamily="18" charset="0"/>
              </a:rPr>
              <a:t>v</a:t>
            </a:r>
            <a:r>
              <a:rPr lang="en-IN" sz="1600" b="1" baseline="-25000" dirty="0" smtClean="0">
                <a:solidFill>
                  <a:srgbClr val="0000CC"/>
                </a:solidFill>
                <a:latin typeface="Book Antiqua" pitchFamily="18" charset="0"/>
              </a:rPr>
              <a:t>1</a:t>
            </a:r>
            <a:endParaRPr lang="en-US" sz="1600" b="1" baseline="-25000" dirty="0" smtClean="0">
              <a:solidFill>
                <a:srgbClr val="0000CC"/>
              </a:solidFill>
              <a:latin typeface="Book Antiqua" pitchFamily="18" charset="0"/>
            </a:endParaRPr>
          </a:p>
        </p:txBody>
      </p:sp>
      <p:sp>
        <p:nvSpPr>
          <p:cNvPr id="27" name="Rectangle 26"/>
          <p:cNvSpPr>
            <a:spLocks noChangeArrowheads="1"/>
          </p:cNvSpPr>
          <p:nvPr/>
        </p:nvSpPr>
        <p:spPr bwMode="auto">
          <a:xfrm>
            <a:off x="1789913" y="2605336"/>
            <a:ext cx="646331"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v</a:t>
            </a:r>
            <a:r>
              <a:rPr lang="en-US" sz="1600" b="1" baseline="-25000" dirty="0" smtClean="0">
                <a:solidFill>
                  <a:srgbClr val="0000CC"/>
                </a:solidFill>
                <a:latin typeface="Book Antiqua" pitchFamily="18" charset="0"/>
              </a:rPr>
              <a:t>2</a:t>
            </a:r>
          </a:p>
        </p:txBody>
      </p:sp>
      <p:sp>
        <p:nvSpPr>
          <p:cNvPr id="28" name="Rectangle 27"/>
          <p:cNvSpPr>
            <a:spLocks noChangeArrowheads="1"/>
          </p:cNvSpPr>
          <p:nvPr/>
        </p:nvSpPr>
        <p:spPr bwMode="auto">
          <a:xfrm>
            <a:off x="2341493" y="2605336"/>
            <a:ext cx="577402"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v</a:t>
            </a:r>
            <a:endParaRPr lang="en-US" sz="1600" b="1" baseline="-25000" dirty="0" smtClean="0">
              <a:solidFill>
                <a:srgbClr val="0000CC"/>
              </a:solidFill>
              <a:latin typeface="Book Antiqua" pitchFamily="18" charset="0"/>
            </a:endParaRPr>
          </a:p>
        </p:txBody>
      </p:sp>
      <p:sp>
        <p:nvSpPr>
          <p:cNvPr id="29" name="Rectangle 28"/>
          <p:cNvSpPr>
            <a:spLocks noChangeArrowheads="1"/>
          </p:cNvSpPr>
          <p:nvPr/>
        </p:nvSpPr>
        <p:spPr bwMode="auto">
          <a:xfrm>
            <a:off x="2842470" y="2605336"/>
            <a:ext cx="55496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a:t>
            </a:r>
            <a:endParaRPr lang="en-US" sz="1600" b="1" baseline="-25000" dirty="0" smtClean="0">
              <a:solidFill>
                <a:srgbClr val="0000CC"/>
              </a:solidFill>
              <a:latin typeface="Book Antiqua" pitchFamily="18" charset="0"/>
            </a:endParaRPr>
          </a:p>
        </p:txBody>
      </p:sp>
      <p:sp>
        <p:nvSpPr>
          <p:cNvPr id="33" name="Rounded Rectangle 32"/>
          <p:cNvSpPr/>
          <p:nvPr/>
        </p:nvSpPr>
        <p:spPr>
          <a:xfrm>
            <a:off x="522006" y="2975652"/>
            <a:ext cx="1136357" cy="302763"/>
          </a:xfrm>
          <a:prstGeom prst="roundRect">
            <a:avLst/>
          </a:prstGeom>
          <a:gradFill flip="none" rotWithShape="1">
            <a:gsLst>
              <a:gs pos="0">
                <a:srgbClr val="97FDFF"/>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smtClean="0">
                <a:solidFill>
                  <a:srgbClr val="C00000"/>
                </a:solidFill>
                <a:effectLst>
                  <a:innerShdw blurRad="114300">
                    <a:prstClr val="black"/>
                  </a:innerShdw>
                </a:effectLst>
                <a:latin typeface="Book Antiqua" pitchFamily="18" charset="0"/>
              </a:rPr>
              <a:t>Formula </a:t>
            </a:r>
            <a:r>
              <a:rPr lang="en-US" sz="1600" b="1" dirty="0">
                <a:solidFill>
                  <a:srgbClr val="C00000"/>
                </a:solidFill>
                <a:effectLst>
                  <a:innerShdw blurRad="114300">
                    <a:prstClr val="black"/>
                  </a:innerShdw>
                </a:effectLst>
                <a:latin typeface="Book Antiqua" pitchFamily="18" charset="0"/>
              </a:rPr>
              <a:t>: </a:t>
            </a:r>
          </a:p>
        </p:txBody>
      </p:sp>
      <p:sp>
        <p:nvSpPr>
          <p:cNvPr id="34" name="Rectangle 33"/>
          <p:cNvSpPr>
            <a:spLocks noChangeArrowheads="1"/>
          </p:cNvSpPr>
          <p:nvPr/>
        </p:nvSpPr>
        <p:spPr bwMode="auto">
          <a:xfrm>
            <a:off x="1530647" y="2957756"/>
            <a:ext cx="1388247" cy="338554"/>
          </a:xfrm>
          <a:prstGeom prst="rect">
            <a:avLst/>
          </a:prstGeom>
          <a:noFill/>
          <a:ln w="9525">
            <a:noFill/>
            <a:miter lim="800000"/>
            <a:headEnd/>
            <a:tailEnd/>
          </a:ln>
        </p:spPr>
        <p:txBody>
          <a:bodyPr wrap="square">
            <a:spAutoFit/>
          </a:bodyPr>
          <a:lstStyle/>
          <a:p>
            <a:pPr algn="r"/>
            <a:r>
              <a:rPr lang="en-US" sz="1600" b="1" dirty="0" smtClean="0">
                <a:solidFill>
                  <a:srgbClr val="C00000"/>
                </a:solidFill>
                <a:latin typeface="Book Antiqua" pitchFamily="18" charset="0"/>
              </a:rPr>
              <a:t>m</a:t>
            </a:r>
            <a:r>
              <a:rPr lang="en-US" sz="1600" b="1" baseline="-25000" dirty="0" smtClean="0">
                <a:solidFill>
                  <a:srgbClr val="C00000"/>
                </a:solidFill>
                <a:latin typeface="Book Antiqua" pitchFamily="18" charset="0"/>
              </a:rPr>
              <a:t>1</a:t>
            </a:r>
            <a:r>
              <a:rPr lang="en-US" sz="1600" b="1" dirty="0" smtClean="0">
                <a:solidFill>
                  <a:srgbClr val="C00000"/>
                </a:solidFill>
                <a:latin typeface="Book Antiqua" pitchFamily="18" charset="0"/>
              </a:rPr>
              <a:t>u</a:t>
            </a:r>
            <a:r>
              <a:rPr lang="en-US" sz="1600" b="1" baseline="-25000" dirty="0" smtClean="0">
                <a:solidFill>
                  <a:srgbClr val="C00000"/>
                </a:solidFill>
                <a:latin typeface="Book Antiqua" pitchFamily="18" charset="0"/>
              </a:rPr>
              <a:t>1  </a:t>
            </a:r>
            <a:r>
              <a:rPr lang="en-US" sz="1600" b="1" dirty="0" smtClean="0">
                <a:solidFill>
                  <a:srgbClr val="C00000"/>
                </a:solidFill>
                <a:latin typeface="Book Antiqua" pitchFamily="18" charset="0"/>
              </a:rPr>
              <a:t>+ </a:t>
            </a:r>
            <a:r>
              <a:rPr lang="en-US" sz="1600" b="1" baseline="-25000" dirty="0" smtClean="0">
                <a:solidFill>
                  <a:srgbClr val="C00000"/>
                </a:solidFill>
                <a:latin typeface="Book Antiqua" pitchFamily="18" charset="0"/>
              </a:rPr>
              <a:t> </a:t>
            </a:r>
            <a:r>
              <a:rPr lang="en-US" sz="1600" b="1" dirty="0" smtClean="0">
                <a:solidFill>
                  <a:srgbClr val="C00000"/>
                </a:solidFill>
                <a:latin typeface="Book Antiqua" pitchFamily="18" charset="0"/>
              </a:rPr>
              <a:t>m</a:t>
            </a:r>
            <a:r>
              <a:rPr lang="en-US" sz="1600" b="1" baseline="-25000" dirty="0" smtClean="0">
                <a:solidFill>
                  <a:srgbClr val="C00000"/>
                </a:solidFill>
                <a:latin typeface="Book Antiqua" pitchFamily="18" charset="0"/>
              </a:rPr>
              <a:t>2</a:t>
            </a:r>
            <a:r>
              <a:rPr lang="en-US" sz="1600" b="1" dirty="0" smtClean="0">
                <a:solidFill>
                  <a:srgbClr val="C00000"/>
                </a:solidFill>
                <a:latin typeface="Book Antiqua" pitchFamily="18" charset="0"/>
              </a:rPr>
              <a:t>u</a:t>
            </a:r>
            <a:r>
              <a:rPr lang="en-US" sz="1600" b="1" baseline="-25000" dirty="0" smtClean="0">
                <a:solidFill>
                  <a:srgbClr val="C00000"/>
                </a:solidFill>
                <a:latin typeface="Book Antiqua" pitchFamily="18" charset="0"/>
              </a:rPr>
              <a:t>2</a:t>
            </a:r>
            <a:endParaRPr lang="en-US" sz="1600" b="1" baseline="-25000" dirty="0">
              <a:solidFill>
                <a:srgbClr val="C00000"/>
              </a:solidFill>
              <a:latin typeface="Book Antiqua" pitchFamily="18" charset="0"/>
            </a:endParaRPr>
          </a:p>
        </p:txBody>
      </p:sp>
      <p:sp>
        <p:nvSpPr>
          <p:cNvPr id="35" name="Rectangle 34"/>
          <p:cNvSpPr>
            <a:spLocks noChangeArrowheads="1"/>
          </p:cNvSpPr>
          <p:nvPr/>
        </p:nvSpPr>
        <p:spPr bwMode="auto">
          <a:xfrm>
            <a:off x="2974276" y="2957756"/>
            <a:ext cx="1662635" cy="338554"/>
          </a:xfrm>
          <a:prstGeom prst="rect">
            <a:avLst/>
          </a:prstGeom>
          <a:noFill/>
          <a:ln w="9525">
            <a:noFill/>
            <a:miter lim="800000"/>
            <a:headEnd/>
            <a:tailEnd/>
          </a:ln>
        </p:spPr>
        <p:txBody>
          <a:bodyPr wrap="none">
            <a:spAutoFit/>
          </a:bodyPr>
          <a:lstStyle/>
          <a:p>
            <a:r>
              <a:rPr lang="en-US" sz="1600" b="1" dirty="0" smtClean="0">
                <a:solidFill>
                  <a:srgbClr val="C00000"/>
                </a:solidFill>
                <a:latin typeface="Book Antiqua" pitchFamily="18" charset="0"/>
              </a:rPr>
              <a:t>=   m</a:t>
            </a:r>
            <a:r>
              <a:rPr lang="en-US" sz="1600" b="1" baseline="-25000" dirty="0" smtClean="0">
                <a:solidFill>
                  <a:srgbClr val="C00000"/>
                </a:solidFill>
                <a:latin typeface="Book Antiqua" pitchFamily="18" charset="0"/>
              </a:rPr>
              <a:t>1</a:t>
            </a:r>
            <a:r>
              <a:rPr lang="en-US" sz="1600" b="1" dirty="0" smtClean="0">
                <a:solidFill>
                  <a:srgbClr val="C00000"/>
                </a:solidFill>
                <a:latin typeface="Book Antiqua" pitchFamily="18" charset="0"/>
              </a:rPr>
              <a:t>v</a:t>
            </a:r>
            <a:r>
              <a:rPr lang="en-US" sz="1600" b="1" baseline="-25000" dirty="0" smtClean="0">
                <a:solidFill>
                  <a:srgbClr val="C00000"/>
                </a:solidFill>
                <a:latin typeface="Book Antiqua" pitchFamily="18" charset="0"/>
              </a:rPr>
              <a:t>1</a:t>
            </a:r>
            <a:r>
              <a:rPr lang="en-US" sz="1600" b="1" dirty="0" smtClean="0">
                <a:solidFill>
                  <a:srgbClr val="C00000"/>
                </a:solidFill>
                <a:latin typeface="Book Antiqua" pitchFamily="18" charset="0"/>
              </a:rPr>
              <a:t>  +  m</a:t>
            </a:r>
            <a:r>
              <a:rPr lang="en-US" sz="1600" b="1" baseline="-25000" dirty="0" smtClean="0">
                <a:solidFill>
                  <a:srgbClr val="C00000"/>
                </a:solidFill>
                <a:latin typeface="Book Antiqua" pitchFamily="18" charset="0"/>
              </a:rPr>
              <a:t>2</a:t>
            </a:r>
            <a:r>
              <a:rPr lang="en-US" sz="1600" b="1" dirty="0" smtClean="0">
                <a:solidFill>
                  <a:srgbClr val="C00000"/>
                </a:solidFill>
                <a:latin typeface="Book Antiqua" pitchFamily="18" charset="0"/>
              </a:rPr>
              <a:t>v</a:t>
            </a:r>
            <a:r>
              <a:rPr lang="en-US" sz="1600" b="1" baseline="-25000" dirty="0" smtClean="0">
                <a:solidFill>
                  <a:srgbClr val="C00000"/>
                </a:solidFill>
                <a:latin typeface="Book Antiqua" pitchFamily="18" charset="0"/>
              </a:rPr>
              <a:t>2</a:t>
            </a:r>
          </a:p>
        </p:txBody>
      </p:sp>
      <p:sp>
        <p:nvSpPr>
          <p:cNvPr id="36" name="Rounded Rectangle 35"/>
          <p:cNvSpPr/>
          <p:nvPr/>
        </p:nvSpPr>
        <p:spPr>
          <a:xfrm>
            <a:off x="533922" y="3335692"/>
            <a:ext cx="1126217" cy="302763"/>
          </a:xfrm>
          <a:prstGeom prst="roundRect">
            <a:avLst/>
          </a:prstGeom>
          <a:gradFill flip="none" rotWithShape="1">
            <a:gsLst>
              <a:gs pos="0">
                <a:srgbClr val="66FF66"/>
              </a:gs>
              <a:gs pos="62000">
                <a:srgbClr val="ECFFEC"/>
              </a:gs>
              <a:gs pos="98333">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a:solidFill>
                  <a:srgbClr val="C00000"/>
                </a:solidFill>
                <a:effectLst>
                  <a:innerShdw blurRad="114300">
                    <a:prstClr val="black"/>
                  </a:innerShdw>
                </a:effectLst>
                <a:latin typeface="Book Antiqua" pitchFamily="18" charset="0"/>
              </a:rPr>
              <a:t>Solution : </a:t>
            </a:r>
          </a:p>
        </p:txBody>
      </p:sp>
      <p:sp>
        <p:nvSpPr>
          <p:cNvPr id="38" name="Rectangle 37"/>
          <p:cNvSpPr>
            <a:spLocks noChangeArrowheads="1"/>
          </p:cNvSpPr>
          <p:nvPr/>
        </p:nvSpPr>
        <p:spPr bwMode="auto">
          <a:xfrm>
            <a:off x="5688600" y="2574419"/>
            <a:ext cx="145745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m</a:t>
            </a:r>
            <a:r>
              <a:rPr lang="en-US" sz="1600" b="1" baseline="-25000" dirty="0" smtClean="0">
                <a:solidFill>
                  <a:srgbClr val="0000CC"/>
                </a:solidFill>
                <a:latin typeface="Book Antiqua" pitchFamily="18" charset="0"/>
              </a:rPr>
              <a:t>1</a:t>
            </a:r>
            <a:r>
              <a:rPr lang="en-US" sz="1600" b="1" dirty="0" smtClean="0">
                <a:solidFill>
                  <a:srgbClr val="0000CC"/>
                </a:solidFill>
                <a:latin typeface="Book Antiqua" pitchFamily="18" charset="0"/>
              </a:rPr>
              <a:t>u</a:t>
            </a:r>
            <a:r>
              <a:rPr lang="en-US" sz="1600" b="1" baseline="-25000" dirty="0" smtClean="0">
                <a:solidFill>
                  <a:srgbClr val="0000CC"/>
                </a:solidFill>
                <a:latin typeface="Book Antiqua" pitchFamily="18" charset="0"/>
              </a:rPr>
              <a:t>1</a:t>
            </a:r>
            <a:r>
              <a:rPr lang="en-US" sz="1600" b="1" dirty="0" smtClean="0">
                <a:solidFill>
                  <a:srgbClr val="0000CC"/>
                </a:solidFill>
                <a:latin typeface="Book Antiqua" pitchFamily="18" charset="0"/>
              </a:rPr>
              <a:t>   +  m</a:t>
            </a:r>
            <a:r>
              <a:rPr lang="en-US" sz="1600" b="1" baseline="-25000" dirty="0" smtClean="0">
                <a:solidFill>
                  <a:srgbClr val="0000CC"/>
                </a:solidFill>
                <a:latin typeface="Book Antiqua" pitchFamily="18" charset="0"/>
              </a:rPr>
              <a:t>2</a:t>
            </a:r>
            <a:r>
              <a:rPr lang="en-US" sz="1600" b="1" dirty="0" smtClean="0">
                <a:solidFill>
                  <a:srgbClr val="0000CC"/>
                </a:solidFill>
                <a:latin typeface="Book Antiqua" pitchFamily="18" charset="0"/>
              </a:rPr>
              <a:t>u</a:t>
            </a:r>
            <a:r>
              <a:rPr lang="en-US" sz="1600" b="1" baseline="-25000" dirty="0" smtClean="0">
                <a:solidFill>
                  <a:srgbClr val="0000CC"/>
                </a:solidFill>
                <a:latin typeface="Book Antiqua" pitchFamily="18" charset="0"/>
              </a:rPr>
              <a:t>2</a:t>
            </a:r>
          </a:p>
        </p:txBody>
      </p:sp>
      <p:sp>
        <p:nvSpPr>
          <p:cNvPr id="39" name="Rectangle 38"/>
          <p:cNvSpPr>
            <a:spLocks noChangeArrowheads="1"/>
          </p:cNvSpPr>
          <p:nvPr/>
        </p:nvSpPr>
        <p:spPr bwMode="auto">
          <a:xfrm>
            <a:off x="5638800" y="3014246"/>
            <a:ext cx="287258"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1</a:t>
            </a:r>
            <a:endParaRPr lang="en-US" sz="1600" b="1" baseline="-25000" dirty="0" smtClean="0">
              <a:solidFill>
                <a:srgbClr val="0000CC"/>
              </a:solidFill>
              <a:latin typeface="Book Antiqua" pitchFamily="18" charset="0"/>
            </a:endParaRPr>
          </a:p>
        </p:txBody>
      </p:sp>
      <p:sp>
        <p:nvSpPr>
          <p:cNvPr id="40" name="Rectangle 39"/>
          <p:cNvSpPr>
            <a:spLocks noChangeArrowheads="1"/>
          </p:cNvSpPr>
          <p:nvPr/>
        </p:nvSpPr>
        <p:spPr bwMode="auto">
          <a:xfrm>
            <a:off x="5820557" y="3012378"/>
            <a:ext cx="566181"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10</a:t>
            </a:r>
            <a:endParaRPr lang="en-US" sz="1600" b="1" baseline="-25000" dirty="0" smtClean="0">
              <a:solidFill>
                <a:srgbClr val="0000CC"/>
              </a:solidFill>
              <a:latin typeface="Book Antiqua" pitchFamily="18" charset="0"/>
            </a:endParaRPr>
          </a:p>
        </p:txBody>
      </p:sp>
      <p:sp>
        <p:nvSpPr>
          <p:cNvPr id="41" name="Rectangle 40"/>
          <p:cNvSpPr>
            <a:spLocks noChangeArrowheads="1"/>
          </p:cNvSpPr>
          <p:nvPr/>
        </p:nvSpPr>
        <p:spPr bwMode="auto">
          <a:xfrm>
            <a:off x="6267845" y="3009942"/>
            <a:ext cx="463588"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+ 5</a:t>
            </a:r>
            <a:endParaRPr lang="en-US" sz="1600" b="1" baseline="-25000" dirty="0" smtClean="0">
              <a:solidFill>
                <a:srgbClr val="0000CC"/>
              </a:solidFill>
              <a:latin typeface="Book Antiqua" pitchFamily="18" charset="0"/>
            </a:endParaRPr>
          </a:p>
        </p:txBody>
      </p:sp>
      <p:sp>
        <p:nvSpPr>
          <p:cNvPr id="42" name="Rectangle 41"/>
          <p:cNvSpPr>
            <a:spLocks noChangeArrowheads="1"/>
          </p:cNvSpPr>
          <p:nvPr/>
        </p:nvSpPr>
        <p:spPr bwMode="auto">
          <a:xfrm>
            <a:off x="6612645" y="3007506"/>
            <a:ext cx="463588"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0</a:t>
            </a:r>
            <a:endParaRPr lang="en-US" sz="1600" b="1" baseline="-25000" dirty="0" smtClean="0">
              <a:solidFill>
                <a:srgbClr val="0000CC"/>
              </a:solidFill>
              <a:latin typeface="Book Antiqua" pitchFamily="18" charset="0"/>
            </a:endParaRPr>
          </a:p>
        </p:txBody>
      </p:sp>
      <p:sp>
        <p:nvSpPr>
          <p:cNvPr id="43" name="Rectangle 42"/>
          <p:cNvSpPr>
            <a:spLocks noChangeArrowheads="1"/>
          </p:cNvSpPr>
          <p:nvPr/>
        </p:nvSpPr>
        <p:spPr bwMode="auto">
          <a:xfrm>
            <a:off x="6688058" y="3352800"/>
            <a:ext cx="38985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10</a:t>
            </a:r>
            <a:endParaRPr lang="en-US" sz="1600" b="1" baseline="30000" dirty="0" smtClean="0">
              <a:solidFill>
                <a:srgbClr val="0000CC"/>
              </a:solidFill>
              <a:latin typeface="Book Antiqua" pitchFamily="18" charset="0"/>
            </a:endParaRPr>
          </a:p>
        </p:txBody>
      </p:sp>
      <p:sp>
        <p:nvSpPr>
          <p:cNvPr id="45" name="Rectangle 44"/>
          <p:cNvSpPr>
            <a:spLocks noChangeArrowheads="1"/>
          </p:cNvSpPr>
          <p:nvPr/>
        </p:nvSpPr>
        <p:spPr bwMode="auto">
          <a:xfrm>
            <a:off x="7107158" y="2607846"/>
            <a:ext cx="1685077"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m</a:t>
            </a:r>
            <a:r>
              <a:rPr lang="en-US" sz="1600" b="1" baseline="-25000" dirty="0" smtClean="0">
                <a:solidFill>
                  <a:srgbClr val="0000CC"/>
                </a:solidFill>
                <a:latin typeface="Book Antiqua" pitchFamily="18" charset="0"/>
              </a:rPr>
              <a:t>1</a:t>
            </a:r>
            <a:r>
              <a:rPr lang="en-US" sz="1600" b="1" dirty="0" smtClean="0">
                <a:solidFill>
                  <a:srgbClr val="0000CC"/>
                </a:solidFill>
                <a:latin typeface="Book Antiqua" pitchFamily="18" charset="0"/>
              </a:rPr>
              <a:t>v</a:t>
            </a:r>
            <a:r>
              <a:rPr lang="en-US" sz="1600" b="1" baseline="-25000" dirty="0" smtClean="0">
                <a:solidFill>
                  <a:srgbClr val="0000CC"/>
                </a:solidFill>
                <a:latin typeface="Book Antiqua" pitchFamily="18" charset="0"/>
              </a:rPr>
              <a:t>1</a:t>
            </a:r>
            <a:r>
              <a:rPr lang="en-US" sz="1600" b="1" dirty="0" smtClean="0">
                <a:solidFill>
                  <a:srgbClr val="0000CC"/>
                </a:solidFill>
                <a:latin typeface="Book Antiqua" pitchFamily="18" charset="0"/>
              </a:rPr>
              <a:t>  +  m</a:t>
            </a:r>
            <a:r>
              <a:rPr lang="en-US" sz="1600" b="1" baseline="-25000" dirty="0" smtClean="0">
                <a:solidFill>
                  <a:srgbClr val="0000CC"/>
                </a:solidFill>
                <a:latin typeface="Book Antiqua" pitchFamily="18" charset="0"/>
              </a:rPr>
              <a:t>2</a:t>
            </a:r>
            <a:r>
              <a:rPr lang="en-US" sz="1600" b="1" dirty="0" smtClean="0">
                <a:solidFill>
                  <a:srgbClr val="0000CC"/>
                </a:solidFill>
                <a:latin typeface="Book Antiqua" pitchFamily="18" charset="0"/>
              </a:rPr>
              <a:t>v</a:t>
            </a:r>
            <a:r>
              <a:rPr lang="en-US" sz="1600" b="1" baseline="-25000" dirty="0" smtClean="0">
                <a:solidFill>
                  <a:srgbClr val="0000CC"/>
                </a:solidFill>
                <a:latin typeface="Book Antiqua" pitchFamily="18" charset="0"/>
              </a:rPr>
              <a:t>2</a:t>
            </a:r>
          </a:p>
        </p:txBody>
      </p:sp>
      <p:sp>
        <p:nvSpPr>
          <p:cNvPr id="46" name="Rectangle 45"/>
          <p:cNvSpPr>
            <a:spLocks noChangeArrowheads="1"/>
          </p:cNvSpPr>
          <p:nvPr/>
        </p:nvSpPr>
        <p:spPr bwMode="auto">
          <a:xfrm>
            <a:off x="7119858" y="3001546"/>
            <a:ext cx="566181"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1</a:t>
            </a:r>
            <a:endParaRPr lang="en-US" sz="1600" b="1" baseline="-25000" dirty="0" smtClean="0">
              <a:solidFill>
                <a:srgbClr val="0000CC"/>
              </a:solidFill>
              <a:latin typeface="Book Antiqua" pitchFamily="18" charset="0"/>
            </a:endParaRPr>
          </a:p>
        </p:txBody>
      </p:sp>
      <p:sp>
        <p:nvSpPr>
          <p:cNvPr id="47" name="Rectangle 46"/>
          <p:cNvSpPr>
            <a:spLocks noChangeArrowheads="1"/>
          </p:cNvSpPr>
          <p:nvPr/>
        </p:nvSpPr>
        <p:spPr bwMode="auto">
          <a:xfrm>
            <a:off x="7547885" y="2999110"/>
            <a:ext cx="47481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v</a:t>
            </a:r>
            <a:endParaRPr lang="en-US" sz="1600" b="1" baseline="-25000" dirty="0" smtClean="0">
              <a:solidFill>
                <a:srgbClr val="0000CC"/>
              </a:solidFill>
              <a:latin typeface="Book Antiqua" pitchFamily="18" charset="0"/>
            </a:endParaRPr>
          </a:p>
        </p:txBody>
      </p:sp>
      <p:sp>
        <p:nvSpPr>
          <p:cNvPr id="48" name="Rectangle 47"/>
          <p:cNvSpPr>
            <a:spLocks noChangeArrowheads="1"/>
          </p:cNvSpPr>
          <p:nvPr/>
        </p:nvSpPr>
        <p:spPr bwMode="auto">
          <a:xfrm>
            <a:off x="7930785" y="2996674"/>
            <a:ext cx="463588"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+ 5</a:t>
            </a:r>
            <a:endParaRPr lang="en-US" sz="1600" b="1" baseline="-25000" dirty="0" smtClean="0">
              <a:solidFill>
                <a:srgbClr val="0000CC"/>
              </a:solidFill>
              <a:latin typeface="Book Antiqua" pitchFamily="18" charset="0"/>
            </a:endParaRPr>
          </a:p>
        </p:txBody>
      </p:sp>
      <p:sp>
        <p:nvSpPr>
          <p:cNvPr id="49" name="Rectangle 48"/>
          <p:cNvSpPr>
            <a:spLocks noChangeArrowheads="1"/>
          </p:cNvSpPr>
          <p:nvPr/>
        </p:nvSpPr>
        <p:spPr bwMode="auto">
          <a:xfrm>
            <a:off x="8290825" y="2994238"/>
            <a:ext cx="47481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v</a:t>
            </a:r>
            <a:endParaRPr lang="en-US" sz="1600" b="1" baseline="-25000" dirty="0" smtClean="0">
              <a:solidFill>
                <a:srgbClr val="0000CC"/>
              </a:solidFill>
              <a:latin typeface="Book Antiqua" pitchFamily="18" charset="0"/>
            </a:endParaRPr>
          </a:p>
        </p:txBody>
      </p:sp>
      <p:sp>
        <p:nvSpPr>
          <p:cNvPr id="50" name="Rectangle 49"/>
          <p:cNvSpPr>
            <a:spLocks noChangeArrowheads="1"/>
          </p:cNvSpPr>
          <p:nvPr/>
        </p:nvSpPr>
        <p:spPr bwMode="auto">
          <a:xfrm>
            <a:off x="7107158" y="3347168"/>
            <a:ext cx="73129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6 v</a:t>
            </a:r>
            <a:endParaRPr lang="en-US" sz="1600" b="1" baseline="30000" dirty="0" smtClean="0">
              <a:solidFill>
                <a:srgbClr val="0000CC"/>
              </a:solidFill>
              <a:latin typeface="Book Antiqua" pitchFamily="18" charset="0"/>
            </a:endParaRPr>
          </a:p>
        </p:txBody>
      </p:sp>
      <p:cxnSp>
        <p:nvCxnSpPr>
          <p:cNvPr id="51" name="Straight Connector 50"/>
          <p:cNvCxnSpPr/>
          <p:nvPr/>
        </p:nvCxnSpPr>
        <p:spPr>
          <a:xfrm flipV="1">
            <a:off x="5060816" y="1589604"/>
            <a:ext cx="0" cy="3464004"/>
          </a:xfrm>
          <a:prstGeom prst="line">
            <a:avLst/>
          </a:prstGeom>
          <a:ln w="19050"/>
        </p:spPr>
        <p:style>
          <a:lnRef idx="3">
            <a:schemeClr val="dk1"/>
          </a:lnRef>
          <a:fillRef idx="0">
            <a:schemeClr val="dk1"/>
          </a:fillRef>
          <a:effectRef idx="2">
            <a:schemeClr val="dk1"/>
          </a:effectRef>
          <a:fontRef idx="minor">
            <a:schemeClr val="tx1"/>
          </a:fontRef>
        </p:style>
      </p:cxnSp>
      <p:sp>
        <p:nvSpPr>
          <p:cNvPr id="58" name="Rectangle 57"/>
          <p:cNvSpPr>
            <a:spLocks noChangeArrowheads="1"/>
          </p:cNvSpPr>
          <p:nvPr/>
        </p:nvSpPr>
        <p:spPr bwMode="auto">
          <a:xfrm>
            <a:off x="6282396" y="3828371"/>
            <a:ext cx="551082"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v</a:t>
            </a:r>
            <a:endParaRPr lang="en-US" sz="1600" b="1" baseline="-25000" dirty="0">
              <a:solidFill>
                <a:srgbClr val="0000CC"/>
              </a:solidFill>
              <a:latin typeface="Book Antiqua" pitchFamily="18" charset="0"/>
            </a:endParaRPr>
          </a:p>
        </p:txBody>
      </p:sp>
      <p:sp>
        <p:nvSpPr>
          <p:cNvPr id="59" name="Rectangle 58"/>
          <p:cNvSpPr>
            <a:spLocks noChangeArrowheads="1"/>
          </p:cNvSpPr>
          <p:nvPr/>
        </p:nvSpPr>
        <p:spPr bwMode="auto">
          <a:xfrm>
            <a:off x="6757767" y="3828371"/>
            <a:ext cx="30970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a:t>
            </a:r>
            <a:endParaRPr lang="en-US" sz="1600" b="1" baseline="-25000" dirty="0" smtClean="0">
              <a:solidFill>
                <a:srgbClr val="0000CC"/>
              </a:solidFill>
              <a:latin typeface="Book Antiqua" pitchFamily="18" charset="0"/>
            </a:endParaRPr>
          </a:p>
        </p:txBody>
      </p:sp>
      <p:sp>
        <p:nvSpPr>
          <p:cNvPr id="60" name="TextBox 59"/>
          <p:cNvSpPr txBox="1"/>
          <p:nvPr/>
        </p:nvSpPr>
        <p:spPr>
          <a:xfrm>
            <a:off x="5029200" y="1700425"/>
            <a:ext cx="362600" cy="338554"/>
          </a:xfrm>
          <a:prstGeom prst="rect">
            <a:avLst/>
          </a:prstGeom>
          <a:noFill/>
          <a:ln w="9525">
            <a:noFill/>
            <a:miter lim="800000"/>
            <a:headEnd/>
            <a:tailEnd/>
          </a:ln>
        </p:spPr>
        <p:txBody>
          <a:bodyPr wrap="non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latin typeface="Symbol" pitchFamily="18" charset="2"/>
              </a:rPr>
              <a:t>\</a:t>
            </a:r>
            <a:endParaRPr lang="en-US" dirty="0">
              <a:solidFill>
                <a:srgbClr val="0000CC"/>
              </a:solidFill>
              <a:latin typeface="Symbol" pitchFamily="18" charset="2"/>
            </a:endParaRPr>
          </a:p>
        </p:txBody>
      </p:sp>
      <p:grpSp>
        <p:nvGrpSpPr>
          <p:cNvPr id="61" name="Group 60"/>
          <p:cNvGrpSpPr/>
          <p:nvPr/>
        </p:nvGrpSpPr>
        <p:grpSpPr>
          <a:xfrm>
            <a:off x="7023767" y="3657767"/>
            <a:ext cx="422591" cy="656306"/>
            <a:chOff x="4179363" y="2614038"/>
            <a:chExt cx="422591" cy="656306"/>
          </a:xfrm>
        </p:grpSpPr>
        <p:sp>
          <p:nvSpPr>
            <p:cNvPr id="62" name="TextBox 61"/>
            <p:cNvSpPr txBox="1"/>
            <p:nvPr/>
          </p:nvSpPr>
          <p:spPr>
            <a:xfrm>
              <a:off x="4179363" y="2614038"/>
              <a:ext cx="422591"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10</a:t>
              </a:r>
              <a:endParaRPr lang="en-US" baseline="-25000" dirty="0">
                <a:solidFill>
                  <a:srgbClr val="0000CC"/>
                </a:solidFill>
              </a:endParaRPr>
            </a:p>
          </p:txBody>
        </p:sp>
        <p:sp>
          <p:nvSpPr>
            <p:cNvPr id="63" name="TextBox 62"/>
            <p:cNvSpPr txBox="1"/>
            <p:nvPr/>
          </p:nvSpPr>
          <p:spPr>
            <a:xfrm>
              <a:off x="4216034" y="2931790"/>
              <a:ext cx="34924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6</a:t>
              </a:r>
              <a:endParaRPr lang="en-US" baseline="-25000" dirty="0">
                <a:solidFill>
                  <a:srgbClr val="0000CC"/>
                </a:solidFill>
              </a:endParaRPr>
            </a:p>
          </p:txBody>
        </p:sp>
        <p:cxnSp>
          <p:nvCxnSpPr>
            <p:cNvPr id="64" name="Straight Connector 63"/>
            <p:cNvCxnSpPr/>
            <p:nvPr/>
          </p:nvCxnSpPr>
          <p:spPr>
            <a:xfrm>
              <a:off x="4266128" y="2942191"/>
              <a:ext cx="249061"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a:spLocks noChangeArrowheads="1"/>
          </p:cNvSpPr>
          <p:nvPr/>
        </p:nvSpPr>
        <p:spPr bwMode="auto">
          <a:xfrm>
            <a:off x="7439409" y="3826194"/>
            <a:ext cx="30970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a:t>
            </a:r>
            <a:endParaRPr lang="en-US" sz="1600" b="1" baseline="-25000" dirty="0" smtClean="0">
              <a:solidFill>
                <a:srgbClr val="0000CC"/>
              </a:solidFill>
              <a:latin typeface="Book Antiqua" pitchFamily="18" charset="0"/>
            </a:endParaRPr>
          </a:p>
        </p:txBody>
      </p:sp>
      <p:grpSp>
        <p:nvGrpSpPr>
          <p:cNvPr id="66" name="Group 65"/>
          <p:cNvGrpSpPr/>
          <p:nvPr/>
        </p:nvGrpSpPr>
        <p:grpSpPr>
          <a:xfrm>
            <a:off x="7772387" y="3680547"/>
            <a:ext cx="288635" cy="612297"/>
            <a:chOff x="4246341" y="2638995"/>
            <a:chExt cx="288635" cy="612297"/>
          </a:xfrm>
        </p:grpSpPr>
        <p:sp>
          <p:nvSpPr>
            <p:cNvPr id="67" name="TextBox 66"/>
            <p:cNvSpPr txBox="1"/>
            <p:nvPr/>
          </p:nvSpPr>
          <p:spPr>
            <a:xfrm>
              <a:off x="4246341" y="2638995"/>
              <a:ext cx="288635"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5</a:t>
              </a:r>
              <a:endParaRPr lang="en-US" baseline="-25000" dirty="0">
                <a:solidFill>
                  <a:srgbClr val="0000CC"/>
                </a:solidFill>
              </a:endParaRPr>
            </a:p>
          </p:txBody>
        </p:sp>
        <p:sp>
          <p:nvSpPr>
            <p:cNvPr id="68" name="TextBox 67"/>
            <p:cNvSpPr txBox="1"/>
            <p:nvPr/>
          </p:nvSpPr>
          <p:spPr>
            <a:xfrm>
              <a:off x="4271388" y="2912738"/>
              <a:ext cx="238541"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ctr"/>
              <a:r>
                <a:rPr lang="en-US" dirty="0" smtClean="0">
                  <a:solidFill>
                    <a:srgbClr val="0000CC"/>
                  </a:solidFill>
                </a:rPr>
                <a:t>3</a:t>
              </a:r>
              <a:endParaRPr lang="en-US" baseline="-25000" dirty="0">
                <a:solidFill>
                  <a:srgbClr val="0000CC"/>
                </a:solidFill>
              </a:endParaRPr>
            </a:p>
          </p:txBody>
        </p:sp>
        <p:cxnSp>
          <p:nvCxnSpPr>
            <p:cNvPr id="69" name="Straight Connector 68"/>
            <p:cNvCxnSpPr/>
            <p:nvPr/>
          </p:nvCxnSpPr>
          <p:spPr>
            <a:xfrm>
              <a:off x="4287741" y="2942191"/>
              <a:ext cx="205835" cy="0"/>
            </a:xfrm>
            <a:prstGeom prst="line">
              <a:avLst/>
            </a:prstGeom>
            <a:ln w="19050">
              <a:solidFill>
                <a:srgbClr val="0000CC"/>
              </a:solidFill>
            </a:ln>
          </p:spPr>
          <p:style>
            <a:lnRef idx="1">
              <a:schemeClr val="accent1"/>
            </a:lnRef>
            <a:fillRef idx="0">
              <a:schemeClr val="accent1"/>
            </a:fillRef>
            <a:effectRef idx="0">
              <a:schemeClr val="accent1"/>
            </a:effectRef>
            <a:fontRef idx="minor">
              <a:schemeClr val="tx1"/>
            </a:fontRef>
          </p:style>
        </p:cxnSp>
      </p:grpSp>
      <p:sp>
        <p:nvSpPr>
          <p:cNvPr id="70" name="Rectangle 69"/>
          <p:cNvSpPr>
            <a:spLocks noChangeArrowheads="1"/>
          </p:cNvSpPr>
          <p:nvPr/>
        </p:nvSpPr>
        <p:spPr bwMode="auto">
          <a:xfrm>
            <a:off x="6764878" y="4214396"/>
            <a:ext cx="1388522"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1.617 ms</a:t>
            </a:r>
            <a:r>
              <a:rPr lang="en-US" sz="1600" b="1" baseline="30000" dirty="0" smtClean="0">
                <a:solidFill>
                  <a:srgbClr val="0000CC"/>
                </a:solidFill>
                <a:latin typeface="Book Antiqua" pitchFamily="18" charset="0"/>
              </a:rPr>
              <a:t>–1</a:t>
            </a:r>
          </a:p>
        </p:txBody>
      </p:sp>
      <p:sp>
        <p:nvSpPr>
          <p:cNvPr id="74" name="Rectangle 73"/>
          <p:cNvSpPr>
            <a:spLocks noChangeArrowheads="1"/>
          </p:cNvSpPr>
          <p:nvPr/>
        </p:nvSpPr>
        <p:spPr bwMode="auto">
          <a:xfrm>
            <a:off x="6286186" y="4214396"/>
            <a:ext cx="551082" cy="338554"/>
          </a:xfrm>
          <a:prstGeom prst="rect">
            <a:avLst/>
          </a:prstGeom>
          <a:noFill/>
          <a:ln w="9525">
            <a:noFill/>
            <a:miter lim="800000"/>
            <a:headEnd/>
            <a:tailEnd/>
          </a:ln>
        </p:spPr>
        <p:txBody>
          <a:bodyPr wrap="square">
            <a:spAutoFit/>
          </a:bodyPr>
          <a:lstStyle/>
          <a:p>
            <a:pPr algn="r"/>
            <a:r>
              <a:rPr lang="en-US" sz="1600" b="1" dirty="0" smtClean="0">
                <a:solidFill>
                  <a:srgbClr val="0000CC"/>
                </a:solidFill>
                <a:latin typeface="Book Antiqua" pitchFamily="18" charset="0"/>
              </a:rPr>
              <a:t>v</a:t>
            </a:r>
            <a:endParaRPr lang="en-US" sz="1600" b="1" baseline="-25000" dirty="0">
              <a:solidFill>
                <a:srgbClr val="0000CC"/>
              </a:solidFill>
              <a:latin typeface="Book Antiqua" pitchFamily="18" charset="0"/>
            </a:endParaRPr>
          </a:p>
        </p:txBody>
      </p:sp>
      <p:sp>
        <p:nvSpPr>
          <p:cNvPr id="73" name="Rectangle 72"/>
          <p:cNvSpPr/>
          <p:nvPr/>
        </p:nvSpPr>
        <p:spPr>
          <a:xfrm>
            <a:off x="2853267" y="215585"/>
            <a:ext cx="469364"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143000" y="429401"/>
            <a:ext cx="787883"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177707" y="700150"/>
            <a:ext cx="469364"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oup 77"/>
          <p:cNvGrpSpPr/>
          <p:nvPr/>
        </p:nvGrpSpPr>
        <p:grpSpPr>
          <a:xfrm>
            <a:off x="1625618" y="-1314450"/>
            <a:ext cx="2014200" cy="338554"/>
            <a:chOff x="5898048" y="2222565"/>
            <a:chExt cx="2560108" cy="338554"/>
          </a:xfrm>
        </p:grpSpPr>
        <p:sp>
          <p:nvSpPr>
            <p:cNvPr id="79" name="Horizontal Scroll 11"/>
            <p:cNvSpPr/>
            <p:nvPr/>
          </p:nvSpPr>
          <p:spPr>
            <a:xfrm>
              <a:off x="5898048" y="2248565"/>
              <a:ext cx="2164995" cy="302807"/>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80" name="Rectangle 79"/>
            <p:cNvSpPr/>
            <p:nvPr/>
          </p:nvSpPr>
          <p:spPr>
            <a:xfrm>
              <a:off x="5898048" y="2222565"/>
              <a:ext cx="2560108" cy="338554"/>
            </a:xfrm>
            <a:prstGeom prst="rect">
              <a:avLst/>
            </a:prstGeom>
          </p:spPr>
          <p:txBody>
            <a:bodyPr wrap="square">
              <a:spAutoFit/>
            </a:bodyPr>
            <a:lstStyle/>
            <a:p>
              <a:r>
                <a:rPr lang="en-US" sz="1600" b="1" dirty="0" smtClean="0">
                  <a:solidFill>
                    <a:schemeClr val="bg1"/>
                  </a:solidFill>
                  <a:latin typeface="Book Antiqua" panose="02040602050305030304" pitchFamily="18" charset="0"/>
                </a:rPr>
                <a:t>Mass(m) =</a:t>
              </a:r>
              <a:r>
                <a:rPr lang="en-US" sz="1600" dirty="0">
                  <a:solidFill>
                    <a:schemeClr val="bg1"/>
                  </a:solidFill>
                  <a:latin typeface="Book Antiqua" panose="02040602050305030304" pitchFamily="18" charset="0"/>
                </a:rPr>
                <a:t> </a:t>
              </a:r>
              <a:r>
                <a:rPr lang="en-US" sz="1600" b="1" dirty="0" smtClean="0">
                  <a:solidFill>
                    <a:schemeClr val="bg1"/>
                  </a:solidFill>
                  <a:latin typeface="Book Antiqua" panose="02040602050305030304" pitchFamily="18" charset="0"/>
                </a:rPr>
                <a:t>1 Kg</a:t>
              </a:r>
              <a:endParaRPr lang="en-US" sz="1600" b="1" dirty="0">
                <a:solidFill>
                  <a:schemeClr val="bg1"/>
                </a:solidFill>
              </a:endParaRPr>
            </a:p>
          </p:txBody>
        </p:sp>
      </p:grpSp>
      <p:grpSp>
        <p:nvGrpSpPr>
          <p:cNvPr id="81" name="Group 80"/>
          <p:cNvGrpSpPr/>
          <p:nvPr/>
        </p:nvGrpSpPr>
        <p:grpSpPr>
          <a:xfrm>
            <a:off x="4254722" y="-1184846"/>
            <a:ext cx="2298478" cy="338554"/>
            <a:chOff x="5898048" y="2222565"/>
            <a:chExt cx="2921434" cy="338554"/>
          </a:xfrm>
        </p:grpSpPr>
        <p:sp>
          <p:nvSpPr>
            <p:cNvPr id="82" name="Horizontal Scroll 11"/>
            <p:cNvSpPr/>
            <p:nvPr/>
          </p:nvSpPr>
          <p:spPr>
            <a:xfrm>
              <a:off x="5898048" y="2248565"/>
              <a:ext cx="2691332" cy="312554"/>
            </a:xfrm>
            <a:prstGeom prst="wedgeRoundRectCallout">
              <a:avLst>
                <a:gd name="adj1" fmla="val 19838"/>
                <a:gd name="adj2" fmla="val 82354"/>
                <a:gd name="adj3" fmla="val 16667"/>
              </a:avLst>
            </a:prstGeom>
            <a:solidFill>
              <a:schemeClr val="tx1">
                <a:alpha val="81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effectLst>
                  <a:glow rad="63500">
                    <a:schemeClr val="accent6">
                      <a:satMod val="175000"/>
                      <a:alpha val="40000"/>
                    </a:schemeClr>
                  </a:glow>
                </a:effectLst>
              </a:endParaRPr>
            </a:p>
          </p:txBody>
        </p:sp>
        <p:sp>
          <p:nvSpPr>
            <p:cNvPr id="83" name="Rectangle 82"/>
            <p:cNvSpPr/>
            <p:nvPr/>
          </p:nvSpPr>
          <p:spPr>
            <a:xfrm>
              <a:off x="5898048" y="2222565"/>
              <a:ext cx="2921434" cy="338554"/>
            </a:xfrm>
            <a:prstGeom prst="rect">
              <a:avLst/>
            </a:prstGeom>
          </p:spPr>
          <p:txBody>
            <a:bodyPr wrap="square">
              <a:spAutoFit/>
            </a:bodyPr>
            <a:lstStyle/>
            <a:p>
              <a:r>
                <a:rPr lang="en-US" sz="1600" dirty="0" smtClean="0">
                  <a:solidFill>
                    <a:schemeClr val="bg1"/>
                  </a:solidFill>
                  <a:latin typeface="Book Antiqua" panose="02040602050305030304" pitchFamily="18" charset="0"/>
                </a:rPr>
                <a:t>Velocity(v) =</a:t>
              </a:r>
              <a:r>
                <a:rPr lang="en-US" sz="1600" dirty="0">
                  <a:solidFill>
                    <a:schemeClr val="bg1"/>
                  </a:solidFill>
                  <a:latin typeface="Book Antiqua" panose="02040602050305030304" pitchFamily="18" charset="0"/>
                </a:rPr>
                <a:t> </a:t>
              </a:r>
              <a:r>
                <a:rPr lang="en-IN" sz="1600" dirty="0">
                  <a:solidFill>
                    <a:schemeClr val="bg1"/>
                  </a:solidFill>
                </a:rPr>
                <a:t>10 m s</a:t>
              </a:r>
              <a:r>
                <a:rPr lang="en-IN" sz="1600" baseline="30000" dirty="0">
                  <a:solidFill>
                    <a:schemeClr val="bg1"/>
                  </a:solidFill>
                </a:rPr>
                <a:t>-1</a:t>
              </a:r>
              <a:r>
                <a:rPr lang="en-IN" sz="1600" dirty="0">
                  <a:solidFill>
                    <a:schemeClr val="bg1"/>
                  </a:solidFill>
                </a:rPr>
                <a:t> </a:t>
              </a:r>
              <a:endParaRPr lang="en-US" sz="1600" dirty="0">
                <a:solidFill>
                  <a:schemeClr val="bg1"/>
                </a:solidFill>
              </a:endParaRPr>
            </a:p>
          </p:txBody>
        </p:sp>
      </p:grpSp>
      <p:sp>
        <p:nvSpPr>
          <p:cNvPr id="84" name="Rectangle 83"/>
          <p:cNvSpPr>
            <a:spLocks noChangeArrowheads="1"/>
          </p:cNvSpPr>
          <p:nvPr/>
        </p:nvSpPr>
        <p:spPr bwMode="auto">
          <a:xfrm>
            <a:off x="350680" y="3575050"/>
            <a:ext cx="3182618" cy="338554"/>
          </a:xfrm>
          <a:prstGeom prst="rect">
            <a:avLst/>
          </a:prstGeom>
          <a:noFill/>
          <a:ln w="9525">
            <a:noFill/>
            <a:miter lim="800000"/>
            <a:headEnd/>
            <a:tailEnd/>
          </a:ln>
        </p:spPr>
        <p:txBody>
          <a:bodyPr wrap="square">
            <a:spAutoFit/>
          </a:bodyPr>
          <a:lstStyle/>
          <a:p>
            <a:r>
              <a:rPr lang="en-US" sz="1600" b="1" dirty="0" smtClean="0">
                <a:solidFill>
                  <a:srgbClr val="0000CC"/>
                </a:solidFill>
                <a:latin typeface="Book Antiqua" pitchFamily="18" charset="0"/>
              </a:rPr>
              <a:t>Total momentum before impact</a:t>
            </a:r>
            <a:endParaRPr lang="en-US" sz="1600" b="1" baseline="-25000" dirty="0">
              <a:solidFill>
                <a:srgbClr val="C00000"/>
              </a:solidFill>
              <a:latin typeface="Book Antiqua" pitchFamily="18" charset="0"/>
            </a:endParaRPr>
          </a:p>
        </p:txBody>
      </p:sp>
      <p:sp>
        <p:nvSpPr>
          <p:cNvPr id="85" name="Rectangle 84"/>
          <p:cNvSpPr>
            <a:spLocks noChangeArrowheads="1"/>
          </p:cNvSpPr>
          <p:nvPr/>
        </p:nvSpPr>
        <p:spPr bwMode="auto">
          <a:xfrm>
            <a:off x="2315342" y="4561185"/>
            <a:ext cx="360996"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a:t>
            </a:r>
            <a:endParaRPr lang="en-US" sz="1600" b="1" baseline="30000" dirty="0">
              <a:solidFill>
                <a:srgbClr val="0000CC"/>
              </a:solidFill>
              <a:latin typeface="Book Antiqua" pitchFamily="18" charset="0"/>
            </a:endParaRPr>
          </a:p>
        </p:txBody>
      </p:sp>
      <p:sp>
        <p:nvSpPr>
          <p:cNvPr id="86" name="Rectangle 85"/>
          <p:cNvSpPr>
            <a:spLocks noChangeArrowheads="1"/>
          </p:cNvSpPr>
          <p:nvPr/>
        </p:nvSpPr>
        <p:spPr bwMode="auto">
          <a:xfrm>
            <a:off x="3593100" y="3575050"/>
            <a:ext cx="1457450"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m</a:t>
            </a:r>
            <a:r>
              <a:rPr lang="en-US" sz="1600" b="1" baseline="-25000" dirty="0" smtClean="0">
                <a:solidFill>
                  <a:srgbClr val="0000CC"/>
                </a:solidFill>
                <a:latin typeface="Book Antiqua" pitchFamily="18" charset="0"/>
              </a:rPr>
              <a:t>1</a:t>
            </a:r>
            <a:r>
              <a:rPr lang="en-US" sz="1600" b="1" dirty="0" smtClean="0">
                <a:solidFill>
                  <a:srgbClr val="0000CC"/>
                </a:solidFill>
                <a:latin typeface="Book Antiqua" pitchFamily="18" charset="0"/>
              </a:rPr>
              <a:t>u</a:t>
            </a:r>
            <a:r>
              <a:rPr lang="en-US" sz="1600" b="1" baseline="-25000" dirty="0" smtClean="0">
                <a:solidFill>
                  <a:srgbClr val="0000CC"/>
                </a:solidFill>
                <a:latin typeface="Book Antiqua" pitchFamily="18" charset="0"/>
              </a:rPr>
              <a:t>1</a:t>
            </a:r>
            <a:r>
              <a:rPr lang="en-US" sz="1600" b="1" dirty="0" smtClean="0">
                <a:solidFill>
                  <a:srgbClr val="0000CC"/>
                </a:solidFill>
                <a:latin typeface="Book Antiqua" pitchFamily="18" charset="0"/>
              </a:rPr>
              <a:t>   +  m</a:t>
            </a:r>
            <a:r>
              <a:rPr lang="en-US" sz="1600" b="1" baseline="-25000" dirty="0" smtClean="0">
                <a:solidFill>
                  <a:srgbClr val="0000CC"/>
                </a:solidFill>
                <a:latin typeface="Book Antiqua" pitchFamily="18" charset="0"/>
              </a:rPr>
              <a:t>2</a:t>
            </a:r>
            <a:r>
              <a:rPr lang="en-US" sz="1600" b="1" dirty="0" smtClean="0">
                <a:solidFill>
                  <a:srgbClr val="0000CC"/>
                </a:solidFill>
                <a:latin typeface="Book Antiqua" pitchFamily="18" charset="0"/>
              </a:rPr>
              <a:t>u</a:t>
            </a:r>
            <a:r>
              <a:rPr lang="en-US" sz="1600" b="1" baseline="-25000" dirty="0" smtClean="0">
                <a:solidFill>
                  <a:srgbClr val="0000CC"/>
                </a:solidFill>
                <a:latin typeface="Book Antiqua" pitchFamily="18" charset="0"/>
              </a:rPr>
              <a:t>2</a:t>
            </a:r>
          </a:p>
        </p:txBody>
      </p:sp>
      <p:sp>
        <p:nvSpPr>
          <p:cNvPr id="87" name="Rectangle 86"/>
          <p:cNvSpPr>
            <a:spLocks noChangeArrowheads="1"/>
          </p:cNvSpPr>
          <p:nvPr/>
        </p:nvSpPr>
        <p:spPr bwMode="auto">
          <a:xfrm>
            <a:off x="3378200" y="3884196"/>
            <a:ext cx="360996"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a:t>
            </a:r>
            <a:endParaRPr lang="en-US" sz="1600" b="1" baseline="30000" dirty="0">
              <a:solidFill>
                <a:srgbClr val="0000CC"/>
              </a:solidFill>
              <a:latin typeface="Book Antiqua" pitchFamily="18" charset="0"/>
            </a:endParaRPr>
          </a:p>
        </p:txBody>
      </p:sp>
      <p:sp>
        <p:nvSpPr>
          <p:cNvPr id="89" name="Rectangle 88"/>
          <p:cNvSpPr>
            <a:spLocks noChangeArrowheads="1"/>
          </p:cNvSpPr>
          <p:nvPr/>
        </p:nvSpPr>
        <p:spPr bwMode="auto">
          <a:xfrm>
            <a:off x="3601968" y="3912751"/>
            <a:ext cx="287258"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1</a:t>
            </a:r>
            <a:endParaRPr lang="en-US" sz="1600" b="1" baseline="-25000" dirty="0" smtClean="0">
              <a:solidFill>
                <a:srgbClr val="0000CC"/>
              </a:solidFill>
              <a:latin typeface="Book Antiqua" pitchFamily="18" charset="0"/>
            </a:endParaRPr>
          </a:p>
        </p:txBody>
      </p:sp>
      <p:sp>
        <p:nvSpPr>
          <p:cNvPr id="90" name="Rectangle 89"/>
          <p:cNvSpPr>
            <a:spLocks noChangeArrowheads="1"/>
          </p:cNvSpPr>
          <p:nvPr/>
        </p:nvSpPr>
        <p:spPr bwMode="auto">
          <a:xfrm>
            <a:off x="3783725" y="3910883"/>
            <a:ext cx="566181"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10</a:t>
            </a:r>
            <a:endParaRPr lang="en-US" sz="1600" b="1" baseline="-25000" dirty="0" smtClean="0">
              <a:solidFill>
                <a:srgbClr val="0000CC"/>
              </a:solidFill>
              <a:latin typeface="Book Antiqua" pitchFamily="18" charset="0"/>
            </a:endParaRPr>
          </a:p>
        </p:txBody>
      </p:sp>
      <p:sp>
        <p:nvSpPr>
          <p:cNvPr id="91" name="Rectangle 90"/>
          <p:cNvSpPr>
            <a:spLocks noChangeArrowheads="1"/>
          </p:cNvSpPr>
          <p:nvPr/>
        </p:nvSpPr>
        <p:spPr bwMode="auto">
          <a:xfrm>
            <a:off x="4231013" y="3908447"/>
            <a:ext cx="463588"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+ 5</a:t>
            </a:r>
            <a:endParaRPr lang="en-US" sz="1600" b="1" baseline="-25000" dirty="0" smtClean="0">
              <a:solidFill>
                <a:srgbClr val="0000CC"/>
              </a:solidFill>
              <a:latin typeface="Book Antiqua" pitchFamily="18" charset="0"/>
            </a:endParaRPr>
          </a:p>
        </p:txBody>
      </p:sp>
      <p:sp>
        <p:nvSpPr>
          <p:cNvPr id="92" name="Rectangle 91"/>
          <p:cNvSpPr>
            <a:spLocks noChangeArrowheads="1"/>
          </p:cNvSpPr>
          <p:nvPr/>
        </p:nvSpPr>
        <p:spPr bwMode="auto">
          <a:xfrm>
            <a:off x="4575813" y="3906011"/>
            <a:ext cx="463588"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0</a:t>
            </a:r>
            <a:endParaRPr lang="en-US" sz="1600" b="1" baseline="-25000" dirty="0" smtClean="0">
              <a:solidFill>
                <a:srgbClr val="0000CC"/>
              </a:solidFill>
              <a:latin typeface="Book Antiqua" pitchFamily="18" charset="0"/>
            </a:endParaRPr>
          </a:p>
        </p:txBody>
      </p:sp>
      <p:sp>
        <p:nvSpPr>
          <p:cNvPr id="94" name="Rectangle 93"/>
          <p:cNvSpPr>
            <a:spLocks noChangeArrowheads="1"/>
          </p:cNvSpPr>
          <p:nvPr/>
        </p:nvSpPr>
        <p:spPr bwMode="auto">
          <a:xfrm>
            <a:off x="3733800" y="4159250"/>
            <a:ext cx="1245854" cy="338554"/>
          </a:xfrm>
          <a:prstGeom prst="rect">
            <a:avLst/>
          </a:prstGeom>
          <a:noFill/>
          <a:ln w="9525">
            <a:noFill/>
            <a:miter lim="800000"/>
            <a:headEnd/>
            <a:tailEnd/>
          </a:ln>
        </p:spPr>
        <p:txBody>
          <a:bodyPr wrap="none">
            <a:spAutoFit/>
          </a:bodyPr>
          <a:lstStyle/>
          <a:p>
            <a:r>
              <a:rPr lang="en-US" sz="1600" b="1" dirty="0">
                <a:solidFill>
                  <a:srgbClr val="0000CC"/>
                </a:solidFill>
                <a:latin typeface="Book Antiqua" pitchFamily="18" charset="0"/>
              </a:rPr>
              <a:t>10 kg </a:t>
            </a:r>
            <a:r>
              <a:rPr lang="en-US" sz="1600" b="1" dirty="0" err="1" smtClean="0">
                <a:solidFill>
                  <a:srgbClr val="0000CC"/>
                </a:solidFill>
                <a:latin typeface="Book Antiqua" pitchFamily="18" charset="0"/>
              </a:rPr>
              <a:t>ms</a:t>
            </a:r>
            <a:r>
              <a:rPr lang="en-US" sz="1600" b="1" baseline="30000" dirty="0" smtClean="0">
                <a:solidFill>
                  <a:srgbClr val="0000CC"/>
                </a:solidFill>
                <a:latin typeface="Book Antiqua" pitchFamily="18" charset="0"/>
              </a:rPr>
              <a:t>–1</a:t>
            </a:r>
            <a:r>
              <a:rPr lang="en-US" sz="1600" b="1" dirty="0" smtClean="0">
                <a:solidFill>
                  <a:srgbClr val="0000CC"/>
                </a:solidFill>
                <a:latin typeface="Book Antiqua" pitchFamily="18" charset="0"/>
              </a:rPr>
              <a:t>  </a:t>
            </a:r>
            <a:endParaRPr lang="en-US" sz="1600" b="1" baseline="30000" dirty="0" smtClean="0">
              <a:solidFill>
                <a:srgbClr val="0000CC"/>
              </a:solidFill>
              <a:latin typeface="Book Antiqua" pitchFamily="18" charset="0"/>
            </a:endParaRPr>
          </a:p>
        </p:txBody>
      </p:sp>
      <p:sp>
        <p:nvSpPr>
          <p:cNvPr id="95" name="Rectangle 94"/>
          <p:cNvSpPr>
            <a:spLocks noChangeArrowheads="1"/>
          </p:cNvSpPr>
          <p:nvPr/>
        </p:nvSpPr>
        <p:spPr bwMode="auto">
          <a:xfrm>
            <a:off x="3381828" y="4159250"/>
            <a:ext cx="360996"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a:t>
            </a:r>
            <a:endParaRPr lang="en-US" sz="1600" b="1" baseline="30000" dirty="0">
              <a:solidFill>
                <a:srgbClr val="0000CC"/>
              </a:solidFill>
              <a:latin typeface="Book Antiqua" pitchFamily="18" charset="0"/>
            </a:endParaRPr>
          </a:p>
        </p:txBody>
      </p:sp>
      <p:sp>
        <p:nvSpPr>
          <p:cNvPr id="96" name="Rectangle 95"/>
          <p:cNvSpPr>
            <a:spLocks noChangeArrowheads="1"/>
          </p:cNvSpPr>
          <p:nvPr/>
        </p:nvSpPr>
        <p:spPr bwMode="auto">
          <a:xfrm>
            <a:off x="381000" y="4438075"/>
            <a:ext cx="1914338" cy="584775"/>
          </a:xfrm>
          <a:prstGeom prst="rect">
            <a:avLst/>
          </a:prstGeom>
          <a:noFill/>
          <a:ln w="9525">
            <a:noFill/>
            <a:miter lim="800000"/>
            <a:headEnd/>
            <a:tailEnd/>
          </a:ln>
        </p:spPr>
        <p:txBody>
          <a:bodyPr wrap="square">
            <a:spAutoFit/>
          </a:bodyPr>
          <a:lstStyle/>
          <a:p>
            <a:pPr algn="ctr"/>
            <a:r>
              <a:rPr lang="en-US" sz="1600" b="1" dirty="0" smtClean="0">
                <a:solidFill>
                  <a:srgbClr val="0000CC"/>
                </a:solidFill>
                <a:latin typeface="Book Antiqua" pitchFamily="18" charset="0"/>
              </a:rPr>
              <a:t>Total momentum after impact</a:t>
            </a:r>
            <a:endParaRPr lang="en-US" sz="1600" b="1" baseline="-25000" dirty="0">
              <a:solidFill>
                <a:srgbClr val="C00000"/>
              </a:solidFill>
              <a:latin typeface="Book Antiqua" pitchFamily="18" charset="0"/>
            </a:endParaRPr>
          </a:p>
        </p:txBody>
      </p:sp>
      <p:sp>
        <p:nvSpPr>
          <p:cNvPr id="97" name="Rectangle 96"/>
          <p:cNvSpPr>
            <a:spLocks noChangeArrowheads="1"/>
          </p:cNvSpPr>
          <p:nvPr/>
        </p:nvSpPr>
        <p:spPr bwMode="auto">
          <a:xfrm>
            <a:off x="2523576" y="4438075"/>
            <a:ext cx="2057762" cy="584775"/>
          </a:xfrm>
          <a:prstGeom prst="rect">
            <a:avLst/>
          </a:prstGeom>
          <a:noFill/>
          <a:ln w="9525">
            <a:noFill/>
            <a:miter lim="800000"/>
            <a:headEnd/>
            <a:tailEnd/>
          </a:ln>
        </p:spPr>
        <p:txBody>
          <a:bodyPr wrap="square">
            <a:spAutoFit/>
          </a:bodyPr>
          <a:lstStyle/>
          <a:p>
            <a:pPr algn="ctr"/>
            <a:r>
              <a:rPr lang="en-US" sz="1600" b="1" dirty="0" smtClean="0">
                <a:solidFill>
                  <a:srgbClr val="0000CC"/>
                </a:solidFill>
                <a:latin typeface="Book Antiqua" pitchFamily="18" charset="0"/>
              </a:rPr>
              <a:t>Total momentum before impact</a:t>
            </a:r>
            <a:endParaRPr lang="en-US" sz="1600" b="1" baseline="-25000" dirty="0">
              <a:solidFill>
                <a:srgbClr val="C00000"/>
              </a:solidFill>
              <a:latin typeface="Book Antiqua" pitchFamily="18" charset="0"/>
            </a:endParaRPr>
          </a:p>
        </p:txBody>
      </p:sp>
      <p:sp>
        <p:nvSpPr>
          <p:cNvPr id="98" name="Rectangle 97"/>
          <p:cNvSpPr>
            <a:spLocks noChangeArrowheads="1"/>
          </p:cNvSpPr>
          <p:nvPr/>
        </p:nvSpPr>
        <p:spPr bwMode="auto">
          <a:xfrm>
            <a:off x="5300411" y="1577315"/>
            <a:ext cx="1914338" cy="584775"/>
          </a:xfrm>
          <a:prstGeom prst="rect">
            <a:avLst/>
          </a:prstGeom>
          <a:noFill/>
          <a:ln w="9525">
            <a:noFill/>
            <a:miter lim="800000"/>
            <a:headEnd/>
            <a:tailEnd/>
          </a:ln>
        </p:spPr>
        <p:txBody>
          <a:bodyPr wrap="square">
            <a:spAutoFit/>
          </a:bodyPr>
          <a:lstStyle/>
          <a:p>
            <a:pPr algn="ctr"/>
            <a:r>
              <a:rPr lang="en-US" sz="1600" b="1" dirty="0" smtClean="0">
                <a:solidFill>
                  <a:srgbClr val="0000CC"/>
                </a:solidFill>
                <a:latin typeface="Book Antiqua" pitchFamily="18" charset="0"/>
              </a:rPr>
              <a:t>Total momentum after impact</a:t>
            </a:r>
            <a:endParaRPr lang="en-US" sz="1600" b="1" baseline="-25000" dirty="0">
              <a:solidFill>
                <a:srgbClr val="C00000"/>
              </a:solidFill>
              <a:latin typeface="Book Antiqua" pitchFamily="18" charset="0"/>
            </a:endParaRPr>
          </a:p>
        </p:txBody>
      </p:sp>
      <p:sp>
        <p:nvSpPr>
          <p:cNvPr id="99" name="Rectangle 98"/>
          <p:cNvSpPr>
            <a:spLocks noChangeArrowheads="1"/>
          </p:cNvSpPr>
          <p:nvPr/>
        </p:nvSpPr>
        <p:spPr bwMode="auto">
          <a:xfrm>
            <a:off x="7523993" y="1700425"/>
            <a:ext cx="1297150" cy="338554"/>
          </a:xfrm>
          <a:prstGeom prst="rect">
            <a:avLst/>
          </a:prstGeom>
          <a:noFill/>
          <a:ln w="9525">
            <a:noFill/>
            <a:miter lim="800000"/>
            <a:headEnd/>
            <a:tailEnd/>
          </a:ln>
        </p:spPr>
        <p:txBody>
          <a:bodyPr wrap="none">
            <a:spAutoFit/>
          </a:bodyPr>
          <a:lstStyle/>
          <a:p>
            <a:r>
              <a:rPr lang="en-US" sz="1600" b="1" dirty="0">
                <a:solidFill>
                  <a:srgbClr val="0000CC"/>
                </a:solidFill>
                <a:latin typeface="Book Antiqua" pitchFamily="18" charset="0"/>
              </a:rPr>
              <a:t>10 kg </a:t>
            </a:r>
            <a:r>
              <a:rPr lang="en-US" sz="1600" b="1" dirty="0" err="1">
                <a:solidFill>
                  <a:srgbClr val="0000CC"/>
                </a:solidFill>
                <a:latin typeface="Book Antiqua" pitchFamily="18" charset="0"/>
              </a:rPr>
              <a:t>ms</a:t>
            </a:r>
            <a:r>
              <a:rPr lang="en-US" sz="1600" b="1" baseline="30000" dirty="0">
                <a:solidFill>
                  <a:srgbClr val="0000CC"/>
                </a:solidFill>
                <a:latin typeface="Book Antiqua" pitchFamily="18" charset="0"/>
              </a:rPr>
              <a:t>–1</a:t>
            </a:r>
            <a:r>
              <a:rPr lang="en-US" sz="1600" b="1" dirty="0">
                <a:solidFill>
                  <a:srgbClr val="0000CC"/>
                </a:solidFill>
                <a:latin typeface="Book Antiqua" pitchFamily="18" charset="0"/>
              </a:rPr>
              <a:t>.  </a:t>
            </a:r>
            <a:endParaRPr lang="en-US" sz="1600" b="1" baseline="30000" dirty="0" smtClean="0">
              <a:solidFill>
                <a:srgbClr val="0000CC"/>
              </a:solidFill>
              <a:latin typeface="Book Antiqua" pitchFamily="18" charset="0"/>
            </a:endParaRPr>
          </a:p>
        </p:txBody>
      </p:sp>
      <p:sp>
        <p:nvSpPr>
          <p:cNvPr id="100" name="Rectangle 99"/>
          <p:cNvSpPr>
            <a:spLocks noChangeArrowheads="1"/>
          </p:cNvSpPr>
          <p:nvPr/>
        </p:nvSpPr>
        <p:spPr bwMode="auto">
          <a:xfrm>
            <a:off x="7142993" y="1700425"/>
            <a:ext cx="360996"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a:t>
            </a:r>
            <a:endParaRPr lang="en-US" sz="1600" b="1" baseline="30000" dirty="0">
              <a:solidFill>
                <a:srgbClr val="0000CC"/>
              </a:solidFill>
              <a:latin typeface="Book Antiqua" pitchFamily="18" charset="0"/>
            </a:endParaRPr>
          </a:p>
        </p:txBody>
      </p:sp>
      <p:sp>
        <p:nvSpPr>
          <p:cNvPr id="101" name="Rectangle 100"/>
          <p:cNvSpPr>
            <a:spLocks noChangeArrowheads="1"/>
          </p:cNvSpPr>
          <p:nvPr/>
        </p:nvSpPr>
        <p:spPr bwMode="auto">
          <a:xfrm>
            <a:off x="3397430" y="3575050"/>
            <a:ext cx="360996" cy="338554"/>
          </a:xfrm>
          <a:prstGeom prst="rect">
            <a:avLst/>
          </a:prstGeom>
          <a:noFill/>
          <a:ln w="9525">
            <a:noFill/>
            <a:miter lim="800000"/>
            <a:headEnd/>
            <a:tailEnd/>
          </a:ln>
        </p:spPr>
        <p:txBody>
          <a:bodyPr wrap="none">
            <a:spAutoFit/>
          </a:bodyPr>
          <a:lstStyle/>
          <a:p>
            <a:r>
              <a:rPr lang="en-US" sz="1600" b="1" dirty="0" smtClean="0">
                <a:solidFill>
                  <a:srgbClr val="0000CC"/>
                </a:solidFill>
                <a:latin typeface="Book Antiqua" pitchFamily="18" charset="0"/>
              </a:rPr>
              <a:t>= </a:t>
            </a:r>
            <a:endParaRPr lang="en-US" sz="1600" b="1" baseline="30000" dirty="0">
              <a:solidFill>
                <a:srgbClr val="0000CC"/>
              </a:solidFill>
              <a:latin typeface="Book Antiqua" pitchFamily="18" charset="0"/>
            </a:endParaRPr>
          </a:p>
        </p:txBody>
      </p:sp>
      <p:sp>
        <p:nvSpPr>
          <p:cNvPr id="103" name="Rectangle 102"/>
          <p:cNvSpPr>
            <a:spLocks noChangeArrowheads="1"/>
          </p:cNvSpPr>
          <p:nvPr/>
        </p:nvSpPr>
        <p:spPr bwMode="auto">
          <a:xfrm>
            <a:off x="5371634" y="2190750"/>
            <a:ext cx="3391366" cy="363099"/>
          </a:xfrm>
          <a:prstGeom prst="rect">
            <a:avLst/>
          </a:prstGeom>
          <a:noFill/>
          <a:ln w="9525">
            <a:noFill/>
            <a:miter lim="800000"/>
            <a:headEnd/>
            <a:tailEnd/>
          </a:ln>
        </p:spPr>
        <p:txBody>
          <a:bodyPr wrap="square">
            <a:spAutoFit/>
          </a:bodyPr>
          <a:lstStyle/>
          <a:p>
            <a:pPr algn="ctr"/>
            <a:r>
              <a:rPr lang="en-US" sz="1600" b="1" dirty="0" smtClean="0">
                <a:solidFill>
                  <a:srgbClr val="0000CC"/>
                </a:solidFill>
                <a:latin typeface="Book Antiqua" pitchFamily="18" charset="0"/>
              </a:rPr>
              <a:t>Velocity of the combined object:</a:t>
            </a:r>
            <a:endParaRPr lang="en-US" sz="1600" b="1" baseline="-25000" dirty="0">
              <a:solidFill>
                <a:srgbClr val="C00000"/>
              </a:solidFill>
              <a:latin typeface="Book Antiqua" pitchFamily="18" charset="0"/>
            </a:endParaRPr>
          </a:p>
        </p:txBody>
      </p:sp>
      <p:sp>
        <p:nvSpPr>
          <p:cNvPr id="72" name="TextBox 71"/>
          <p:cNvSpPr txBox="1"/>
          <p:nvPr/>
        </p:nvSpPr>
        <p:spPr>
          <a:xfrm>
            <a:off x="5128050" y="2517325"/>
            <a:ext cx="3787350" cy="1349825"/>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stStyle>
          <a:p>
            <a:r>
              <a:rPr lang="en-IN" dirty="0" smtClean="0"/>
              <a:t>    Total </a:t>
            </a:r>
            <a:r>
              <a:rPr lang="en-IN" dirty="0"/>
              <a:t>momentum just after collision is 10 kg </a:t>
            </a:r>
            <a:r>
              <a:rPr lang="en-IN" dirty="0" err="1" smtClean="0"/>
              <a:t>ms</a:t>
            </a:r>
            <a:r>
              <a:rPr lang="en-IN" baseline="30000" dirty="0" smtClean="0"/>
              <a:t>–1</a:t>
            </a:r>
            <a:r>
              <a:rPr lang="en-IN" dirty="0"/>
              <a:t>. Total momentum just before impact is 10 kg </a:t>
            </a:r>
            <a:r>
              <a:rPr lang="en-IN" dirty="0" err="1" smtClean="0"/>
              <a:t>ms</a:t>
            </a:r>
            <a:r>
              <a:rPr lang="en-IN" baseline="30000" dirty="0" smtClean="0"/>
              <a:t>–1</a:t>
            </a:r>
            <a:r>
              <a:rPr lang="en-IN" dirty="0"/>
              <a:t>. Velocity of the combined object is 1.67 ms</a:t>
            </a:r>
            <a:r>
              <a:rPr lang="en-IN" baseline="30000" dirty="0"/>
              <a:t>–1</a:t>
            </a:r>
            <a:r>
              <a:rPr lang="en-IN" dirty="0"/>
              <a:t>.</a:t>
            </a:r>
          </a:p>
        </p:txBody>
      </p:sp>
      <p:sp>
        <p:nvSpPr>
          <p:cNvPr id="71" name="Rounded Rectangle 70"/>
          <p:cNvSpPr/>
          <p:nvPr/>
        </p:nvSpPr>
        <p:spPr>
          <a:xfrm>
            <a:off x="5203370" y="2208431"/>
            <a:ext cx="849813" cy="302763"/>
          </a:xfrm>
          <a:prstGeom prst="roundRect">
            <a:avLst/>
          </a:prstGeom>
          <a:gradFill flip="none" rotWithShape="1">
            <a:gsLst>
              <a:gs pos="0">
                <a:srgbClr val="CC99FF"/>
              </a:gs>
              <a:gs pos="55000">
                <a:schemeClr val="bg1"/>
              </a:gs>
            </a:gsLst>
            <a:lin ang="0" scaled="1"/>
            <a:tileRect/>
          </a:gra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sz="1600" b="1" dirty="0" err="1" smtClean="0">
                <a:solidFill>
                  <a:srgbClr val="C00000"/>
                </a:solidFill>
                <a:effectLst>
                  <a:innerShdw blurRad="114300">
                    <a:prstClr val="black"/>
                  </a:innerShdw>
                </a:effectLst>
                <a:latin typeface="Bell MT" pitchFamily="18" charset="0"/>
              </a:rPr>
              <a:t>Ans</a:t>
            </a:r>
            <a:r>
              <a:rPr lang="en-US" sz="1600" b="1" dirty="0" smtClean="0">
                <a:solidFill>
                  <a:srgbClr val="C00000"/>
                </a:solidFill>
                <a:effectLst>
                  <a:innerShdw blurRad="114300">
                    <a:prstClr val="black"/>
                  </a:innerShdw>
                </a:effectLst>
                <a:latin typeface="Bell MT" pitchFamily="18" charset="0"/>
              </a:rPr>
              <a:t> </a:t>
            </a:r>
            <a:r>
              <a:rPr lang="en-US" sz="1600" b="1" dirty="0">
                <a:solidFill>
                  <a:srgbClr val="C00000"/>
                </a:solidFill>
                <a:effectLst>
                  <a:innerShdw blurRad="114300">
                    <a:prstClr val="black"/>
                  </a:innerShdw>
                </a:effectLst>
                <a:latin typeface="Bell MT" pitchFamily="18" charset="0"/>
              </a:rPr>
              <a:t>: </a:t>
            </a:r>
          </a:p>
        </p:txBody>
      </p:sp>
    </p:spTree>
    <p:extLst>
      <p:ext uri="{BB962C8B-B14F-4D97-AF65-F5344CB8AC3E}">
        <p14:creationId xmlns:p14="http://schemas.microsoft.com/office/powerpoint/2010/main" val="3948809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26" presetClass="emph" presetSubtype="0" fill="hold" grpId="1" nodeType="withEffect">
                                  <p:stCondLst>
                                    <p:cond delay="0"/>
                                  </p:stCondLst>
                                  <p:childTnLst>
                                    <p:animEffect transition="out" filter="fade">
                                      <p:cBhvr>
                                        <p:cTn id="31" dur="500" tmFilter="0, 0; .2, .5; .8, .5; 1, 0"/>
                                        <p:tgtEl>
                                          <p:spTgt spid="73"/>
                                        </p:tgtEl>
                                      </p:cBhvr>
                                    </p:animEffect>
                                    <p:animScale>
                                      <p:cBhvr>
                                        <p:cTn id="32" dur="250" autoRev="1" fill="hold"/>
                                        <p:tgtEl>
                                          <p:spTgt spid="73"/>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2" nodeType="clickEffect">
                                  <p:stCondLst>
                                    <p:cond delay="0"/>
                                  </p:stCondLst>
                                  <p:childTnLst>
                                    <p:set>
                                      <p:cBhvr>
                                        <p:cTn id="36" dur="1" fill="hold">
                                          <p:stCondLst>
                                            <p:cond delay="0"/>
                                          </p:stCondLst>
                                        </p:cTn>
                                        <p:tgtEl>
                                          <p:spTgt spid="73"/>
                                        </p:tgtEl>
                                        <p:attrNameLst>
                                          <p:attrName>style.visibility</p:attrName>
                                        </p:attrNameLst>
                                      </p:cBhvr>
                                      <p:to>
                                        <p:strVal val="hidden"/>
                                      </p:to>
                                    </p:set>
                                  </p:childTnLst>
                                </p:cTn>
                              </p:par>
                              <p:par>
                                <p:cTn id="37" presetID="22" presetClass="entr" presetSubtype="8"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par>
                                <p:cTn id="48" presetID="26" presetClass="emph" presetSubtype="0" fill="hold" grpId="1" nodeType="withEffect">
                                  <p:stCondLst>
                                    <p:cond delay="0"/>
                                  </p:stCondLst>
                                  <p:childTnLst>
                                    <p:animEffect transition="out" filter="fade">
                                      <p:cBhvr>
                                        <p:cTn id="49" dur="500" tmFilter="0, 0; .2, .5; .8, .5; 1, 0"/>
                                        <p:tgtEl>
                                          <p:spTgt spid="77"/>
                                        </p:tgtEl>
                                      </p:cBhvr>
                                    </p:animEffect>
                                    <p:animScale>
                                      <p:cBhvr>
                                        <p:cTn id="50" dur="250" autoRev="1" fill="hold"/>
                                        <p:tgtEl>
                                          <p:spTgt spid="7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2" nodeType="clickEffect">
                                  <p:stCondLst>
                                    <p:cond delay="0"/>
                                  </p:stCondLst>
                                  <p:childTnLst>
                                    <p:set>
                                      <p:cBhvr>
                                        <p:cTn id="54" dur="1" fill="hold">
                                          <p:stCondLst>
                                            <p:cond delay="0"/>
                                          </p:stCondLst>
                                        </p:cTn>
                                        <p:tgtEl>
                                          <p:spTgt spid="77"/>
                                        </p:tgtEl>
                                        <p:attrNameLst>
                                          <p:attrName>style.visibility</p:attrName>
                                        </p:attrNameLst>
                                      </p:cBhvr>
                                      <p:to>
                                        <p:strVal val="hidden"/>
                                      </p:to>
                                    </p:set>
                                  </p:childTnLst>
                                </p:cTn>
                              </p:par>
                              <p:par>
                                <p:cTn id="55" presetID="22" presetClass="entr" presetSubtype="8"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fade">
                                      <p:cBhvr>
                                        <p:cTn id="65" dur="500"/>
                                        <p:tgtEl>
                                          <p:spTgt spid="76"/>
                                        </p:tgtEl>
                                      </p:cBhvr>
                                    </p:animEffect>
                                  </p:childTnLst>
                                </p:cTn>
                              </p:par>
                              <p:par>
                                <p:cTn id="66" presetID="26" presetClass="emph" presetSubtype="0" fill="hold" grpId="1" nodeType="withEffect">
                                  <p:stCondLst>
                                    <p:cond delay="0"/>
                                  </p:stCondLst>
                                  <p:childTnLst>
                                    <p:animEffect transition="out" filter="fade">
                                      <p:cBhvr>
                                        <p:cTn id="67" dur="500" tmFilter="0, 0; .2, .5; .8, .5; 1, 0"/>
                                        <p:tgtEl>
                                          <p:spTgt spid="76"/>
                                        </p:tgtEl>
                                      </p:cBhvr>
                                    </p:animEffect>
                                    <p:animScale>
                                      <p:cBhvr>
                                        <p:cTn id="68" dur="250" autoRev="1" fill="hold"/>
                                        <p:tgtEl>
                                          <p:spTgt spid="76"/>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2" nodeType="clickEffect">
                                  <p:stCondLst>
                                    <p:cond delay="0"/>
                                  </p:stCondLst>
                                  <p:childTnLst>
                                    <p:set>
                                      <p:cBhvr>
                                        <p:cTn id="72" dur="1" fill="hold">
                                          <p:stCondLst>
                                            <p:cond delay="0"/>
                                          </p:stCondLst>
                                        </p:cTn>
                                        <p:tgtEl>
                                          <p:spTgt spid="76"/>
                                        </p:tgtEl>
                                        <p:attrNameLst>
                                          <p:attrName>style.visibility</p:attrName>
                                        </p:attrNameLst>
                                      </p:cBhvr>
                                      <p:to>
                                        <p:strVal val="hidden"/>
                                      </p:to>
                                    </p:set>
                                  </p:childTnLst>
                                </p:cTn>
                              </p:par>
                              <p:par>
                                <p:cTn id="73" presetID="22" presetClass="entr" presetSubtype="8"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left)">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wipe(left)">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wipe(left)">
                                      <p:cBhvr>
                                        <p:cTn id="90" dur="500"/>
                                        <p:tgtEl>
                                          <p:spTgt spid="2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left)">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left)">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left)">
                                      <p:cBhvr>
                                        <p:cTn id="105" dur="500"/>
                                        <p:tgtEl>
                                          <p:spTgt spid="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500"/>
                                        <p:tgtEl>
                                          <p:spTgt spid="3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left)">
                                      <p:cBhvr>
                                        <p:cTn id="115" dur="5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5"/>
                                        </p:tgtEl>
                                        <p:attrNameLst>
                                          <p:attrName>style.visibility</p:attrName>
                                        </p:attrNameLst>
                                      </p:cBhvr>
                                      <p:to>
                                        <p:strVal val="visible"/>
                                      </p:to>
                                    </p:set>
                                    <p:animEffect transition="in" filter="wipe(left)">
                                      <p:cBhvr>
                                        <p:cTn id="120" dur="500"/>
                                        <p:tgtEl>
                                          <p:spTgt spid="3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wipe(left)">
                                      <p:cBhvr>
                                        <p:cTn id="125" dur="5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84"/>
                                        </p:tgtEl>
                                        <p:attrNameLst>
                                          <p:attrName>style.visibility</p:attrName>
                                        </p:attrNameLst>
                                      </p:cBhvr>
                                      <p:to>
                                        <p:strVal val="visible"/>
                                      </p:to>
                                    </p:set>
                                    <p:animEffect transition="in" filter="wipe(left)">
                                      <p:cBhvr>
                                        <p:cTn id="130" dur="500"/>
                                        <p:tgtEl>
                                          <p:spTgt spid="8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01"/>
                                        </p:tgtEl>
                                        <p:attrNameLst>
                                          <p:attrName>style.visibility</p:attrName>
                                        </p:attrNameLst>
                                      </p:cBhvr>
                                      <p:to>
                                        <p:strVal val="visible"/>
                                      </p:to>
                                    </p:set>
                                    <p:animEffect transition="in" filter="wipe(left)">
                                      <p:cBhvr>
                                        <p:cTn id="135" dur="500"/>
                                        <p:tgtEl>
                                          <p:spTgt spid="101"/>
                                        </p:tgtEl>
                                      </p:cBhvr>
                                    </p:animEffect>
                                  </p:childTnLst>
                                </p:cTn>
                              </p:par>
                            </p:childTnLst>
                          </p:cTn>
                        </p:par>
                        <p:par>
                          <p:cTn id="136" fill="hold">
                            <p:stCondLst>
                              <p:cond delay="500"/>
                            </p:stCondLst>
                            <p:childTnLst>
                              <p:par>
                                <p:cTn id="137" presetID="22" presetClass="entr" presetSubtype="8" fill="hold" grpId="0" nodeType="after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wipe(left)">
                                      <p:cBhvr>
                                        <p:cTn id="139" dur="500"/>
                                        <p:tgtEl>
                                          <p:spTgt spid="8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87"/>
                                        </p:tgtEl>
                                        <p:attrNameLst>
                                          <p:attrName>style.visibility</p:attrName>
                                        </p:attrNameLst>
                                      </p:cBhvr>
                                      <p:to>
                                        <p:strVal val="visible"/>
                                      </p:to>
                                    </p:set>
                                    <p:animEffect transition="in" filter="wipe(left)">
                                      <p:cBhvr>
                                        <p:cTn id="144" dur="500"/>
                                        <p:tgtEl>
                                          <p:spTgt spid="87"/>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89"/>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9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9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92"/>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95"/>
                                        </p:tgtEl>
                                        <p:attrNameLst>
                                          <p:attrName>style.visibility</p:attrName>
                                        </p:attrNameLst>
                                      </p:cBhvr>
                                      <p:to>
                                        <p:strVal val="visible"/>
                                      </p:to>
                                    </p:set>
                                    <p:animEffect transition="in" filter="wipe(left)">
                                      <p:cBhvr>
                                        <p:cTn id="165" dur="500"/>
                                        <p:tgtEl>
                                          <p:spTgt spid="95"/>
                                        </p:tgtEl>
                                      </p:cBhvr>
                                    </p:animEffect>
                                  </p:childTnLst>
                                </p:cTn>
                              </p:par>
                            </p:childTnLst>
                          </p:cTn>
                        </p:par>
                        <p:par>
                          <p:cTn id="166" fill="hold">
                            <p:stCondLst>
                              <p:cond delay="500"/>
                            </p:stCondLst>
                            <p:childTnLst>
                              <p:par>
                                <p:cTn id="167" presetID="22" presetClass="entr" presetSubtype="8" fill="hold" grpId="0" nodeType="after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left)">
                                      <p:cBhvr>
                                        <p:cTn id="169" dur="500"/>
                                        <p:tgtEl>
                                          <p:spTgt spid="94"/>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96"/>
                                        </p:tgtEl>
                                        <p:attrNameLst>
                                          <p:attrName>style.visibility</p:attrName>
                                        </p:attrNameLst>
                                      </p:cBhvr>
                                      <p:to>
                                        <p:strVal val="visible"/>
                                      </p:to>
                                    </p:set>
                                    <p:animEffect transition="in" filter="wipe(left)">
                                      <p:cBhvr>
                                        <p:cTn id="174" dur="500"/>
                                        <p:tgtEl>
                                          <p:spTgt spid="96"/>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85"/>
                                        </p:tgtEl>
                                        <p:attrNameLst>
                                          <p:attrName>style.visibility</p:attrName>
                                        </p:attrNameLst>
                                      </p:cBhvr>
                                      <p:to>
                                        <p:strVal val="visible"/>
                                      </p:to>
                                    </p:set>
                                    <p:animEffect transition="in" filter="wipe(left)">
                                      <p:cBhvr>
                                        <p:cTn id="179" dur="500"/>
                                        <p:tgtEl>
                                          <p:spTgt spid="85"/>
                                        </p:tgtEl>
                                      </p:cBhvr>
                                    </p:animEffect>
                                  </p:childTnLst>
                                </p:cTn>
                              </p:par>
                            </p:childTnLst>
                          </p:cTn>
                        </p:par>
                        <p:par>
                          <p:cTn id="180" fill="hold">
                            <p:stCondLst>
                              <p:cond delay="500"/>
                            </p:stCondLst>
                            <p:childTnLst>
                              <p:par>
                                <p:cTn id="181" presetID="22" presetClass="entr" presetSubtype="8" fill="hold" grpId="0" nodeType="afterEffect">
                                  <p:stCondLst>
                                    <p:cond delay="0"/>
                                  </p:stCondLst>
                                  <p:childTnLst>
                                    <p:set>
                                      <p:cBhvr>
                                        <p:cTn id="182" dur="1" fill="hold">
                                          <p:stCondLst>
                                            <p:cond delay="0"/>
                                          </p:stCondLst>
                                        </p:cTn>
                                        <p:tgtEl>
                                          <p:spTgt spid="97"/>
                                        </p:tgtEl>
                                        <p:attrNameLst>
                                          <p:attrName>style.visibility</p:attrName>
                                        </p:attrNameLst>
                                      </p:cBhvr>
                                      <p:to>
                                        <p:strVal val="visible"/>
                                      </p:to>
                                    </p:set>
                                    <p:animEffect transition="in" filter="wipe(left)">
                                      <p:cBhvr>
                                        <p:cTn id="183" dur="500"/>
                                        <p:tgtEl>
                                          <p:spTgt spid="97"/>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nodeType="clickEffect">
                                  <p:stCondLst>
                                    <p:cond delay="0"/>
                                  </p:stCondLst>
                                  <p:childTnLst>
                                    <p:set>
                                      <p:cBhvr>
                                        <p:cTn id="187" dur="1" fill="hold">
                                          <p:stCondLst>
                                            <p:cond delay="0"/>
                                          </p:stCondLst>
                                        </p:cTn>
                                        <p:tgtEl>
                                          <p:spTgt spid="51"/>
                                        </p:tgtEl>
                                        <p:attrNameLst>
                                          <p:attrName>style.visibility</p:attrName>
                                        </p:attrNameLst>
                                      </p:cBhvr>
                                      <p:to>
                                        <p:strVal val="visible"/>
                                      </p:to>
                                    </p:set>
                                    <p:animEffect transition="in" filter="wipe(up)">
                                      <p:cBhvr>
                                        <p:cTn id="188" dur="500"/>
                                        <p:tgtEl>
                                          <p:spTgt spid="51"/>
                                        </p:tgtEl>
                                      </p:cBhvr>
                                    </p:animEffec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60"/>
                                        </p:tgtEl>
                                        <p:attrNameLst>
                                          <p:attrName>style.visibility</p:attrName>
                                        </p:attrNameLst>
                                      </p:cBhvr>
                                      <p:to>
                                        <p:strVal val="visible"/>
                                      </p:to>
                                    </p:set>
                                  </p:childTnLst>
                                </p:cTn>
                              </p:par>
                              <p:par>
                                <p:cTn id="193" presetID="22" presetClass="entr" presetSubtype="8" fill="hold" grpId="0" nodeType="withEffect">
                                  <p:stCondLst>
                                    <p:cond delay="0"/>
                                  </p:stCondLst>
                                  <p:childTnLst>
                                    <p:set>
                                      <p:cBhvr>
                                        <p:cTn id="194" dur="1" fill="hold">
                                          <p:stCondLst>
                                            <p:cond delay="0"/>
                                          </p:stCondLst>
                                        </p:cTn>
                                        <p:tgtEl>
                                          <p:spTgt spid="98"/>
                                        </p:tgtEl>
                                        <p:attrNameLst>
                                          <p:attrName>style.visibility</p:attrName>
                                        </p:attrNameLst>
                                      </p:cBhvr>
                                      <p:to>
                                        <p:strVal val="visible"/>
                                      </p:to>
                                    </p:set>
                                    <p:animEffect transition="in" filter="wipe(left)">
                                      <p:cBhvr>
                                        <p:cTn id="195" dur="500"/>
                                        <p:tgtEl>
                                          <p:spTgt spid="98"/>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00"/>
                                        </p:tgtEl>
                                        <p:attrNameLst>
                                          <p:attrName>style.visibility</p:attrName>
                                        </p:attrNameLst>
                                      </p:cBhvr>
                                      <p:to>
                                        <p:strVal val="visible"/>
                                      </p:to>
                                    </p:set>
                                    <p:animEffect transition="in" filter="wipe(left)">
                                      <p:cBhvr>
                                        <p:cTn id="200" dur="500"/>
                                        <p:tgtEl>
                                          <p:spTgt spid="100"/>
                                        </p:tgtEl>
                                      </p:cBhvr>
                                    </p:animEffect>
                                  </p:childTnLst>
                                </p:cTn>
                              </p:par>
                            </p:childTnLst>
                          </p:cTn>
                        </p:par>
                        <p:par>
                          <p:cTn id="201" fill="hold">
                            <p:stCondLst>
                              <p:cond delay="500"/>
                            </p:stCondLst>
                            <p:childTnLst>
                              <p:par>
                                <p:cTn id="202" presetID="22" presetClass="entr" presetSubtype="8" fill="hold" grpId="0" nodeType="afterEffect">
                                  <p:stCondLst>
                                    <p:cond delay="0"/>
                                  </p:stCondLst>
                                  <p:childTnLst>
                                    <p:set>
                                      <p:cBhvr>
                                        <p:cTn id="203" dur="1" fill="hold">
                                          <p:stCondLst>
                                            <p:cond delay="0"/>
                                          </p:stCondLst>
                                        </p:cTn>
                                        <p:tgtEl>
                                          <p:spTgt spid="99"/>
                                        </p:tgtEl>
                                        <p:attrNameLst>
                                          <p:attrName>style.visibility</p:attrName>
                                        </p:attrNameLst>
                                      </p:cBhvr>
                                      <p:to>
                                        <p:strVal val="visible"/>
                                      </p:to>
                                    </p:set>
                                    <p:animEffect transition="in" filter="wipe(left)">
                                      <p:cBhvr>
                                        <p:cTn id="204" dur="500"/>
                                        <p:tgtEl>
                                          <p:spTgt spid="99"/>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103"/>
                                        </p:tgtEl>
                                        <p:attrNameLst>
                                          <p:attrName>style.visibility</p:attrName>
                                        </p:attrNameLst>
                                      </p:cBhvr>
                                      <p:to>
                                        <p:strVal val="visible"/>
                                      </p:to>
                                    </p:set>
                                    <p:animEffect transition="in" filter="wipe(left)">
                                      <p:cBhvr>
                                        <p:cTn id="209" dur="500"/>
                                        <p:tgtEl>
                                          <p:spTgt spid="103"/>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38"/>
                                        </p:tgtEl>
                                        <p:attrNameLst>
                                          <p:attrName>style.visibility</p:attrName>
                                        </p:attrNameLst>
                                      </p:cBhvr>
                                      <p:to>
                                        <p:strVal val="visible"/>
                                      </p:to>
                                    </p:set>
                                    <p:animEffect transition="in" filter="wipe(left)">
                                      <p:cBhvr>
                                        <p:cTn id="214" dur="500"/>
                                        <p:tgtEl>
                                          <p:spTgt spid="38"/>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45"/>
                                        </p:tgtEl>
                                        <p:attrNameLst>
                                          <p:attrName>style.visibility</p:attrName>
                                        </p:attrNameLst>
                                      </p:cBhvr>
                                      <p:to>
                                        <p:strVal val="visible"/>
                                      </p:to>
                                    </p:set>
                                    <p:animEffect transition="in" filter="wipe(left)">
                                      <p:cBhvr>
                                        <p:cTn id="219" dur="500"/>
                                        <p:tgtEl>
                                          <p:spTgt spid="45"/>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39"/>
                                        </p:tgtEl>
                                        <p:attrNameLst>
                                          <p:attrName>style.visibility</p:attrName>
                                        </p:attrNameLst>
                                      </p:cBhvr>
                                      <p:to>
                                        <p:strVal val="visible"/>
                                      </p:to>
                                    </p:set>
                                    <p:animEffect transition="in" filter="wipe(left)">
                                      <p:cBhvr>
                                        <p:cTn id="224" dur="500"/>
                                        <p:tgtEl>
                                          <p:spTgt spid="39"/>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40"/>
                                        </p:tgtEl>
                                        <p:attrNameLst>
                                          <p:attrName>style.visibility</p:attrName>
                                        </p:attrNameLst>
                                      </p:cBhvr>
                                      <p:to>
                                        <p:strVal val="visible"/>
                                      </p:to>
                                    </p:set>
                                    <p:animEffect transition="in" filter="wipe(left)">
                                      <p:cBhvr>
                                        <p:cTn id="229" dur="500"/>
                                        <p:tgtEl>
                                          <p:spTgt spid="40"/>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41"/>
                                        </p:tgtEl>
                                        <p:attrNameLst>
                                          <p:attrName>style.visibility</p:attrName>
                                        </p:attrNameLst>
                                      </p:cBhvr>
                                      <p:to>
                                        <p:strVal val="visible"/>
                                      </p:to>
                                    </p:set>
                                    <p:animEffect transition="in" filter="wipe(left)">
                                      <p:cBhvr>
                                        <p:cTn id="234" dur="500"/>
                                        <p:tgtEl>
                                          <p:spTgt spid="41"/>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grpId="0" nodeType="clickEffect">
                                  <p:stCondLst>
                                    <p:cond delay="0"/>
                                  </p:stCondLst>
                                  <p:childTnLst>
                                    <p:set>
                                      <p:cBhvr>
                                        <p:cTn id="238" dur="1" fill="hold">
                                          <p:stCondLst>
                                            <p:cond delay="0"/>
                                          </p:stCondLst>
                                        </p:cTn>
                                        <p:tgtEl>
                                          <p:spTgt spid="42"/>
                                        </p:tgtEl>
                                        <p:attrNameLst>
                                          <p:attrName>style.visibility</p:attrName>
                                        </p:attrNameLst>
                                      </p:cBhvr>
                                      <p:to>
                                        <p:strVal val="visible"/>
                                      </p:to>
                                    </p:set>
                                    <p:animEffect transition="in" filter="wipe(left)">
                                      <p:cBhvr>
                                        <p:cTn id="239" dur="500"/>
                                        <p:tgtEl>
                                          <p:spTgt spid="42"/>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46"/>
                                        </p:tgtEl>
                                        <p:attrNameLst>
                                          <p:attrName>style.visibility</p:attrName>
                                        </p:attrNameLst>
                                      </p:cBhvr>
                                      <p:to>
                                        <p:strVal val="visible"/>
                                      </p:to>
                                    </p:set>
                                    <p:animEffect transition="in" filter="wipe(left)">
                                      <p:cBhvr>
                                        <p:cTn id="244" dur="500"/>
                                        <p:tgtEl>
                                          <p:spTgt spid="46"/>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47"/>
                                        </p:tgtEl>
                                        <p:attrNameLst>
                                          <p:attrName>style.visibility</p:attrName>
                                        </p:attrNameLst>
                                      </p:cBhvr>
                                      <p:to>
                                        <p:strVal val="visible"/>
                                      </p:to>
                                    </p:set>
                                    <p:animEffect transition="in" filter="wipe(left)">
                                      <p:cBhvr>
                                        <p:cTn id="249" dur="500"/>
                                        <p:tgtEl>
                                          <p:spTgt spid="47"/>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48"/>
                                        </p:tgtEl>
                                        <p:attrNameLst>
                                          <p:attrName>style.visibility</p:attrName>
                                        </p:attrNameLst>
                                      </p:cBhvr>
                                      <p:to>
                                        <p:strVal val="visible"/>
                                      </p:to>
                                    </p:set>
                                    <p:animEffect transition="in" filter="wipe(left)">
                                      <p:cBhvr>
                                        <p:cTn id="254" dur="500"/>
                                        <p:tgtEl>
                                          <p:spTgt spid="48"/>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49"/>
                                        </p:tgtEl>
                                        <p:attrNameLst>
                                          <p:attrName>style.visibility</p:attrName>
                                        </p:attrNameLst>
                                      </p:cBhvr>
                                      <p:to>
                                        <p:strVal val="visible"/>
                                      </p:to>
                                    </p:set>
                                    <p:animEffect transition="in" filter="wipe(left)">
                                      <p:cBhvr>
                                        <p:cTn id="259" dur="500"/>
                                        <p:tgtEl>
                                          <p:spTgt spid="49"/>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43"/>
                                        </p:tgtEl>
                                        <p:attrNameLst>
                                          <p:attrName>style.visibility</p:attrName>
                                        </p:attrNameLst>
                                      </p:cBhvr>
                                      <p:to>
                                        <p:strVal val="visible"/>
                                      </p:to>
                                    </p:set>
                                    <p:animEffect transition="in" filter="wipe(left)">
                                      <p:cBhvr>
                                        <p:cTn id="264" dur="500"/>
                                        <p:tgtEl>
                                          <p:spTgt spid="43"/>
                                        </p:tgtEl>
                                      </p:cBhvr>
                                    </p:animEffec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50"/>
                                        </p:tgtEl>
                                        <p:attrNameLst>
                                          <p:attrName>style.visibility</p:attrName>
                                        </p:attrNameLst>
                                      </p:cBhvr>
                                      <p:to>
                                        <p:strVal val="visible"/>
                                      </p:to>
                                    </p:set>
                                    <p:animEffect transition="in" filter="wipe(left)">
                                      <p:cBhvr>
                                        <p:cTn id="269" dur="500"/>
                                        <p:tgtEl>
                                          <p:spTgt spid="50"/>
                                        </p:tgtEl>
                                      </p:cBhvr>
                                    </p:animEffect>
                                  </p:childTnLst>
                                </p:cTn>
                              </p:par>
                            </p:childTnLst>
                          </p:cTn>
                        </p:par>
                      </p:childTnLst>
                    </p:cTn>
                  </p:par>
                  <p:par>
                    <p:cTn id="270" fill="hold">
                      <p:stCondLst>
                        <p:cond delay="indefinite"/>
                      </p:stCondLst>
                      <p:childTnLst>
                        <p:par>
                          <p:cTn id="271" fill="hold">
                            <p:stCondLst>
                              <p:cond delay="0"/>
                            </p:stCondLst>
                            <p:childTnLst>
                              <p:par>
                                <p:cTn id="272" presetID="22" presetClass="entr" presetSubtype="8" fill="hold" grpId="0" nodeType="clickEffect">
                                  <p:stCondLst>
                                    <p:cond delay="0"/>
                                  </p:stCondLst>
                                  <p:childTnLst>
                                    <p:set>
                                      <p:cBhvr>
                                        <p:cTn id="273" dur="1" fill="hold">
                                          <p:stCondLst>
                                            <p:cond delay="0"/>
                                          </p:stCondLst>
                                        </p:cTn>
                                        <p:tgtEl>
                                          <p:spTgt spid="58"/>
                                        </p:tgtEl>
                                        <p:attrNameLst>
                                          <p:attrName>style.visibility</p:attrName>
                                        </p:attrNameLst>
                                      </p:cBhvr>
                                      <p:to>
                                        <p:strVal val="visible"/>
                                      </p:to>
                                    </p:set>
                                    <p:animEffect transition="in" filter="wipe(left)">
                                      <p:cBhvr>
                                        <p:cTn id="274" dur="500"/>
                                        <p:tgtEl>
                                          <p:spTgt spid="58"/>
                                        </p:tgtEl>
                                      </p:cBhvr>
                                    </p:animEffec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59"/>
                                        </p:tgtEl>
                                        <p:attrNameLst>
                                          <p:attrName>style.visibility</p:attrName>
                                        </p:attrNameLst>
                                      </p:cBhvr>
                                      <p:to>
                                        <p:strVal val="visible"/>
                                      </p:to>
                                    </p:set>
                                    <p:animEffect transition="in" filter="wipe(left)">
                                      <p:cBhvr>
                                        <p:cTn id="279" dur="500"/>
                                        <p:tgtEl>
                                          <p:spTgt spid="59"/>
                                        </p:tgtEl>
                                      </p:cBhvr>
                                    </p:animEffect>
                                  </p:childTnLst>
                                </p:cTn>
                              </p:par>
                              <p:par>
                                <p:cTn id="280" presetID="22" presetClass="entr" presetSubtype="8" fill="hold" nodeType="withEffect">
                                  <p:stCondLst>
                                    <p:cond delay="0"/>
                                  </p:stCondLst>
                                  <p:childTnLst>
                                    <p:set>
                                      <p:cBhvr>
                                        <p:cTn id="281" dur="1" fill="hold">
                                          <p:stCondLst>
                                            <p:cond delay="0"/>
                                          </p:stCondLst>
                                        </p:cTn>
                                        <p:tgtEl>
                                          <p:spTgt spid="61"/>
                                        </p:tgtEl>
                                        <p:attrNameLst>
                                          <p:attrName>style.visibility</p:attrName>
                                        </p:attrNameLst>
                                      </p:cBhvr>
                                      <p:to>
                                        <p:strVal val="visible"/>
                                      </p:to>
                                    </p:set>
                                    <p:animEffect transition="in" filter="wipe(left)">
                                      <p:cBhvr>
                                        <p:cTn id="282" dur="500"/>
                                        <p:tgtEl>
                                          <p:spTgt spid="61"/>
                                        </p:tgtEl>
                                      </p:cBhvr>
                                    </p:animEffect>
                                  </p:childTnLst>
                                </p:cTn>
                              </p:par>
                            </p:childTnLst>
                          </p:cTn>
                        </p:par>
                      </p:childTnLst>
                    </p:cTn>
                  </p:par>
                  <p:par>
                    <p:cTn id="283" fill="hold">
                      <p:stCondLst>
                        <p:cond delay="indefinite"/>
                      </p:stCondLst>
                      <p:childTnLst>
                        <p:par>
                          <p:cTn id="284" fill="hold">
                            <p:stCondLst>
                              <p:cond delay="0"/>
                            </p:stCondLst>
                            <p:childTnLst>
                              <p:par>
                                <p:cTn id="285" presetID="22" presetClass="entr" presetSubtype="8" fill="hold" grpId="0" nodeType="clickEffect">
                                  <p:stCondLst>
                                    <p:cond delay="0"/>
                                  </p:stCondLst>
                                  <p:childTnLst>
                                    <p:set>
                                      <p:cBhvr>
                                        <p:cTn id="286" dur="1" fill="hold">
                                          <p:stCondLst>
                                            <p:cond delay="0"/>
                                          </p:stCondLst>
                                        </p:cTn>
                                        <p:tgtEl>
                                          <p:spTgt spid="65"/>
                                        </p:tgtEl>
                                        <p:attrNameLst>
                                          <p:attrName>style.visibility</p:attrName>
                                        </p:attrNameLst>
                                      </p:cBhvr>
                                      <p:to>
                                        <p:strVal val="visible"/>
                                      </p:to>
                                    </p:set>
                                    <p:animEffect transition="in" filter="wipe(left)">
                                      <p:cBhvr>
                                        <p:cTn id="287" dur="500"/>
                                        <p:tgtEl>
                                          <p:spTgt spid="65"/>
                                        </p:tgtEl>
                                      </p:cBhvr>
                                    </p:animEffect>
                                  </p:childTnLst>
                                </p:cTn>
                              </p:par>
                              <p:par>
                                <p:cTn id="288" presetID="22" presetClass="entr" presetSubtype="8" fill="hold" nodeType="withEffect">
                                  <p:stCondLst>
                                    <p:cond delay="0"/>
                                  </p:stCondLst>
                                  <p:childTnLst>
                                    <p:set>
                                      <p:cBhvr>
                                        <p:cTn id="289" dur="1" fill="hold">
                                          <p:stCondLst>
                                            <p:cond delay="0"/>
                                          </p:stCondLst>
                                        </p:cTn>
                                        <p:tgtEl>
                                          <p:spTgt spid="66"/>
                                        </p:tgtEl>
                                        <p:attrNameLst>
                                          <p:attrName>style.visibility</p:attrName>
                                        </p:attrNameLst>
                                      </p:cBhvr>
                                      <p:to>
                                        <p:strVal val="visible"/>
                                      </p:to>
                                    </p:set>
                                    <p:animEffect transition="in" filter="wipe(left)">
                                      <p:cBhvr>
                                        <p:cTn id="290" dur="500"/>
                                        <p:tgtEl>
                                          <p:spTgt spid="66"/>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8" fill="hold" grpId="0" nodeType="clickEffect">
                                  <p:stCondLst>
                                    <p:cond delay="0"/>
                                  </p:stCondLst>
                                  <p:childTnLst>
                                    <p:set>
                                      <p:cBhvr>
                                        <p:cTn id="294" dur="1" fill="hold">
                                          <p:stCondLst>
                                            <p:cond delay="0"/>
                                          </p:stCondLst>
                                        </p:cTn>
                                        <p:tgtEl>
                                          <p:spTgt spid="74"/>
                                        </p:tgtEl>
                                        <p:attrNameLst>
                                          <p:attrName>style.visibility</p:attrName>
                                        </p:attrNameLst>
                                      </p:cBhvr>
                                      <p:to>
                                        <p:strVal val="visible"/>
                                      </p:to>
                                    </p:set>
                                    <p:animEffect transition="in" filter="wipe(left)">
                                      <p:cBhvr>
                                        <p:cTn id="295" dur="500"/>
                                        <p:tgtEl>
                                          <p:spTgt spid="74"/>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70"/>
                                        </p:tgtEl>
                                        <p:attrNameLst>
                                          <p:attrName>style.visibility</p:attrName>
                                        </p:attrNameLst>
                                      </p:cBhvr>
                                      <p:to>
                                        <p:strVal val="visible"/>
                                      </p:to>
                                    </p:set>
                                    <p:animEffect transition="in" filter="wipe(left)">
                                      <p:cBhvr>
                                        <p:cTn id="300" dur="500"/>
                                        <p:tgtEl>
                                          <p:spTgt spid="70"/>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71"/>
                                        </p:tgtEl>
                                        <p:attrNameLst>
                                          <p:attrName>style.visibility</p:attrName>
                                        </p:attrNameLst>
                                      </p:cBhvr>
                                      <p:to>
                                        <p:strVal val="visible"/>
                                      </p:to>
                                    </p:set>
                                    <p:animEffect transition="in" filter="wipe(left)">
                                      <p:cBhvr>
                                        <p:cTn id="305" dur="500"/>
                                        <p:tgtEl>
                                          <p:spTgt spid="71"/>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72"/>
                                        </p:tgtEl>
                                        <p:attrNameLst>
                                          <p:attrName>style.visibility</p:attrName>
                                        </p:attrNameLst>
                                      </p:cBhvr>
                                      <p:to>
                                        <p:strVal val="visible"/>
                                      </p:to>
                                    </p:set>
                                    <p:animEffect transition="in" filter="wipe(left)">
                                      <p:cBhvr>
                                        <p:cTn id="31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19" grpId="0"/>
      <p:bldP spid="20" grpId="0"/>
      <p:bldP spid="21" grpId="0"/>
      <p:bldP spid="22" grpId="0"/>
      <p:bldP spid="23" grpId="0"/>
      <p:bldP spid="24" grpId="0"/>
      <p:bldP spid="25" grpId="0" animBg="1"/>
      <p:bldP spid="26" grpId="0"/>
      <p:bldP spid="27" grpId="0"/>
      <p:bldP spid="28" grpId="0"/>
      <p:bldP spid="29" grpId="0"/>
      <p:bldP spid="33" grpId="0" animBg="1"/>
      <p:bldP spid="34" grpId="0"/>
      <p:bldP spid="35" grpId="0"/>
      <p:bldP spid="36" grpId="0" animBg="1"/>
      <p:bldP spid="38" grpId="0"/>
      <p:bldP spid="39" grpId="0"/>
      <p:bldP spid="40" grpId="0"/>
      <p:bldP spid="41" grpId="0"/>
      <p:bldP spid="42" grpId="0"/>
      <p:bldP spid="43" grpId="0"/>
      <p:bldP spid="45" grpId="0"/>
      <p:bldP spid="46" grpId="0"/>
      <p:bldP spid="47" grpId="0"/>
      <p:bldP spid="48" grpId="0"/>
      <p:bldP spid="49" grpId="0"/>
      <p:bldP spid="50" grpId="0"/>
      <p:bldP spid="58" grpId="0"/>
      <p:bldP spid="59" grpId="0"/>
      <p:bldP spid="60" grpId="0"/>
      <p:bldP spid="65" grpId="0"/>
      <p:bldP spid="70" grpId="0"/>
      <p:bldP spid="74" grpId="0"/>
      <p:bldP spid="73" grpId="0" animBg="1"/>
      <p:bldP spid="73" grpId="1" animBg="1"/>
      <p:bldP spid="73" grpId="2" animBg="1"/>
      <p:bldP spid="76" grpId="0" animBg="1"/>
      <p:bldP spid="76" grpId="1" animBg="1"/>
      <p:bldP spid="76" grpId="2" animBg="1"/>
      <p:bldP spid="77" grpId="0" animBg="1"/>
      <p:bldP spid="77" grpId="1" animBg="1"/>
      <p:bldP spid="77" grpId="2" animBg="1"/>
      <p:bldP spid="84" grpId="0"/>
      <p:bldP spid="85" grpId="0"/>
      <p:bldP spid="86" grpId="0"/>
      <p:bldP spid="87" grpId="0"/>
      <p:bldP spid="89" grpId="0"/>
      <p:bldP spid="90" grpId="0"/>
      <p:bldP spid="91" grpId="0"/>
      <p:bldP spid="92" grpId="0"/>
      <p:bldP spid="94" grpId="0"/>
      <p:bldP spid="95" grpId="0"/>
      <p:bldP spid="96" grpId="0"/>
      <p:bldP spid="97" grpId="0"/>
      <p:bldP spid="98" grpId="0"/>
      <p:bldP spid="99" grpId="0"/>
      <p:bldP spid="100" grpId="0"/>
      <p:bldP spid="101" grpId="0"/>
      <p:bldP spid="103" grpId="0"/>
      <p:bldP spid="72" grpId="0" animBg="1"/>
      <p:bldP spid="7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000" y="285750"/>
            <a:ext cx="7453548" cy="1340185"/>
            <a:chOff x="743485" y="-480200"/>
            <a:chExt cx="7453548" cy="1418757"/>
          </a:xfrm>
        </p:grpSpPr>
        <p:sp>
          <p:nvSpPr>
            <p:cNvPr id="3" name="TextBox 2"/>
            <p:cNvSpPr txBox="1">
              <a:spLocks noChangeArrowheads="1"/>
            </p:cNvSpPr>
            <p:nvPr/>
          </p:nvSpPr>
          <p:spPr bwMode="auto">
            <a:xfrm>
              <a:off x="743485" y="-480200"/>
              <a:ext cx="7440849" cy="1418757"/>
            </a:xfrm>
            <a:prstGeom prst="roundRect">
              <a:avLst>
                <a:gd name="adj" fmla="val 0"/>
              </a:avLst>
            </a:prstGeom>
            <a:gradFill flip="none" rotWithShape="1">
              <a:gsLst>
                <a:gs pos="0">
                  <a:srgbClr val="FFFF00"/>
                </a:gs>
                <a:gs pos="70400">
                  <a:srgbClr val="FFFFB4"/>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tx1"/>
                  </a:solidFill>
                  <a:latin typeface="Bookman Old Style" panose="02050604050505020204" pitchFamily="18" charset="0"/>
                </a:defRPr>
              </a:lvl1pPr>
            </a:lstStyle>
            <a:p>
              <a:pPr marL="230188" indent="-230188" algn="l"/>
              <a:endParaRPr lang="en-US" dirty="0">
                <a:solidFill>
                  <a:prstClr val="black"/>
                </a:solidFill>
                <a:latin typeface="Bell MT" pitchFamily="18" charset="0"/>
              </a:endParaRPr>
            </a:p>
          </p:txBody>
        </p:sp>
        <p:sp>
          <p:nvSpPr>
            <p:cNvPr id="4" name="TextBox 3"/>
            <p:cNvSpPr txBox="1">
              <a:spLocks noChangeArrowheads="1"/>
            </p:cNvSpPr>
            <p:nvPr/>
          </p:nvSpPr>
          <p:spPr bwMode="auto">
            <a:xfrm>
              <a:off x="1143240" y="-386362"/>
              <a:ext cx="7053793" cy="1212133"/>
            </a:xfrm>
            <a:prstGeom prst="rect">
              <a:avLst/>
            </a:prstGeom>
            <a:noFill/>
            <a:ln w="40000" cap="flat" cmpd="sng" algn="ctr">
              <a:noFill/>
              <a:prstDash val="solid"/>
            </a:ln>
            <a:effectLst/>
          </p:spPr>
          <p:txBody>
            <a:bodyPr rtlCol="0" anchor="ctr"/>
            <a:lstStyle>
              <a:defPPr>
                <a:defRPr lang="en-US"/>
              </a:defPPr>
              <a:lvl1pPr>
                <a:defRPr sz="1600" b="1">
                  <a:solidFill>
                    <a:srgbClr val="0000FF"/>
                  </a:solidFill>
                  <a:latin typeface="Bookman Old Style" panose="020506040505050202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latin typeface="Book Antiqua" panose="02040602050305030304" pitchFamily="18" charset="0"/>
                </a:rPr>
                <a:t>Two objects of masses 100g and 200g are moving along the same line and direction with velocities of 2 ms</a:t>
              </a:r>
              <a:r>
                <a:rPr lang="en-US" baseline="30000" dirty="0">
                  <a:latin typeface="Book Antiqua" panose="02040602050305030304" pitchFamily="18" charset="0"/>
                </a:rPr>
                <a:t>-1</a:t>
              </a:r>
              <a:r>
                <a:rPr lang="en-US" dirty="0">
                  <a:latin typeface="Book Antiqua" panose="02040602050305030304" pitchFamily="18" charset="0"/>
                </a:rPr>
                <a:t> and 1 </a:t>
              </a:r>
              <a:r>
                <a:rPr lang="en-US" dirty="0" smtClean="0">
                  <a:latin typeface="Book Antiqua" panose="02040602050305030304" pitchFamily="18" charset="0"/>
                </a:rPr>
                <a:t>ms</a:t>
              </a:r>
              <a:r>
                <a:rPr lang="en-US" baseline="30000" dirty="0" smtClean="0">
                  <a:latin typeface="Book Antiqua" panose="02040602050305030304" pitchFamily="18" charset="0"/>
                </a:rPr>
                <a:t>-1</a:t>
              </a:r>
              <a:r>
                <a:rPr lang="en-US" dirty="0">
                  <a:latin typeface="Book Antiqua" panose="02040602050305030304" pitchFamily="18" charset="0"/>
                </a:rPr>
                <a:t>, respectively. They collide and after the collision, the first object moves at a velocity of 1.67 ms</a:t>
              </a:r>
              <a:r>
                <a:rPr lang="en-US" baseline="30000" dirty="0">
                  <a:latin typeface="Book Antiqua" panose="02040602050305030304" pitchFamily="18" charset="0"/>
                </a:rPr>
                <a:t>-1</a:t>
              </a:r>
              <a:r>
                <a:rPr lang="en-US" dirty="0">
                  <a:latin typeface="Book Antiqua" panose="02040602050305030304" pitchFamily="18" charset="0"/>
                </a:rPr>
                <a:t>. Determine the velocity of the second object.</a:t>
              </a:r>
              <a:endParaRPr lang="en-IN" dirty="0">
                <a:latin typeface="Book Antiqua" panose="02040602050305030304" pitchFamily="18" charset="0"/>
              </a:endParaRPr>
            </a:p>
          </p:txBody>
        </p:sp>
      </p:grpSp>
      <p:grpSp>
        <p:nvGrpSpPr>
          <p:cNvPr id="5" name="Group 4"/>
          <p:cNvGrpSpPr/>
          <p:nvPr/>
        </p:nvGrpSpPr>
        <p:grpSpPr>
          <a:xfrm>
            <a:off x="426720" y="331470"/>
            <a:ext cx="640080" cy="640080"/>
            <a:chOff x="4953000" y="3718491"/>
            <a:chExt cx="640080" cy="640080"/>
          </a:xfrm>
        </p:grpSpPr>
        <p:sp>
          <p:nvSpPr>
            <p:cNvPr id="6" name="Oval 5"/>
            <p:cNvSpPr/>
            <p:nvPr/>
          </p:nvSpPr>
          <p:spPr>
            <a:xfrm>
              <a:off x="4953000" y="3718491"/>
              <a:ext cx="640080" cy="640080"/>
            </a:xfrm>
            <a:prstGeom prst="ellipse">
              <a:avLst/>
            </a:prstGeom>
            <a:solidFill>
              <a:srgbClr val="00FFFF"/>
            </a:solidFill>
            <a:ln>
              <a:noFill/>
            </a:ln>
            <a:effectLst>
              <a:glow rad="127000">
                <a:schemeClr val="tx1"/>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40489" y="3739575"/>
              <a:ext cx="455574" cy="584775"/>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extrusionH="57150" contourW="6350" prstMaterial="metal">
                <a:bevelT w="127000" h="31750"/>
                <a:contourClr>
                  <a:schemeClr val="accent1">
                    <a:shade val="75000"/>
                  </a:schemeClr>
                </a:contourClr>
              </a:sp3d>
            </a:bodyPr>
            <a:lstStyle/>
            <a:p>
              <a:pPr algn="ctr"/>
              <a:r>
                <a:rPr lang="en-US" sz="3200" b="1" cap="all" dirty="0">
                  <a:ln w="19050">
                    <a:solidFill>
                      <a:schemeClr val="tx1"/>
                    </a:solidFill>
                  </a:ln>
                  <a:solidFill>
                    <a:srgbClr val="FFFF00"/>
                  </a:solidFill>
                  <a:effectLst>
                    <a:outerShdw blurRad="50800" dist="38100" dir="2700000" algn="tl" rotWithShape="0">
                      <a:prstClr val="black">
                        <a:alpha val="40000"/>
                      </a:prstClr>
                    </a:outerShdw>
                  </a:effectLst>
                  <a:latin typeface="Bookman Old Style" pitchFamily="18" charset="0"/>
                </a:rPr>
                <a:t>5</a:t>
              </a:r>
            </a:p>
          </p:txBody>
        </p:sp>
      </p:grpSp>
      <p:sp>
        <p:nvSpPr>
          <p:cNvPr id="9" name="TextBox 8"/>
          <p:cNvSpPr txBox="1"/>
          <p:nvPr/>
        </p:nvSpPr>
        <p:spPr>
          <a:xfrm>
            <a:off x="1295400" y="1699796"/>
            <a:ext cx="284690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Mass of First Object (m</a:t>
            </a:r>
            <a:r>
              <a:rPr lang="en-US" baseline="-25000" dirty="0" smtClean="0">
                <a:solidFill>
                  <a:srgbClr val="0000FF"/>
                </a:solidFill>
              </a:rPr>
              <a:t>1</a:t>
            </a:r>
            <a:r>
              <a:rPr lang="en-US" dirty="0" smtClean="0">
                <a:solidFill>
                  <a:srgbClr val="0000FF"/>
                </a:solidFill>
              </a:rPr>
              <a:t>)</a:t>
            </a:r>
            <a:endParaRPr lang="en-US" dirty="0">
              <a:solidFill>
                <a:srgbClr val="0000FF"/>
              </a:solidFill>
            </a:endParaRPr>
          </a:p>
        </p:txBody>
      </p:sp>
      <p:sp>
        <p:nvSpPr>
          <p:cNvPr id="11" name="TextBox 10"/>
          <p:cNvSpPr txBox="1"/>
          <p:nvPr/>
        </p:nvSpPr>
        <p:spPr>
          <a:xfrm>
            <a:off x="1071924" y="1950168"/>
            <a:ext cx="283949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Mass of Second Object (m</a:t>
            </a:r>
            <a:r>
              <a:rPr lang="en-US" baseline="-25000" dirty="0" smtClean="0">
                <a:solidFill>
                  <a:srgbClr val="0000FF"/>
                </a:solidFill>
              </a:rPr>
              <a:t>2</a:t>
            </a:r>
            <a:r>
              <a:rPr lang="en-US" dirty="0" smtClean="0">
                <a:solidFill>
                  <a:srgbClr val="0000FF"/>
                </a:solidFill>
              </a:rPr>
              <a:t>)</a:t>
            </a:r>
            <a:endParaRPr lang="en-US" dirty="0">
              <a:solidFill>
                <a:srgbClr val="0000FF"/>
              </a:solidFill>
            </a:endParaRPr>
          </a:p>
        </p:txBody>
      </p:sp>
      <p:sp>
        <p:nvSpPr>
          <p:cNvPr id="12" name="TextBox 11"/>
          <p:cNvSpPr txBox="1"/>
          <p:nvPr/>
        </p:nvSpPr>
        <p:spPr>
          <a:xfrm>
            <a:off x="1284514" y="2190750"/>
            <a:ext cx="4472944" cy="312138"/>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Initial Velocity of First Object(u</a:t>
            </a:r>
            <a:r>
              <a:rPr lang="en-US" baseline="-25000" dirty="0" smtClean="0">
                <a:solidFill>
                  <a:srgbClr val="0000FF"/>
                </a:solidFill>
              </a:rPr>
              <a:t>1</a:t>
            </a:r>
            <a:r>
              <a:rPr lang="en-US" dirty="0" smtClean="0">
                <a:solidFill>
                  <a:srgbClr val="0000FF"/>
                </a:solidFill>
              </a:rPr>
              <a:t>) = </a:t>
            </a:r>
            <a:r>
              <a:rPr lang="en-US" dirty="0">
                <a:solidFill>
                  <a:srgbClr val="0000FF"/>
                </a:solidFill>
              </a:rPr>
              <a:t>2 </a:t>
            </a:r>
            <a:r>
              <a:rPr lang="en-US" dirty="0" smtClean="0">
                <a:solidFill>
                  <a:srgbClr val="0000FF"/>
                </a:solidFill>
              </a:rPr>
              <a:t>ms</a:t>
            </a:r>
            <a:r>
              <a:rPr lang="en-US" baseline="30000" dirty="0" smtClean="0">
                <a:solidFill>
                  <a:srgbClr val="0000FF"/>
                </a:solidFill>
              </a:rPr>
              <a:t>-1</a:t>
            </a:r>
            <a:endParaRPr lang="en-US" baseline="30000" dirty="0">
              <a:solidFill>
                <a:srgbClr val="0000FF"/>
              </a:solidFill>
            </a:endParaRPr>
          </a:p>
        </p:txBody>
      </p:sp>
      <p:sp>
        <p:nvSpPr>
          <p:cNvPr id="13" name="TextBox 12"/>
          <p:cNvSpPr txBox="1"/>
          <p:nvPr/>
        </p:nvSpPr>
        <p:spPr>
          <a:xfrm>
            <a:off x="1028147" y="2419350"/>
            <a:ext cx="4360281"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Initial Velocity of Second Object(u</a:t>
            </a:r>
            <a:r>
              <a:rPr lang="en-US" baseline="-25000" dirty="0" smtClean="0">
                <a:solidFill>
                  <a:srgbClr val="0000FF"/>
                </a:solidFill>
              </a:rPr>
              <a:t>2</a:t>
            </a:r>
            <a:r>
              <a:rPr lang="en-US" dirty="0" smtClean="0">
                <a:solidFill>
                  <a:srgbClr val="0000FF"/>
                </a:solidFill>
              </a:rPr>
              <a:t>) </a:t>
            </a:r>
            <a:r>
              <a:rPr lang="en-US" dirty="0">
                <a:solidFill>
                  <a:srgbClr val="0000FF"/>
                </a:solidFill>
              </a:rPr>
              <a:t>= </a:t>
            </a:r>
            <a:r>
              <a:rPr lang="en-US" dirty="0" smtClean="0">
                <a:solidFill>
                  <a:srgbClr val="0000FF"/>
                </a:solidFill>
              </a:rPr>
              <a:t>1 ms</a:t>
            </a:r>
            <a:r>
              <a:rPr lang="en-US" baseline="30000" dirty="0">
                <a:solidFill>
                  <a:srgbClr val="0000FF"/>
                </a:solidFill>
              </a:rPr>
              <a:t>-1</a:t>
            </a:r>
            <a:endParaRPr lang="en-US" dirty="0">
              <a:solidFill>
                <a:srgbClr val="0000FF"/>
              </a:solidFill>
            </a:endParaRPr>
          </a:p>
        </p:txBody>
      </p:sp>
      <p:sp>
        <p:nvSpPr>
          <p:cNvPr id="14" name="TextBox 13"/>
          <p:cNvSpPr txBox="1"/>
          <p:nvPr/>
        </p:nvSpPr>
        <p:spPr>
          <a:xfrm>
            <a:off x="1143000" y="2678725"/>
            <a:ext cx="4542109"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Final Velocity of First Object(v</a:t>
            </a:r>
            <a:r>
              <a:rPr lang="en-US" baseline="-25000" dirty="0" smtClean="0">
                <a:solidFill>
                  <a:srgbClr val="0000FF"/>
                </a:solidFill>
              </a:rPr>
              <a:t>1</a:t>
            </a:r>
            <a:r>
              <a:rPr lang="en-US" dirty="0" smtClean="0">
                <a:solidFill>
                  <a:srgbClr val="0000FF"/>
                </a:solidFill>
              </a:rPr>
              <a:t>) =  1.67 ms</a:t>
            </a:r>
            <a:r>
              <a:rPr lang="en-US" baseline="30000" dirty="0">
                <a:solidFill>
                  <a:srgbClr val="0000FF"/>
                </a:solidFill>
              </a:rPr>
              <a:t>-1</a:t>
            </a:r>
            <a:endParaRPr lang="en-US" dirty="0">
              <a:solidFill>
                <a:srgbClr val="0000FF"/>
              </a:solidFill>
            </a:endParaRPr>
          </a:p>
        </p:txBody>
      </p:sp>
      <p:sp>
        <p:nvSpPr>
          <p:cNvPr id="10" name="Rectangle 9"/>
          <p:cNvSpPr/>
          <p:nvPr/>
        </p:nvSpPr>
        <p:spPr>
          <a:xfrm>
            <a:off x="3717007" y="1699796"/>
            <a:ext cx="833883"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 100 g</a:t>
            </a:r>
            <a:endParaRPr lang="en-US" sz="1600" b="1" dirty="0">
              <a:solidFill>
                <a:srgbClr val="0000FF"/>
              </a:solidFill>
              <a:latin typeface="Book Antiqua" panose="02040602050305030304" pitchFamily="18" charset="0"/>
            </a:endParaRPr>
          </a:p>
        </p:txBody>
      </p:sp>
      <p:sp>
        <p:nvSpPr>
          <p:cNvPr id="15" name="Rectangle 14"/>
          <p:cNvSpPr/>
          <p:nvPr/>
        </p:nvSpPr>
        <p:spPr>
          <a:xfrm>
            <a:off x="4463316" y="1699796"/>
            <a:ext cx="907621"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 0.1 kg</a:t>
            </a:r>
            <a:endParaRPr lang="en-US" sz="1600" b="1" dirty="0">
              <a:solidFill>
                <a:srgbClr val="0000FF"/>
              </a:solidFill>
              <a:latin typeface="Book Antiqua" panose="02040602050305030304" pitchFamily="18" charset="0"/>
            </a:endParaRPr>
          </a:p>
        </p:txBody>
      </p:sp>
      <p:sp>
        <p:nvSpPr>
          <p:cNvPr id="16" name="Rectangle 15"/>
          <p:cNvSpPr/>
          <p:nvPr/>
        </p:nvSpPr>
        <p:spPr>
          <a:xfrm>
            <a:off x="3739974" y="1950168"/>
            <a:ext cx="833883"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 200 g</a:t>
            </a:r>
            <a:endParaRPr lang="en-US" sz="1600" b="1" dirty="0">
              <a:solidFill>
                <a:srgbClr val="0000FF"/>
              </a:solidFill>
              <a:latin typeface="Book Antiqua" panose="02040602050305030304" pitchFamily="18" charset="0"/>
            </a:endParaRPr>
          </a:p>
        </p:txBody>
      </p:sp>
      <p:sp>
        <p:nvSpPr>
          <p:cNvPr id="17" name="Rectangle 16"/>
          <p:cNvSpPr/>
          <p:nvPr/>
        </p:nvSpPr>
        <p:spPr>
          <a:xfrm>
            <a:off x="4450796" y="1950168"/>
            <a:ext cx="907621" cy="338554"/>
          </a:xfrm>
          <a:prstGeom prst="rect">
            <a:avLst/>
          </a:prstGeom>
        </p:spPr>
        <p:txBody>
          <a:bodyPr wrap="none">
            <a:spAutoFit/>
          </a:bodyPr>
          <a:lstStyle/>
          <a:p>
            <a:r>
              <a:rPr lang="en-US" sz="1600" b="1" dirty="0" smtClean="0">
                <a:solidFill>
                  <a:srgbClr val="0000FF"/>
                </a:solidFill>
                <a:latin typeface="Book Antiqua" panose="02040602050305030304" pitchFamily="18" charset="0"/>
              </a:rPr>
              <a:t>= 0.2 kg</a:t>
            </a:r>
            <a:endParaRPr lang="en-US" sz="1600" b="1" dirty="0">
              <a:solidFill>
                <a:srgbClr val="0000FF"/>
              </a:solidFill>
              <a:latin typeface="Book Antiqua" panose="02040602050305030304" pitchFamily="18" charset="0"/>
            </a:endParaRPr>
          </a:p>
        </p:txBody>
      </p:sp>
      <p:sp>
        <p:nvSpPr>
          <p:cNvPr id="18" name="TextBox 17"/>
          <p:cNvSpPr txBox="1"/>
          <p:nvPr/>
        </p:nvSpPr>
        <p:spPr>
          <a:xfrm>
            <a:off x="1490247" y="2952750"/>
            <a:ext cx="3551528" cy="338554"/>
          </a:xfrm>
          <a:prstGeom prst="rect">
            <a:avLst/>
          </a:prstGeom>
          <a:noFill/>
          <a:ln w="9525">
            <a:noFill/>
            <a:miter lim="800000"/>
            <a:headEnd/>
            <a:tailEnd/>
          </a:ln>
        </p:spPr>
        <p:txBody>
          <a:bodyPr wrap="square">
            <a:spAutoFit/>
          </a:bodyPr>
          <a:lstStyle>
            <a:defPPr>
              <a:defRPr lang="en-US"/>
            </a:defPPr>
            <a:lvl1pPr algn="r">
              <a:defRPr sz="1600" b="1">
                <a:solidFill>
                  <a:srgbClr val="0066FF"/>
                </a:solidFill>
                <a:latin typeface="Book Antiqua" pitchFamily="18" charset="0"/>
              </a:defRPr>
            </a:lvl1pPr>
          </a:lstStyle>
          <a:p>
            <a:pPr algn="l"/>
            <a:r>
              <a:rPr lang="en-US" dirty="0" smtClean="0">
                <a:solidFill>
                  <a:srgbClr val="0000FF"/>
                </a:solidFill>
              </a:rPr>
              <a:t>Velocity of Second Object (v</a:t>
            </a:r>
            <a:r>
              <a:rPr lang="en-US" baseline="-25000" dirty="0" smtClean="0">
                <a:solidFill>
                  <a:srgbClr val="0000FF"/>
                </a:solidFill>
              </a:rPr>
              <a:t>2</a:t>
            </a:r>
            <a:r>
              <a:rPr lang="en-US" dirty="0" smtClean="0">
                <a:solidFill>
                  <a:srgbClr val="0000FF"/>
                </a:solidFill>
              </a:rPr>
              <a:t>) </a:t>
            </a:r>
            <a:r>
              <a:rPr lang="en-US" dirty="0">
                <a:solidFill>
                  <a:srgbClr val="0000FF"/>
                </a:solidFill>
              </a:rPr>
              <a:t>= </a:t>
            </a:r>
            <a:r>
              <a:rPr lang="en-US" dirty="0" smtClean="0">
                <a:solidFill>
                  <a:srgbClr val="0000FF"/>
                </a:solidFill>
              </a:rPr>
              <a:t>?</a:t>
            </a:r>
            <a:endParaRPr lang="en-US" dirty="0">
              <a:solidFill>
                <a:srgbClr val="0000FF"/>
              </a:solidFill>
            </a:endParaRPr>
          </a:p>
        </p:txBody>
      </p:sp>
      <p:sp>
        <p:nvSpPr>
          <p:cNvPr id="19" name="Rectangle 18"/>
          <p:cNvSpPr/>
          <p:nvPr/>
        </p:nvSpPr>
        <p:spPr>
          <a:xfrm>
            <a:off x="221136" y="1633512"/>
            <a:ext cx="817853" cy="338554"/>
          </a:xfrm>
          <a:prstGeom prst="rect">
            <a:avLst/>
          </a:prstGeom>
          <a:gradFill flip="none" rotWithShape="1">
            <a:gsLst>
              <a:gs pos="49000">
                <a:srgbClr val="FFECF9"/>
              </a:gs>
              <a:gs pos="0">
                <a:srgbClr val="FFA7E2"/>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Given:</a:t>
            </a:r>
          </a:p>
        </p:txBody>
      </p:sp>
      <p:sp>
        <p:nvSpPr>
          <p:cNvPr id="20" name="Rectangle 19"/>
          <p:cNvSpPr/>
          <p:nvPr/>
        </p:nvSpPr>
        <p:spPr>
          <a:xfrm>
            <a:off x="264892" y="2952750"/>
            <a:ext cx="970137" cy="338554"/>
          </a:xfrm>
          <a:prstGeom prst="rect">
            <a:avLst/>
          </a:prstGeom>
          <a:gradFill flip="none" rotWithShape="1">
            <a:gsLst>
              <a:gs pos="0">
                <a:srgbClr val="FFCC66"/>
              </a:gs>
              <a:gs pos="98333">
                <a:sysClr val="window" lastClr="FFFFFF"/>
              </a:gs>
            </a:gsLst>
            <a:lin ang="0" scaled="1"/>
            <a:tileRect/>
          </a:gradFill>
          <a:ln w="40000" cap="flat" cmpd="sng" algn="ctr">
            <a:noFill/>
            <a:prstDash val="solid"/>
          </a:ln>
          <a:effectLst/>
        </p:spPr>
        <p:txBody>
          <a:bodyPr rtlCol="0" anchor="ctr"/>
          <a:lstStyle/>
          <a:p>
            <a:r>
              <a:rPr lang="en-US" sz="1600" b="1" kern="0" dirty="0">
                <a:solidFill>
                  <a:srgbClr val="C00000"/>
                </a:solidFill>
                <a:effectLst>
                  <a:innerShdw blurRad="114300">
                    <a:prstClr val="black"/>
                  </a:innerShdw>
                </a:effectLst>
                <a:latin typeface="Book Antiqua" pitchFamily="18" charset="0"/>
              </a:rPr>
              <a:t>To Find:</a:t>
            </a:r>
          </a:p>
        </p:txBody>
      </p:sp>
      <p:sp>
        <p:nvSpPr>
          <p:cNvPr id="24" name="TextBox 23"/>
          <p:cNvSpPr txBox="1"/>
          <p:nvPr/>
        </p:nvSpPr>
        <p:spPr>
          <a:xfrm>
            <a:off x="1482282" y="3790950"/>
            <a:ext cx="736921"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u</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p>
        </p:txBody>
      </p:sp>
      <p:sp>
        <p:nvSpPr>
          <p:cNvPr id="25" name="TextBox 24"/>
          <p:cNvSpPr txBox="1"/>
          <p:nvPr/>
        </p:nvSpPr>
        <p:spPr>
          <a:xfrm>
            <a:off x="3113641" y="3790950"/>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a:t>
            </a:r>
          </a:p>
        </p:txBody>
      </p:sp>
      <p:sp>
        <p:nvSpPr>
          <p:cNvPr id="26" name="TextBox 25"/>
          <p:cNvSpPr txBox="1"/>
          <p:nvPr/>
        </p:nvSpPr>
        <p:spPr>
          <a:xfrm>
            <a:off x="3422626" y="3790950"/>
            <a:ext cx="726309"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v</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1</a:t>
            </a:r>
          </a:p>
        </p:txBody>
      </p:sp>
      <p:sp>
        <p:nvSpPr>
          <p:cNvPr id="27" name="Rectangle 26"/>
          <p:cNvSpPr/>
          <p:nvPr/>
        </p:nvSpPr>
        <p:spPr>
          <a:xfrm>
            <a:off x="2072832" y="3790950"/>
            <a:ext cx="1080358"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u</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p>
        </p:txBody>
      </p:sp>
      <p:sp>
        <p:nvSpPr>
          <p:cNvPr id="28" name="Rectangle 27"/>
          <p:cNvSpPr/>
          <p:nvPr/>
        </p:nvSpPr>
        <p:spPr>
          <a:xfrm>
            <a:off x="4093231" y="3790950"/>
            <a:ext cx="846707"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  m</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v</a:t>
            </a:r>
            <a:r>
              <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rPr>
              <a:t>2</a:t>
            </a:r>
          </a:p>
        </p:txBody>
      </p:sp>
      <p:sp>
        <p:nvSpPr>
          <p:cNvPr id="29" name="TextBox 28"/>
          <p:cNvSpPr txBox="1"/>
          <p:nvPr/>
        </p:nvSpPr>
        <p:spPr>
          <a:xfrm>
            <a:off x="852067" y="4075610"/>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30" name="TextBox 29"/>
          <p:cNvSpPr txBox="1"/>
          <p:nvPr/>
        </p:nvSpPr>
        <p:spPr>
          <a:xfrm>
            <a:off x="3113641" y="4075610"/>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32" name="Rectangle 31"/>
          <p:cNvSpPr/>
          <p:nvPr/>
        </p:nvSpPr>
        <p:spPr>
          <a:xfrm>
            <a:off x="1291782" y="4075610"/>
            <a:ext cx="1861407" cy="338554"/>
          </a:xfrm>
          <a:prstGeom prst="rect">
            <a:avLst/>
          </a:prstGeom>
        </p:spPr>
        <p:txBody>
          <a:bodyPr wrap="none">
            <a:spAutoFit/>
          </a:bodyPr>
          <a:lstStyle/>
          <a:p>
            <a:pPr lvl="0"/>
            <a:r>
              <a:rPr lang="en-US" sz="1600" b="1" kern="0" dirty="0" smtClean="0">
                <a:solidFill>
                  <a:srgbClr val="0000FF"/>
                </a:solidFill>
                <a:latin typeface="Book Antiqua" panose="02040602050305030304" pitchFamily="18" charset="0"/>
              </a:rPr>
              <a:t>(0.1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2)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(0.2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1)</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33" name="TextBox 32"/>
          <p:cNvSpPr txBox="1"/>
          <p:nvPr/>
        </p:nvSpPr>
        <p:spPr>
          <a:xfrm>
            <a:off x="852067" y="4467005"/>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34" name="TextBox 33"/>
          <p:cNvSpPr txBox="1"/>
          <p:nvPr/>
        </p:nvSpPr>
        <p:spPr>
          <a:xfrm>
            <a:off x="3113641" y="4467005"/>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35" name="TextBox 34"/>
          <p:cNvSpPr txBox="1"/>
          <p:nvPr/>
        </p:nvSpPr>
        <p:spPr>
          <a:xfrm>
            <a:off x="3422626" y="4467005"/>
            <a:ext cx="1439895"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0.167 + 0.2v</a:t>
            </a:r>
            <a:r>
              <a:rPr lang="en-US" sz="1600" b="1" kern="0" baseline="-25000" dirty="0" smtClean="0">
                <a:solidFill>
                  <a:srgbClr val="0000FF"/>
                </a:solidFill>
                <a:latin typeface="Book Antiqua" panose="02040602050305030304" pitchFamily="18" charset="0"/>
              </a:rPr>
              <a:t>2</a:t>
            </a:r>
            <a:endParaRPr lang="en-US" sz="1600" b="1" kern="0" baseline="-25000" dirty="0">
              <a:solidFill>
                <a:srgbClr val="0000FF"/>
              </a:solidFill>
              <a:latin typeface="Book Antiqua" panose="02040602050305030304" pitchFamily="18" charset="0"/>
            </a:endParaRPr>
          </a:p>
        </p:txBody>
      </p:sp>
      <p:sp>
        <p:nvSpPr>
          <p:cNvPr id="36" name="Rectangle 35"/>
          <p:cNvSpPr/>
          <p:nvPr/>
        </p:nvSpPr>
        <p:spPr>
          <a:xfrm>
            <a:off x="2712043" y="4467005"/>
            <a:ext cx="441146" cy="338554"/>
          </a:xfrm>
          <a:prstGeom prst="rect">
            <a:avLst/>
          </a:prstGeom>
        </p:spPr>
        <p:txBody>
          <a:bodyPr wrap="none">
            <a:spAutoFit/>
          </a:bodyPr>
          <a:lstStyle/>
          <a:p>
            <a:pPr lvl="0" algn="r"/>
            <a:r>
              <a:rPr lang="en-US" sz="1600" b="1" kern="0" dirty="0" smtClean="0">
                <a:solidFill>
                  <a:srgbClr val="0000FF"/>
                </a:solidFill>
                <a:latin typeface="Book Antiqua" panose="02040602050305030304" pitchFamily="18" charset="0"/>
              </a:rPr>
              <a:t>0.4</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37" name="TextBox 36"/>
          <p:cNvSpPr txBox="1"/>
          <p:nvPr/>
        </p:nvSpPr>
        <p:spPr>
          <a:xfrm>
            <a:off x="5493978" y="1773109"/>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38" name="TextBox 37"/>
          <p:cNvSpPr txBox="1"/>
          <p:nvPr/>
        </p:nvSpPr>
        <p:spPr>
          <a:xfrm>
            <a:off x="7299258" y="1773109"/>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39" name="TextBox 38"/>
          <p:cNvSpPr txBox="1"/>
          <p:nvPr/>
        </p:nvSpPr>
        <p:spPr>
          <a:xfrm>
            <a:off x="7608243" y="1773109"/>
            <a:ext cx="971526"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0.233</a:t>
            </a:r>
            <a:endParaRPr lang="en-US" sz="1600" b="1" kern="0" dirty="0">
              <a:solidFill>
                <a:srgbClr val="0000FF"/>
              </a:solidFill>
              <a:latin typeface="Book Antiqua" panose="02040602050305030304" pitchFamily="18" charset="0"/>
            </a:endParaRPr>
          </a:p>
        </p:txBody>
      </p:sp>
      <p:sp>
        <p:nvSpPr>
          <p:cNvPr id="40" name="Rectangle 39"/>
          <p:cNvSpPr/>
          <p:nvPr/>
        </p:nvSpPr>
        <p:spPr>
          <a:xfrm>
            <a:off x="6714917" y="1773109"/>
            <a:ext cx="623889" cy="338554"/>
          </a:xfrm>
          <a:prstGeom prst="rect">
            <a:avLst/>
          </a:prstGeom>
        </p:spPr>
        <p:txBody>
          <a:bodyPr wrap="none">
            <a:spAutoFit/>
          </a:bodyPr>
          <a:lstStyle/>
          <a:p>
            <a:pPr lvl="0" algn="r"/>
            <a:r>
              <a:rPr lang="en-US" sz="1600" b="1" kern="0" dirty="0" smtClean="0">
                <a:solidFill>
                  <a:srgbClr val="0000FF"/>
                </a:solidFill>
                <a:latin typeface="Book Antiqua" panose="02040602050305030304" pitchFamily="18" charset="0"/>
              </a:rPr>
              <a:t>0.2v</a:t>
            </a:r>
            <a:r>
              <a:rPr lang="en-US" sz="1600" b="1" kern="0" baseline="-25000" dirty="0" smtClean="0">
                <a:solidFill>
                  <a:srgbClr val="0000FF"/>
                </a:solidFill>
                <a:latin typeface="Book Antiqua" panose="02040602050305030304" pitchFamily="18" charset="0"/>
              </a:rPr>
              <a:t>2</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grpSp>
        <p:nvGrpSpPr>
          <p:cNvPr id="41" name="Group 40"/>
          <p:cNvGrpSpPr/>
          <p:nvPr/>
        </p:nvGrpSpPr>
        <p:grpSpPr>
          <a:xfrm>
            <a:off x="6526798" y="2073073"/>
            <a:ext cx="1100137" cy="651077"/>
            <a:chOff x="2630040" y="2970962"/>
            <a:chExt cx="405910" cy="867299"/>
          </a:xfrm>
        </p:grpSpPr>
        <p:sp>
          <p:nvSpPr>
            <p:cNvPr id="42" name="Rectangle 41"/>
            <p:cNvSpPr>
              <a:spLocks noChangeArrowheads="1"/>
            </p:cNvSpPr>
            <p:nvPr/>
          </p:nvSpPr>
          <p:spPr bwMode="auto">
            <a:xfrm>
              <a:off x="2630040" y="2970962"/>
              <a:ext cx="405910" cy="450987"/>
            </a:xfrm>
            <a:prstGeom prst="rect">
              <a:avLst/>
            </a:prstGeom>
            <a:noFill/>
            <a:ln w="9525">
              <a:noFill/>
              <a:miter lim="800000"/>
              <a:headEnd/>
              <a:tailEnd/>
            </a:ln>
          </p:spPr>
          <p:txBody>
            <a:bodyPr wrap="square">
              <a:spAutoFit/>
            </a:bodyPr>
            <a:lstStyle/>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0.233</a:t>
              </a:r>
            </a:p>
          </p:txBody>
        </p:sp>
        <p:cxnSp>
          <p:nvCxnSpPr>
            <p:cNvPr id="43" name="Straight Connector 42"/>
            <p:cNvCxnSpPr/>
            <p:nvPr/>
          </p:nvCxnSpPr>
          <p:spPr>
            <a:xfrm>
              <a:off x="2727759" y="3408677"/>
              <a:ext cx="229001" cy="0"/>
            </a:xfrm>
            <a:prstGeom prst="line">
              <a:avLst/>
            </a:prstGeom>
            <a:noFill/>
            <a:ln w="19050" cap="flat" cmpd="sng" algn="ctr">
              <a:solidFill>
                <a:srgbClr val="0000FF"/>
              </a:solidFill>
              <a:prstDash val="solid"/>
            </a:ln>
            <a:effectLst>
              <a:outerShdw blurRad="40000" dist="23000" dir="5400000" rotWithShape="0">
                <a:srgbClr val="000000">
                  <a:alpha val="35000"/>
                </a:srgbClr>
              </a:outerShdw>
            </a:effectLst>
          </p:spPr>
        </p:cxnSp>
        <p:sp>
          <p:nvSpPr>
            <p:cNvPr id="44" name="Rectangle 43"/>
            <p:cNvSpPr>
              <a:spLocks noChangeArrowheads="1"/>
            </p:cNvSpPr>
            <p:nvPr/>
          </p:nvSpPr>
          <p:spPr bwMode="auto">
            <a:xfrm>
              <a:off x="2744411" y="3387274"/>
              <a:ext cx="208296" cy="450987"/>
            </a:xfrm>
            <a:prstGeom prst="rect">
              <a:avLst/>
            </a:prstGeom>
            <a:noFill/>
            <a:ln w="9525">
              <a:noFill/>
              <a:miter lim="800000"/>
              <a:headEnd/>
              <a:tailEnd/>
            </a:ln>
          </p:spPr>
          <p:txBody>
            <a:bodyPr wrap="square">
              <a:spAutoFit/>
            </a:bodyPr>
            <a:lstStyle/>
            <a:p>
              <a:pPr marL="457200" marR="0" lvl="0" indent="-45720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0.2</a:t>
              </a:r>
            </a:p>
          </p:txBody>
        </p:sp>
      </p:grpSp>
      <p:sp>
        <p:nvSpPr>
          <p:cNvPr id="45" name="TextBox 44"/>
          <p:cNvSpPr txBox="1"/>
          <p:nvPr/>
        </p:nvSpPr>
        <p:spPr>
          <a:xfrm>
            <a:off x="6251402" y="2181647"/>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46" name="Rectangle 45"/>
          <p:cNvSpPr/>
          <p:nvPr/>
        </p:nvSpPr>
        <p:spPr>
          <a:xfrm>
            <a:off x="6019800" y="2181647"/>
            <a:ext cx="367408" cy="338554"/>
          </a:xfrm>
          <a:prstGeom prst="rect">
            <a:avLst/>
          </a:prstGeom>
        </p:spPr>
        <p:txBody>
          <a:bodyPr wrap="none">
            <a:spAutoFit/>
          </a:bodyPr>
          <a:lstStyle/>
          <a:p>
            <a:pPr lvl="0" algn="r"/>
            <a:r>
              <a:rPr lang="en-US" sz="1600" b="1" kern="0" dirty="0" smtClean="0">
                <a:solidFill>
                  <a:srgbClr val="0000FF"/>
                </a:solidFill>
                <a:latin typeface="Book Antiqua" panose="02040602050305030304" pitchFamily="18" charset="0"/>
              </a:rPr>
              <a:t>v</a:t>
            </a:r>
            <a:r>
              <a:rPr lang="en-US" sz="1600" b="1" kern="0" baseline="-25000" dirty="0" smtClean="0">
                <a:solidFill>
                  <a:srgbClr val="0000FF"/>
                </a:solidFill>
                <a:latin typeface="Book Antiqua" panose="02040602050305030304" pitchFamily="18" charset="0"/>
              </a:rPr>
              <a:t>2</a:t>
            </a:r>
            <a:endParaRPr kumimoji="0" lang="en-US" sz="1600" b="1" i="0" u="none" strike="noStrike" kern="0" cap="none" spc="0" normalizeH="0" baseline="-25000" noProof="0" dirty="0" smtClean="0">
              <a:ln>
                <a:noFill/>
              </a:ln>
              <a:solidFill>
                <a:srgbClr val="0000FF"/>
              </a:solidFill>
              <a:effectLst/>
              <a:uLnTx/>
              <a:uFillTx/>
              <a:latin typeface="Book Antiqua" panose="02040602050305030304" pitchFamily="18" charset="0"/>
            </a:endParaRPr>
          </a:p>
        </p:txBody>
      </p:sp>
      <p:sp>
        <p:nvSpPr>
          <p:cNvPr id="47" name="TextBox 46"/>
          <p:cNvSpPr txBox="1"/>
          <p:nvPr/>
        </p:nvSpPr>
        <p:spPr>
          <a:xfrm>
            <a:off x="5493978" y="2216319"/>
            <a:ext cx="439715" cy="338554"/>
          </a:xfrm>
          <a:prstGeom prst="rect">
            <a:avLst/>
          </a:prstGeom>
          <a:noFill/>
        </p:spPr>
        <p:txBody>
          <a:bodyPr wrap="square" rtlCol="0">
            <a:spAutoFit/>
          </a:bodyPr>
          <a:lstStyle/>
          <a:p>
            <a:pPr lvl="0" algn="ctr"/>
            <a:r>
              <a:rPr lang="en-US" sz="1600" b="1" kern="0" dirty="0">
                <a:solidFill>
                  <a:srgbClr val="0000FF"/>
                </a:solidFill>
                <a:latin typeface="Symbol" panose="05050102010706020507" pitchFamily="18" charset="2"/>
              </a:rPr>
              <a:t>\</a:t>
            </a:r>
            <a:endParaRPr kumimoji="0" lang="en-US" sz="1600" b="1" i="0" u="none" strike="noStrike" kern="0" cap="none" spc="0" normalizeH="0" baseline="-25000" noProof="0" dirty="0" smtClean="0">
              <a:ln>
                <a:noFill/>
              </a:ln>
              <a:solidFill>
                <a:srgbClr val="0000FF"/>
              </a:solidFill>
              <a:effectLst/>
              <a:uLnTx/>
              <a:uFillTx/>
              <a:latin typeface="Symbol" panose="05050102010706020507" pitchFamily="18" charset="2"/>
            </a:endParaRPr>
          </a:p>
        </p:txBody>
      </p:sp>
      <p:sp>
        <p:nvSpPr>
          <p:cNvPr id="48" name="Rectangle 47"/>
          <p:cNvSpPr>
            <a:spLocks noChangeArrowheads="1"/>
          </p:cNvSpPr>
          <p:nvPr/>
        </p:nvSpPr>
        <p:spPr bwMode="auto">
          <a:xfrm>
            <a:off x="1476375" y="3376196"/>
            <a:ext cx="3679271" cy="338554"/>
          </a:xfrm>
          <a:prstGeom prst="rect">
            <a:avLst/>
          </a:prstGeom>
          <a:noFill/>
          <a:ln w="9525">
            <a:noFill/>
            <a:miter lim="800000"/>
            <a:headEnd/>
            <a:tailEnd/>
          </a:ln>
        </p:spPr>
        <p:txBody>
          <a:bodyPr wrap="square">
            <a:spAutoFit/>
          </a:bodyPr>
          <a:lstStyle/>
          <a:p>
            <a:pPr lvl="1" indent="-457200" algn="just">
              <a:tabLst>
                <a:tab pos="2057400" algn="r"/>
                <a:tab pos="2228850" algn="l"/>
                <a:tab pos="2514600" algn="l"/>
              </a:tabLst>
            </a:pPr>
            <a:r>
              <a:rPr lang="en-US" sz="1600" b="1" dirty="0" smtClean="0">
                <a:solidFill>
                  <a:srgbClr val="C00000"/>
                </a:solidFill>
                <a:latin typeface="Book Antiqua" panose="02040602050305030304" pitchFamily="18" charset="0"/>
                <a:cs typeface="Times New Roman" pitchFamily="18" charset="0"/>
              </a:rPr>
              <a:t>m</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u</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   +     m</a:t>
            </a:r>
            <a:r>
              <a:rPr lang="en-US" sz="1600" b="1" baseline="-25000" dirty="0" smtClean="0">
                <a:solidFill>
                  <a:srgbClr val="C00000"/>
                </a:solidFill>
                <a:latin typeface="Book Antiqua" panose="02040602050305030304" pitchFamily="18" charset="0"/>
                <a:cs typeface="Times New Roman" pitchFamily="18" charset="0"/>
              </a:rPr>
              <a:t>2</a:t>
            </a:r>
            <a:r>
              <a:rPr lang="en-US" sz="1600" b="1" dirty="0" smtClean="0">
                <a:solidFill>
                  <a:srgbClr val="C00000"/>
                </a:solidFill>
                <a:latin typeface="Book Antiqua" panose="02040602050305030304" pitchFamily="18" charset="0"/>
                <a:cs typeface="Times New Roman" pitchFamily="18" charset="0"/>
              </a:rPr>
              <a:t>u</a:t>
            </a:r>
            <a:r>
              <a:rPr lang="en-US" sz="1600" b="1" baseline="-25000" dirty="0" smtClean="0">
                <a:solidFill>
                  <a:srgbClr val="C00000"/>
                </a:solidFill>
                <a:latin typeface="Book Antiqua" panose="02040602050305030304" pitchFamily="18" charset="0"/>
                <a:cs typeface="Times New Roman" pitchFamily="18" charset="0"/>
              </a:rPr>
              <a:t>2       </a:t>
            </a:r>
            <a:r>
              <a:rPr lang="en-US" sz="1600" b="1" dirty="0" smtClean="0">
                <a:solidFill>
                  <a:srgbClr val="C00000"/>
                </a:solidFill>
                <a:latin typeface="Book Antiqua" panose="02040602050305030304" pitchFamily="18" charset="0"/>
                <a:cs typeface="Times New Roman" pitchFamily="18" charset="0"/>
              </a:rPr>
              <a:t> =	   m</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v</a:t>
            </a:r>
            <a:r>
              <a:rPr lang="en-US" sz="1600" b="1" baseline="-25000" dirty="0" smtClean="0">
                <a:solidFill>
                  <a:srgbClr val="C00000"/>
                </a:solidFill>
                <a:latin typeface="Book Antiqua" panose="02040602050305030304" pitchFamily="18" charset="0"/>
                <a:cs typeface="Times New Roman" pitchFamily="18" charset="0"/>
              </a:rPr>
              <a:t>1</a:t>
            </a:r>
            <a:r>
              <a:rPr lang="en-US" sz="1600" b="1" dirty="0" smtClean="0">
                <a:solidFill>
                  <a:srgbClr val="C00000"/>
                </a:solidFill>
                <a:latin typeface="Book Antiqua" panose="02040602050305030304" pitchFamily="18" charset="0"/>
                <a:cs typeface="Times New Roman" pitchFamily="18" charset="0"/>
              </a:rPr>
              <a:t> + m</a:t>
            </a:r>
            <a:r>
              <a:rPr lang="en-US" sz="1600" b="1" baseline="-25000" dirty="0" smtClean="0">
                <a:solidFill>
                  <a:srgbClr val="C00000"/>
                </a:solidFill>
                <a:latin typeface="Book Antiqua" panose="02040602050305030304" pitchFamily="18" charset="0"/>
                <a:cs typeface="Times New Roman" pitchFamily="18" charset="0"/>
              </a:rPr>
              <a:t>2</a:t>
            </a:r>
            <a:r>
              <a:rPr lang="en-US" sz="1600" b="1" dirty="0" smtClean="0">
                <a:solidFill>
                  <a:srgbClr val="C00000"/>
                </a:solidFill>
                <a:latin typeface="Book Antiqua" panose="02040602050305030304" pitchFamily="18" charset="0"/>
                <a:cs typeface="Times New Roman" pitchFamily="18" charset="0"/>
              </a:rPr>
              <a:t>v</a:t>
            </a:r>
            <a:r>
              <a:rPr lang="en-US" sz="1600" b="1" baseline="-25000" dirty="0" smtClean="0">
                <a:solidFill>
                  <a:srgbClr val="C00000"/>
                </a:solidFill>
                <a:latin typeface="Book Antiqua" panose="02040602050305030304" pitchFamily="18" charset="0"/>
                <a:cs typeface="Times New Roman" pitchFamily="18" charset="0"/>
              </a:rPr>
              <a:t>2 </a:t>
            </a:r>
            <a:endParaRPr lang="en-US" sz="1600" b="1" dirty="0">
              <a:solidFill>
                <a:srgbClr val="C00000"/>
              </a:solidFill>
              <a:latin typeface="Book Antiqua" panose="02040602050305030304" pitchFamily="18" charset="0"/>
              <a:cs typeface="Times New Roman" pitchFamily="18" charset="0"/>
            </a:endParaRPr>
          </a:p>
        </p:txBody>
      </p:sp>
      <p:sp>
        <p:nvSpPr>
          <p:cNvPr id="49" name="TextBox 48"/>
          <p:cNvSpPr txBox="1"/>
          <p:nvPr/>
        </p:nvSpPr>
        <p:spPr>
          <a:xfrm>
            <a:off x="7290886" y="2181647"/>
            <a:ext cx="44273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0000FF"/>
                </a:solidFill>
                <a:effectLst/>
                <a:uLnTx/>
                <a:uFillTx/>
                <a:latin typeface="Book Antiqua" panose="02040602050305030304" pitchFamily="18" charset="0"/>
              </a:rPr>
              <a:t>=</a:t>
            </a:r>
          </a:p>
        </p:txBody>
      </p:sp>
      <p:sp>
        <p:nvSpPr>
          <p:cNvPr id="50" name="TextBox 49"/>
          <p:cNvSpPr txBox="1"/>
          <p:nvPr/>
        </p:nvSpPr>
        <p:spPr>
          <a:xfrm>
            <a:off x="7521776" y="2181647"/>
            <a:ext cx="1352526"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1.165ms</a:t>
            </a:r>
            <a:r>
              <a:rPr lang="en-US" sz="1600" b="1" kern="0" baseline="30000" dirty="0" smtClean="0">
                <a:solidFill>
                  <a:srgbClr val="0000FF"/>
                </a:solidFill>
                <a:latin typeface="Book Antiqua" panose="02040602050305030304" pitchFamily="18" charset="0"/>
              </a:rPr>
              <a:t>-1</a:t>
            </a:r>
            <a:endParaRPr lang="en-US" sz="1600" b="1" kern="0" baseline="30000" dirty="0">
              <a:solidFill>
                <a:srgbClr val="0000FF"/>
              </a:solidFill>
              <a:latin typeface="Book Antiqua" panose="02040602050305030304" pitchFamily="18" charset="0"/>
            </a:endParaRPr>
          </a:p>
        </p:txBody>
      </p:sp>
      <p:sp>
        <p:nvSpPr>
          <p:cNvPr id="52" name="Rectangle 51"/>
          <p:cNvSpPr/>
          <p:nvPr/>
        </p:nvSpPr>
        <p:spPr>
          <a:xfrm>
            <a:off x="229004" y="3347761"/>
            <a:ext cx="1125629" cy="338554"/>
          </a:xfrm>
          <a:prstGeom prst="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rtlCol="0" anchor="ctr"/>
          <a:lstStyle/>
          <a:p>
            <a:r>
              <a:rPr lang="en-US" sz="1600" b="1" kern="0" dirty="0" smtClean="0">
                <a:solidFill>
                  <a:srgbClr val="C00000"/>
                </a:solidFill>
                <a:effectLst>
                  <a:innerShdw blurRad="114300">
                    <a:prstClr val="black"/>
                  </a:innerShdw>
                </a:effectLst>
                <a:latin typeface="Book Antiqua" pitchFamily="18" charset="0"/>
              </a:rPr>
              <a:t>Formula:</a:t>
            </a:r>
            <a:endParaRPr lang="en-US" sz="1600" b="1" kern="0" dirty="0">
              <a:solidFill>
                <a:srgbClr val="C00000"/>
              </a:solidFill>
              <a:effectLst>
                <a:innerShdw blurRad="114300">
                  <a:prstClr val="black"/>
                </a:innerShdw>
              </a:effectLst>
              <a:latin typeface="Book Antiqua" pitchFamily="18" charset="0"/>
            </a:endParaRPr>
          </a:p>
        </p:txBody>
      </p:sp>
      <p:sp>
        <p:nvSpPr>
          <p:cNvPr id="53" name="Rectangle 52"/>
          <p:cNvSpPr/>
          <p:nvPr/>
        </p:nvSpPr>
        <p:spPr>
          <a:xfrm>
            <a:off x="221919" y="3790950"/>
            <a:ext cx="1045479" cy="338554"/>
          </a:xfrm>
          <a:prstGeom prst="rect">
            <a:avLst/>
          </a:prstGeom>
          <a:gradFill flip="none" rotWithShape="1">
            <a:gsLst>
              <a:gs pos="0">
                <a:srgbClr val="97FDFF"/>
              </a:gs>
              <a:gs pos="98333">
                <a:sysClr val="window" lastClr="FFFFFF"/>
              </a:gs>
            </a:gsLst>
            <a:lin ang="0" scaled="1"/>
            <a:tileRect/>
          </a:gradFill>
          <a:ln w="40000" cap="flat" cmpd="sng" algn="ctr">
            <a:noFill/>
            <a:prstDash val="solid"/>
          </a:ln>
          <a:effectLst/>
        </p:spPr>
        <p:txBody>
          <a:bodyPr wrap="none">
            <a:spAutoFit/>
          </a:bodyPr>
          <a:lstStyle/>
          <a:p>
            <a:r>
              <a:rPr lang="en-US" sz="1600" b="1" dirty="0">
                <a:solidFill>
                  <a:srgbClr val="0000FF"/>
                </a:solidFill>
                <a:latin typeface="Book Antiqua" panose="02040602050305030304" pitchFamily="18" charset="0"/>
              </a:rPr>
              <a:t>Solution:</a:t>
            </a:r>
          </a:p>
        </p:txBody>
      </p:sp>
      <p:sp>
        <p:nvSpPr>
          <p:cNvPr id="57" name="Rectangle 56"/>
          <p:cNvSpPr/>
          <p:nvPr/>
        </p:nvSpPr>
        <p:spPr>
          <a:xfrm>
            <a:off x="3355258" y="474948"/>
            <a:ext cx="452257" cy="24617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220843" y="463620"/>
            <a:ext cx="509615" cy="24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739107" y="717036"/>
            <a:ext cx="649515" cy="22025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4749013" y="708424"/>
            <a:ext cx="585525" cy="20340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6831212" y="971550"/>
            <a:ext cx="893045" cy="20340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5485541" y="1702098"/>
            <a:ext cx="0" cy="3313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368197" y="4075610"/>
            <a:ext cx="2197122" cy="338554"/>
          </a:xfrm>
          <a:prstGeom prst="rect">
            <a:avLst/>
          </a:prstGeom>
          <a:noFill/>
        </p:spPr>
        <p:txBody>
          <a:bodyPr wrap="square" rtlCol="0">
            <a:spAutoFit/>
          </a:bodyPr>
          <a:lstStyle/>
          <a:p>
            <a:pPr lvl="0"/>
            <a:r>
              <a:rPr lang="en-US" sz="1600" b="1" kern="0" dirty="0" smtClean="0">
                <a:solidFill>
                  <a:srgbClr val="0000FF"/>
                </a:solidFill>
                <a:latin typeface="Book Antiqua" panose="02040602050305030304" pitchFamily="18" charset="0"/>
              </a:rPr>
              <a:t>(0.1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1.67)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(0.2 </a:t>
            </a:r>
            <a:r>
              <a:rPr lang="en-US" sz="1600" b="1" kern="0" dirty="0">
                <a:solidFill>
                  <a:srgbClr val="0000FF"/>
                </a:solidFill>
                <a:latin typeface="Book Antiqua" panose="02040602050305030304" pitchFamily="18" charset="0"/>
              </a:rPr>
              <a:t>× </a:t>
            </a:r>
            <a:r>
              <a:rPr lang="en-US" sz="1600" b="1" kern="0" dirty="0" smtClean="0">
                <a:solidFill>
                  <a:srgbClr val="0000FF"/>
                </a:solidFill>
                <a:latin typeface="Book Antiqua" panose="02040602050305030304" pitchFamily="18" charset="0"/>
              </a:rPr>
              <a:t>v</a:t>
            </a:r>
            <a:r>
              <a:rPr lang="en-US" sz="1600" b="1" kern="0" baseline="-25000" dirty="0" smtClean="0">
                <a:solidFill>
                  <a:srgbClr val="0000FF"/>
                </a:solidFill>
                <a:latin typeface="Book Antiqua" panose="02040602050305030304" pitchFamily="18" charset="0"/>
              </a:rPr>
              <a:t>2</a:t>
            </a:r>
            <a:r>
              <a:rPr lang="en-US" sz="1600" b="1" kern="0" dirty="0" smtClean="0">
                <a:solidFill>
                  <a:srgbClr val="0000FF"/>
                </a:solidFill>
                <a:latin typeface="Book Antiqua" panose="02040602050305030304" pitchFamily="18" charset="0"/>
              </a:rPr>
              <a:t>)</a:t>
            </a:r>
            <a:endParaRPr lang="en-US" sz="1600" b="1" kern="0" dirty="0">
              <a:solidFill>
                <a:srgbClr val="0000FF"/>
              </a:solidFill>
              <a:latin typeface="Book Antiqua" panose="02040602050305030304" pitchFamily="18" charset="0"/>
            </a:endParaRPr>
          </a:p>
        </p:txBody>
      </p:sp>
      <p:sp>
        <p:nvSpPr>
          <p:cNvPr id="62" name="Rounded Rectangle 61"/>
          <p:cNvSpPr/>
          <p:nvPr/>
        </p:nvSpPr>
        <p:spPr>
          <a:xfrm>
            <a:off x="5516646" y="3071836"/>
            <a:ext cx="1018227" cy="338241"/>
          </a:xfrm>
          <a:prstGeom prst="roundRect">
            <a:avLst/>
          </a:prstGeom>
          <a:gradFill flip="none" rotWithShape="1">
            <a:gsLst>
              <a:gs pos="0">
                <a:srgbClr val="CC99FF"/>
              </a:gs>
              <a:gs pos="55000">
                <a:sysClr val="window" lastClr="FFFFFF"/>
              </a:gs>
            </a:gsLst>
            <a:lin ang="0" scaled="1"/>
            <a:tileRect/>
          </a:gradFill>
          <a:ln w="40000" cap="flat" cmpd="sng" algn="ctr">
            <a:noFill/>
            <a:prstDash val="solid"/>
          </a:ln>
          <a:effectLst/>
        </p:spPr>
        <p:txBody>
          <a:bodyPr rtlCol="0" anchor="ctr"/>
          <a:lstStyle/>
          <a:p>
            <a:r>
              <a:rPr lang="en-US" sz="1600" b="1" kern="0" dirty="0" err="1" smtClean="0">
                <a:solidFill>
                  <a:srgbClr val="0000FF"/>
                </a:solidFill>
                <a:effectLst>
                  <a:innerShdw blurRad="114300">
                    <a:prstClr val="black"/>
                  </a:innerShdw>
                </a:effectLst>
                <a:latin typeface="Book Antiqua" panose="02040602050305030304" pitchFamily="18" charset="0"/>
              </a:rPr>
              <a:t>Ans</a:t>
            </a:r>
            <a:r>
              <a:rPr lang="en-US" sz="1600" b="1" kern="0" dirty="0" smtClean="0">
                <a:solidFill>
                  <a:srgbClr val="0000FF"/>
                </a:solidFill>
                <a:effectLst>
                  <a:innerShdw blurRad="114300">
                    <a:prstClr val="black"/>
                  </a:innerShdw>
                </a:effectLst>
                <a:latin typeface="Book Antiqua" panose="02040602050305030304" pitchFamily="18" charset="0"/>
              </a:rPr>
              <a:t>: </a:t>
            </a:r>
            <a:endParaRPr lang="en-US" sz="1600" b="1" kern="0" dirty="0">
              <a:solidFill>
                <a:srgbClr val="0000FF"/>
              </a:solidFill>
              <a:effectLst>
                <a:innerShdw blurRad="114300">
                  <a:prstClr val="black"/>
                </a:innerShdw>
              </a:effectLst>
              <a:latin typeface="Book Antiqua" panose="02040602050305030304" pitchFamily="18" charset="0"/>
            </a:endParaRPr>
          </a:p>
        </p:txBody>
      </p:sp>
      <p:sp>
        <p:nvSpPr>
          <p:cNvPr id="63" name="TextBox 62"/>
          <p:cNvSpPr txBox="1"/>
          <p:nvPr/>
        </p:nvSpPr>
        <p:spPr>
          <a:xfrm>
            <a:off x="6058623" y="2987110"/>
            <a:ext cx="2932977" cy="575240"/>
          </a:xfrm>
          <a:prstGeom prst="rect">
            <a:avLst/>
          </a:prstGeom>
          <a:gradFill flip="none" rotWithShape="1">
            <a:gsLst>
              <a:gs pos="0">
                <a:srgbClr val="FFFF00"/>
              </a:gs>
              <a:gs pos="70400">
                <a:srgbClr val="FFFFB4"/>
              </a:gs>
              <a:gs pos="100000">
                <a:sysClr val="window" lastClr="FFFFFF"/>
              </a:gs>
            </a:gsLst>
            <a:lin ang="10800000" scaled="1"/>
            <a:tileRect/>
          </a:gradFill>
          <a:ln w="40000" cap="flat" cmpd="sng" algn="ctr">
            <a:noFill/>
            <a:prstDash val="solid"/>
          </a:ln>
          <a:effectLst/>
        </p:spPr>
        <p:txBody>
          <a:bodyPr rtlCol="0" anchor="ctr"/>
          <a:lstStyle>
            <a:defPPr>
              <a:defRPr lang="en-US"/>
            </a:defPPr>
            <a:lvl1pPr marL="230188" indent="-230188">
              <a:defRPr sz="1600" b="1">
                <a:solidFill>
                  <a:srgbClr val="0000FF"/>
                </a:solidFill>
                <a:latin typeface="Book Antiqua" panose="0204060205030503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r>
              <a:rPr lang="en-US" dirty="0" smtClean="0"/>
              <a:t>Velocity of the second object is </a:t>
            </a:r>
            <a:r>
              <a:rPr lang="en-US" kern="0" dirty="0" smtClean="0"/>
              <a:t>1.165ms</a:t>
            </a:r>
            <a:r>
              <a:rPr lang="en-US" kern="0" baseline="30000" dirty="0" smtClean="0"/>
              <a:t>-1</a:t>
            </a:r>
            <a:endParaRPr lang="en-US" kern="0" baseline="30000" dirty="0"/>
          </a:p>
        </p:txBody>
      </p:sp>
    </p:spTree>
    <p:extLst>
      <p:ext uri="{BB962C8B-B14F-4D97-AF65-F5344CB8AC3E}">
        <p14:creationId xmlns:p14="http://schemas.microsoft.com/office/powerpoint/2010/main" val="1401492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26" presetClass="emph" presetSubtype="0" fill="hold" grpId="1" nodeType="withEffect">
                                  <p:stCondLst>
                                    <p:cond delay="0"/>
                                  </p:stCondLst>
                                  <p:childTnLst>
                                    <p:animEffect transition="out" filter="fade">
                                      <p:cBhvr>
                                        <p:cTn id="37" dur="500" tmFilter="0, 0; .2, .5; .8, .5; 1, 0"/>
                                        <p:tgtEl>
                                          <p:spTgt spid="57"/>
                                        </p:tgtEl>
                                      </p:cBhvr>
                                    </p:animEffect>
                                    <p:animScale>
                                      <p:cBhvr>
                                        <p:cTn id="38" dur="250" autoRev="1" fill="hold"/>
                                        <p:tgtEl>
                                          <p:spTgt spid="57"/>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2" nodeType="clickEffect">
                                  <p:stCondLst>
                                    <p:cond delay="0"/>
                                  </p:stCondLst>
                                  <p:childTnLst>
                                    <p:set>
                                      <p:cBhvr>
                                        <p:cTn id="42" dur="1" fill="hold">
                                          <p:stCondLst>
                                            <p:cond delay="0"/>
                                          </p:stCondLst>
                                        </p:cTn>
                                        <p:tgtEl>
                                          <p:spTgt spid="57"/>
                                        </p:tgtEl>
                                        <p:attrNameLst>
                                          <p:attrName>style.visibility</p:attrName>
                                        </p:attrNameLst>
                                      </p:cBhvr>
                                      <p:to>
                                        <p:strVal val="hidden"/>
                                      </p:to>
                                    </p:set>
                                  </p:childTnLst>
                                </p:cTn>
                              </p:par>
                              <p:par>
                                <p:cTn id="43" presetID="22" presetClass="entr" presetSubtype="8"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26" presetClass="emph" presetSubtype="0" fill="hold" grpId="1" nodeType="withEffect">
                                  <p:stCondLst>
                                    <p:cond delay="0"/>
                                  </p:stCondLst>
                                  <p:childTnLst>
                                    <p:animEffect transition="out" filter="fade">
                                      <p:cBhvr>
                                        <p:cTn id="55" dur="500" tmFilter="0, 0; .2, .5; .8, .5; 1, 0"/>
                                        <p:tgtEl>
                                          <p:spTgt spid="58"/>
                                        </p:tgtEl>
                                      </p:cBhvr>
                                    </p:animEffect>
                                    <p:animScale>
                                      <p:cBhvr>
                                        <p:cTn id="56" dur="250" autoRev="1" fill="hold"/>
                                        <p:tgtEl>
                                          <p:spTgt spid="58"/>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2" nodeType="clickEffect">
                                  <p:stCondLst>
                                    <p:cond delay="0"/>
                                  </p:stCondLst>
                                  <p:childTnLst>
                                    <p:set>
                                      <p:cBhvr>
                                        <p:cTn id="60" dur="1" fill="hold">
                                          <p:stCondLst>
                                            <p:cond delay="0"/>
                                          </p:stCondLst>
                                        </p:cTn>
                                        <p:tgtEl>
                                          <p:spTgt spid="58"/>
                                        </p:tgtEl>
                                        <p:attrNameLst>
                                          <p:attrName>style.visibility</p:attrName>
                                        </p:attrNameLst>
                                      </p:cBhvr>
                                      <p:to>
                                        <p:strVal val="hidden"/>
                                      </p:to>
                                    </p:set>
                                  </p:childTnLst>
                                </p:cTn>
                              </p:par>
                              <p:par>
                                <p:cTn id="61" presetID="2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26" presetClass="emph" presetSubtype="0" fill="hold" grpId="1" nodeType="withEffect">
                                  <p:stCondLst>
                                    <p:cond delay="0"/>
                                  </p:stCondLst>
                                  <p:childTnLst>
                                    <p:animEffect transition="out" filter="fade">
                                      <p:cBhvr>
                                        <p:cTn id="73" dur="500" tmFilter="0, 0; .2, .5; .8, .5; 1, 0"/>
                                        <p:tgtEl>
                                          <p:spTgt spid="59"/>
                                        </p:tgtEl>
                                      </p:cBhvr>
                                    </p:animEffect>
                                    <p:animScale>
                                      <p:cBhvr>
                                        <p:cTn id="74" dur="250" autoRev="1" fill="hold"/>
                                        <p:tgtEl>
                                          <p:spTgt spid="59"/>
                                        </p:tgtEl>
                                      </p:cBhvr>
                                      <p:by x="105000" y="105000"/>
                                    </p:animScale>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5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500"/>
                                        <p:tgtEl>
                                          <p:spTgt spid="1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500"/>
                                        <p:tgtEl>
                                          <p:spTgt spid="60"/>
                                        </p:tgtEl>
                                      </p:cBhvr>
                                    </p:animEffect>
                                  </p:childTnLst>
                                </p:cTn>
                              </p:par>
                              <p:par>
                                <p:cTn id="87" presetID="26" presetClass="emph" presetSubtype="0" fill="hold" grpId="1" nodeType="withEffect">
                                  <p:stCondLst>
                                    <p:cond delay="0"/>
                                  </p:stCondLst>
                                  <p:childTnLst>
                                    <p:animEffect transition="out" filter="fade">
                                      <p:cBhvr>
                                        <p:cTn id="88" dur="500" tmFilter="0, 0; .2, .5; .8, .5; 1, 0"/>
                                        <p:tgtEl>
                                          <p:spTgt spid="60"/>
                                        </p:tgtEl>
                                      </p:cBhvr>
                                    </p:animEffect>
                                    <p:animScale>
                                      <p:cBhvr>
                                        <p:cTn id="89" dur="250" autoRev="1" fill="hold"/>
                                        <p:tgtEl>
                                          <p:spTgt spid="60"/>
                                        </p:tgtEl>
                                      </p:cBhvr>
                                      <p:by x="105000" y="105000"/>
                                    </p:animScale>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2" nodeType="clickEffect">
                                  <p:stCondLst>
                                    <p:cond delay="0"/>
                                  </p:stCondLst>
                                  <p:childTnLst>
                                    <p:set>
                                      <p:cBhvr>
                                        <p:cTn id="93" dur="1" fill="hold">
                                          <p:stCondLst>
                                            <p:cond delay="0"/>
                                          </p:stCondLst>
                                        </p:cTn>
                                        <p:tgtEl>
                                          <p:spTgt spid="60"/>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ipe(left)">
                                      <p:cBhvr>
                                        <p:cTn id="98" dur="500"/>
                                        <p:tgtEl>
                                          <p:spTgt spid="1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1"/>
                                        </p:tgtEl>
                                        <p:attrNameLst>
                                          <p:attrName>style.visibility</p:attrName>
                                        </p:attrNameLst>
                                      </p:cBhvr>
                                      <p:to>
                                        <p:strVal val="visible"/>
                                      </p:to>
                                    </p:set>
                                    <p:animEffect transition="in" filter="fade">
                                      <p:cBhvr>
                                        <p:cTn id="101" dur="500"/>
                                        <p:tgtEl>
                                          <p:spTgt spid="61"/>
                                        </p:tgtEl>
                                      </p:cBhvr>
                                    </p:animEffect>
                                  </p:childTnLst>
                                </p:cTn>
                              </p:par>
                              <p:par>
                                <p:cTn id="102" presetID="26" presetClass="emph" presetSubtype="0" fill="hold" grpId="1" nodeType="withEffect">
                                  <p:stCondLst>
                                    <p:cond delay="0"/>
                                  </p:stCondLst>
                                  <p:childTnLst>
                                    <p:animEffect transition="out" filter="fade">
                                      <p:cBhvr>
                                        <p:cTn id="103" dur="500" tmFilter="0, 0; .2, .5; .8, .5; 1, 0"/>
                                        <p:tgtEl>
                                          <p:spTgt spid="61"/>
                                        </p:tgtEl>
                                      </p:cBhvr>
                                    </p:animEffect>
                                    <p:animScale>
                                      <p:cBhvr>
                                        <p:cTn id="104" dur="250" autoRev="1" fill="hold"/>
                                        <p:tgtEl>
                                          <p:spTgt spid="61"/>
                                        </p:tgtEl>
                                      </p:cBhvr>
                                      <p:by x="105000" y="105000"/>
                                    </p:animScale>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2" nodeType="clickEffect">
                                  <p:stCondLst>
                                    <p:cond delay="0"/>
                                  </p:stCondLst>
                                  <p:childTnLst>
                                    <p:set>
                                      <p:cBhvr>
                                        <p:cTn id="108" dur="1" fill="hold">
                                          <p:stCondLst>
                                            <p:cond delay="0"/>
                                          </p:stCondLst>
                                        </p:cTn>
                                        <p:tgtEl>
                                          <p:spTgt spid="61"/>
                                        </p:tgtEl>
                                        <p:attrNameLst>
                                          <p:attrName>style.visibility</p:attrName>
                                        </p:attrNameLst>
                                      </p:cBhvr>
                                      <p:to>
                                        <p:strVal val="hidden"/>
                                      </p:to>
                                    </p:set>
                                  </p:childTnLst>
                                </p:cTn>
                              </p:par>
                              <p:par>
                                <p:cTn id="109" presetID="22" presetClass="entr" presetSubtype="8" fill="hold" grpId="0" nodeType="withEffect">
                                  <p:stCondLst>
                                    <p:cond delay="0"/>
                                  </p:stCondLst>
                                  <p:childTnLst>
                                    <p:set>
                                      <p:cBhvr>
                                        <p:cTn id="110" dur="1" fill="hold">
                                          <p:stCondLst>
                                            <p:cond delay="0"/>
                                          </p:stCondLst>
                                        </p:cTn>
                                        <p:tgtEl>
                                          <p:spTgt spid="20"/>
                                        </p:tgtEl>
                                        <p:attrNameLst>
                                          <p:attrName>style.visibility</p:attrName>
                                        </p:attrNameLst>
                                      </p:cBhvr>
                                      <p:to>
                                        <p:strVal val="visible"/>
                                      </p:to>
                                    </p:set>
                                    <p:animEffect transition="in" filter="wipe(left)">
                                      <p:cBhvr>
                                        <p:cTn id="111" dur="500"/>
                                        <p:tgtEl>
                                          <p:spTgt spid="2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8"/>
                                        </p:tgtEl>
                                        <p:attrNameLst>
                                          <p:attrName>style.visibility</p:attrName>
                                        </p:attrNameLst>
                                      </p:cBhvr>
                                      <p:to>
                                        <p:strVal val="visible"/>
                                      </p:to>
                                    </p:set>
                                    <p:animEffect transition="in" filter="wipe(left)">
                                      <p:cBhvr>
                                        <p:cTn id="116" dur="500"/>
                                        <p:tgtEl>
                                          <p:spTgt spid="18"/>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left)">
                                      <p:cBhvr>
                                        <p:cTn id="121" dur="500"/>
                                        <p:tgtEl>
                                          <p:spTgt spid="5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wipe(left)">
                                      <p:cBhvr>
                                        <p:cTn id="126" dur="500"/>
                                        <p:tgtEl>
                                          <p:spTgt spid="48"/>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wipe(left)">
                                      <p:cBhvr>
                                        <p:cTn id="131" dur="500"/>
                                        <p:tgtEl>
                                          <p:spTgt spid="53"/>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wipe(left)">
                                      <p:cBhvr>
                                        <p:cTn id="136" dur="500"/>
                                        <p:tgtEl>
                                          <p:spTgt spid="2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27"/>
                                        </p:tgtEl>
                                        <p:attrNameLst>
                                          <p:attrName>style.visibility</p:attrName>
                                        </p:attrNameLst>
                                      </p:cBhvr>
                                      <p:to>
                                        <p:strVal val="visible"/>
                                      </p:to>
                                    </p:set>
                                    <p:animEffect transition="in" filter="wipe(left)">
                                      <p:cBhvr>
                                        <p:cTn id="141" dur="500"/>
                                        <p:tgtEl>
                                          <p:spTgt spid="27"/>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25"/>
                                        </p:tgtEl>
                                        <p:attrNameLst>
                                          <p:attrName>style.visibility</p:attrName>
                                        </p:attrNameLst>
                                      </p:cBhvr>
                                      <p:to>
                                        <p:strVal val="visible"/>
                                      </p:to>
                                    </p:set>
                                    <p:animEffect transition="in" filter="wipe(left)">
                                      <p:cBhvr>
                                        <p:cTn id="146" dur="500"/>
                                        <p:tgtEl>
                                          <p:spTgt spid="25"/>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26"/>
                                        </p:tgtEl>
                                        <p:attrNameLst>
                                          <p:attrName>style.visibility</p:attrName>
                                        </p:attrNameLst>
                                      </p:cBhvr>
                                      <p:to>
                                        <p:strVal val="visible"/>
                                      </p:to>
                                    </p:set>
                                    <p:animEffect transition="in" filter="wipe(left)">
                                      <p:cBhvr>
                                        <p:cTn id="151" dur="500"/>
                                        <p:tgtEl>
                                          <p:spTgt spid="26"/>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28"/>
                                        </p:tgtEl>
                                        <p:attrNameLst>
                                          <p:attrName>style.visibility</p:attrName>
                                        </p:attrNameLst>
                                      </p:cBhvr>
                                      <p:to>
                                        <p:strVal val="visible"/>
                                      </p:to>
                                    </p:set>
                                    <p:animEffect transition="in" filter="wipe(left)">
                                      <p:cBhvr>
                                        <p:cTn id="156" dur="500"/>
                                        <p:tgtEl>
                                          <p:spTgt spid="2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wipe(left)">
                                      <p:cBhvr>
                                        <p:cTn id="161" dur="500"/>
                                        <p:tgtEl>
                                          <p:spTgt spid="29"/>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32"/>
                                        </p:tgtEl>
                                        <p:attrNameLst>
                                          <p:attrName>style.visibility</p:attrName>
                                        </p:attrNameLst>
                                      </p:cBhvr>
                                      <p:to>
                                        <p:strVal val="visible"/>
                                      </p:to>
                                    </p:set>
                                    <p:animEffect transition="in" filter="wipe(left)">
                                      <p:cBhvr>
                                        <p:cTn id="166" dur="500"/>
                                        <p:tgtEl>
                                          <p:spTgt spid="32"/>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30"/>
                                        </p:tgtEl>
                                        <p:attrNameLst>
                                          <p:attrName>style.visibility</p:attrName>
                                        </p:attrNameLst>
                                      </p:cBhvr>
                                      <p:to>
                                        <p:strVal val="visible"/>
                                      </p:to>
                                    </p:set>
                                    <p:animEffect transition="in" filter="wipe(left)">
                                      <p:cBhvr>
                                        <p:cTn id="171" dur="500"/>
                                        <p:tgtEl>
                                          <p:spTgt spid="30"/>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wipe(left)">
                                      <p:cBhvr>
                                        <p:cTn id="176" dur="500"/>
                                        <p:tgtEl>
                                          <p:spTgt spid="31"/>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left)">
                                      <p:cBhvr>
                                        <p:cTn id="181" dur="500"/>
                                        <p:tgtEl>
                                          <p:spTgt spid="33"/>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36"/>
                                        </p:tgtEl>
                                        <p:attrNameLst>
                                          <p:attrName>style.visibility</p:attrName>
                                        </p:attrNameLst>
                                      </p:cBhvr>
                                      <p:to>
                                        <p:strVal val="visible"/>
                                      </p:to>
                                    </p:set>
                                    <p:animEffect transition="in" filter="wipe(left)">
                                      <p:cBhvr>
                                        <p:cTn id="186" dur="500"/>
                                        <p:tgtEl>
                                          <p:spTgt spid="36"/>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34"/>
                                        </p:tgtEl>
                                        <p:attrNameLst>
                                          <p:attrName>style.visibility</p:attrName>
                                        </p:attrNameLst>
                                      </p:cBhvr>
                                      <p:to>
                                        <p:strVal val="visible"/>
                                      </p:to>
                                    </p:set>
                                    <p:animEffect transition="in" filter="wipe(left)">
                                      <p:cBhvr>
                                        <p:cTn id="191" dur="500"/>
                                        <p:tgtEl>
                                          <p:spTgt spid="34"/>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35"/>
                                        </p:tgtEl>
                                        <p:attrNameLst>
                                          <p:attrName>style.visibility</p:attrName>
                                        </p:attrNameLst>
                                      </p:cBhvr>
                                      <p:to>
                                        <p:strVal val="visible"/>
                                      </p:to>
                                    </p:set>
                                    <p:animEffect transition="in" filter="wipe(left)">
                                      <p:cBhvr>
                                        <p:cTn id="196" dur="500"/>
                                        <p:tgtEl>
                                          <p:spTgt spid="35"/>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37"/>
                                        </p:tgtEl>
                                        <p:attrNameLst>
                                          <p:attrName>style.visibility</p:attrName>
                                        </p:attrNameLst>
                                      </p:cBhvr>
                                      <p:to>
                                        <p:strVal val="visible"/>
                                      </p:to>
                                    </p:set>
                                    <p:animEffect transition="in" filter="wipe(left)">
                                      <p:cBhvr>
                                        <p:cTn id="201" dur="500"/>
                                        <p:tgtEl>
                                          <p:spTgt spid="37"/>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40"/>
                                        </p:tgtEl>
                                        <p:attrNameLst>
                                          <p:attrName>style.visibility</p:attrName>
                                        </p:attrNameLst>
                                      </p:cBhvr>
                                      <p:to>
                                        <p:strVal val="visible"/>
                                      </p:to>
                                    </p:set>
                                    <p:animEffect transition="in" filter="wipe(left)">
                                      <p:cBhvr>
                                        <p:cTn id="206" dur="500"/>
                                        <p:tgtEl>
                                          <p:spTgt spid="40"/>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38"/>
                                        </p:tgtEl>
                                        <p:attrNameLst>
                                          <p:attrName>style.visibility</p:attrName>
                                        </p:attrNameLst>
                                      </p:cBhvr>
                                      <p:to>
                                        <p:strVal val="visible"/>
                                      </p:to>
                                    </p:set>
                                    <p:animEffect transition="in" filter="wipe(left)">
                                      <p:cBhvr>
                                        <p:cTn id="211" dur="500"/>
                                        <p:tgtEl>
                                          <p:spTgt spid="38"/>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39"/>
                                        </p:tgtEl>
                                        <p:attrNameLst>
                                          <p:attrName>style.visibility</p:attrName>
                                        </p:attrNameLst>
                                      </p:cBhvr>
                                      <p:to>
                                        <p:strVal val="visible"/>
                                      </p:to>
                                    </p:set>
                                    <p:animEffect transition="in" filter="wipe(left)">
                                      <p:cBhvr>
                                        <p:cTn id="216" dur="500"/>
                                        <p:tgtEl>
                                          <p:spTgt spid="39"/>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4" fill="hold" nodeType="clickEffect">
                                  <p:stCondLst>
                                    <p:cond delay="0"/>
                                  </p:stCondLst>
                                  <p:childTnLst>
                                    <p:set>
                                      <p:cBhvr>
                                        <p:cTn id="220" dur="1" fill="hold">
                                          <p:stCondLst>
                                            <p:cond delay="0"/>
                                          </p:stCondLst>
                                        </p:cTn>
                                        <p:tgtEl>
                                          <p:spTgt spid="54"/>
                                        </p:tgtEl>
                                        <p:attrNameLst>
                                          <p:attrName>style.visibility</p:attrName>
                                        </p:attrNameLst>
                                      </p:cBhvr>
                                      <p:to>
                                        <p:strVal val="visible"/>
                                      </p:to>
                                    </p:set>
                                    <p:animEffect transition="in" filter="wipe(down)">
                                      <p:cBhvr>
                                        <p:cTn id="221" dur="500"/>
                                        <p:tgtEl>
                                          <p:spTgt spid="54"/>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grpId="0" nodeType="clickEffect">
                                  <p:stCondLst>
                                    <p:cond delay="0"/>
                                  </p:stCondLst>
                                  <p:childTnLst>
                                    <p:set>
                                      <p:cBhvr>
                                        <p:cTn id="225" dur="1" fill="hold">
                                          <p:stCondLst>
                                            <p:cond delay="0"/>
                                          </p:stCondLst>
                                        </p:cTn>
                                        <p:tgtEl>
                                          <p:spTgt spid="47"/>
                                        </p:tgtEl>
                                        <p:attrNameLst>
                                          <p:attrName>style.visibility</p:attrName>
                                        </p:attrNameLst>
                                      </p:cBhvr>
                                      <p:to>
                                        <p:strVal val="visible"/>
                                      </p:to>
                                    </p:set>
                                    <p:animEffect transition="in" filter="wipe(left)">
                                      <p:cBhvr>
                                        <p:cTn id="226" dur="500"/>
                                        <p:tgtEl>
                                          <p:spTgt spid="47"/>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46"/>
                                        </p:tgtEl>
                                        <p:attrNameLst>
                                          <p:attrName>style.visibility</p:attrName>
                                        </p:attrNameLst>
                                      </p:cBhvr>
                                      <p:to>
                                        <p:strVal val="visible"/>
                                      </p:to>
                                    </p:set>
                                    <p:animEffect transition="in" filter="wipe(left)">
                                      <p:cBhvr>
                                        <p:cTn id="231" dur="500"/>
                                        <p:tgtEl>
                                          <p:spTgt spid="46"/>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grpId="0" nodeType="clickEffect">
                                  <p:stCondLst>
                                    <p:cond delay="0"/>
                                  </p:stCondLst>
                                  <p:childTnLst>
                                    <p:set>
                                      <p:cBhvr>
                                        <p:cTn id="235" dur="1" fill="hold">
                                          <p:stCondLst>
                                            <p:cond delay="0"/>
                                          </p:stCondLst>
                                        </p:cTn>
                                        <p:tgtEl>
                                          <p:spTgt spid="45"/>
                                        </p:tgtEl>
                                        <p:attrNameLst>
                                          <p:attrName>style.visibility</p:attrName>
                                        </p:attrNameLst>
                                      </p:cBhvr>
                                      <p:to>
                                        <p:strVal val="visible"/>
                                      </p:to>
                                    </p:set>
                                    <p:animEffect transition="in" filter="wipe(left)">
                                      <p:cBhvr>
                                        <p:cTn id="236" dur="500"/>
                                        <p:tgtEl>
                                          <p:spTgt spid="45"/>
                                        </p:tgtEl>
                                      </p:cBhvr>
                                    </p:animEffect>
                                  </p:childTnLst>
                                </p:cTn>
                              </p:par>
                            </p:childTnLst>
                          </p:cTn>
                        </p:par>
                        <p:par>
                          <p:cTn id="237" fill="hold">
                            <p:stCondLst>
                              <p:cond delay="500"/>
                            </p:stCondLst>
                            <p:childTnLst>
                              <p:par>
                                <p:cTn id="238" presetID="22" presetClass="entr" presetSubtype="8" fill="hold" nodeType="afterEffect">
                                  <p:stCondLst>
                                    <p:cond delay="0"/>
                                  </p:stCondLst>
                                  <p:childTnLst>
                                    <p:set>
                                      <p:cBhvr>
                                        <p:cTn id="239" dur="1" fill="hold">
                                          <p:stCondLst>
                                            <p:cond delay="0"/>
                                          </p:stCondLst>
                                        </p:cTn>
                                        <p:tgtEl>
                                          <p:spTgt spid="41"/>
                                        </p:tgtEl>
                                        <p:attrNameLst>
                                          <p:attrName>style.visibility</p:attrName>
                                        </p:attrNameLst>
                                      </p:cBhvr>
                                      <p:to>
                                        <p:strVal val="visible"/>
                                      </p:to>
                                    </p:set>
                                    <p:animEffect transition="in" filter="wipe(left)">
                                      <p:cBhvr>
                                        <p:cTn id="240" dur="500"/>
                                        <p:tgtEl>
                                          <p:spTgt spid="41"/>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49"/>
                                        </p:tgtEl>
                                        <p:attrNameLst>
                                          <p:attrName>style.visibility</p:attrName>
                                        </p:attrNameLst>
                                      </p:cBhvr>
                                      <p:to>
                                        <p:strVal val="visible"/>
                                      </p:to>
                                    </p:set>
                                    <p:animEffect transition="in" filter="wipe(left)">
                                      <p:cBhvr>
                                        <p:cTn id="245" dur="500"/>
                                        <p:tgtEl>
                                          <p:spTgt spid="49"/>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50"/>
                                        </p:tgtEl>
                                        <p:attrNameLst>
                                          <p:attrName>style.visibility</p:attrName>
                                        </p:attrNameLst>
                                      </p:cBhvr>
                                      <p:to>
                                        <p:strVal val="visible"/>
                                      </p:to>
                                    </p:set>
                                    <p:animEffect transition="in" filter="wipe(left)">
                                      <p:cBhvr>
                                        <p:cTn id="250" dur="500"/>
                                        <p:tgtEl>
                                          <p:spTgt spid="50"/>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62"/>
                                        </p:tgtEl>
                                        <p:attrNameLst>
                                          <p:attrName>style.visibility</p:attrName>
                                        </p:attrNameLst>
                                      </p:cBhvr>
                                      <p:to>
                                        <p:strVal val="visible"/>
                                      </p:to>
                                    </p:set>
                                    <p:animEffect transition="in" filter="wipe(left)">
                                      <p:cBhvr>
                                        <p:cTn id="255" dur="500"/>
                                        <p:tgtEl>
                                          <p:spTgt spid="62"/>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63"/>
                                        </p:tgtEl>
                                        <p:attrNameLst>
                                          <p:attrName>style.visibility</p:attrName>
                                        </p:attrNameLst>
                                      </p:cBhvr>
                                      <p:to>
                                        <p:strVal val="visible"/>
                                      </p:to>
                                    </p:set>
                                    <p:animEffect transition="in" filter="wipe(left)">
                                      <p:cBhvr>
                                        <p:cTn id="26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0" grpId="0"/>
      <p:bldP spid="15" grpId="0"/>
      <p:bldP spid="16" grpId="0"/>
      <p:bldP spid="17" grpId="0"/>
      <p:bldP spid="18" grpId="0"/>
      <p:bldP spid="19" grpId="0" animBg="1"/>
      <p:bldP spid="20" grpId="0" animBg="1"/>
      <p:bldP spid="24" grpId="0"/>
      <p:bldP spid="25" grpId="0"/>
      <p:bldP spid="26" grpId="0"/>
      <p:bldP spid="27" grpId="0"/>
      <p:bldP spid="28" grpId="0"/>
      <p:bldP spid="29" grpId="0"/>
      <p:bldP spid="30" grpId="0"/>
      <p:bldP spid="32" grpId="0"/>
      <p:bldP spid="33" grpId="0"/>
      <p:bldP spid="34" grpId="0"/>
      <p:bldP spid="35" grpId="0"/>
      <p:bldP spid="36" grpId="0"/>
      <p:bldP spid="37" grpId="0"/>
      <p:bldP spid="38" grpId="0"/>
      <p:bldP spid="39" grpId="0"/>
      <p:bldP spid="40" grpId="0"/>
      <p:bldP spid="45" grpId="0"/>
      <p:bldP spid="46" grpId="0"/>
      <p:bldP spid="47" grpId="0"/>
      <p:bldP spid="48" grpId="0"/>
      <p:bldP spid="49" grpId="0"/>
      <p:bldP spid="50" grpId="0"/>
      <p:bldP spid="52" grpId="0" animBg="1"/>
      <p:bldP spid="53" grpId="0" animBg="1"/>
      <p:bldP spid="57" grpId="0" animBg="1"/>
      <p:bldP spid="57" grpId="1" animBg="1"/>
      <p:bldP spid="57" grpId="2" animBg="1"/>
      <p:bldP spid="58" grpId="0" animBg="1"/>
      <p:bldP spid="58" grpId="1" animBg="1"/>
      <p:bldP spid="58" grpId="2" animBg="1"/>
      <p:bldP spid="59" grpId="0" animBg="1"/>
      <p:bldP spid="59" grpId="1" animBg="1"/>
      <p:bldP spid="59" grpId="2" animBg="1"/>
      <p:bldP spid="60" grpId="0" animBg="1"/>
      <p:bldP spid="60" grpId="1" animBg="1"/>
      <p:bldP spid="60" grpId="2" animBg="1"/>
      <p:bldP spid="61" grpId="0" animBg="1"/>
      <p:bldP spid="61" grpId="1" animBg="1"/>
      <p:bldP spid="61" grpId="2" animBg="1"/>
      <p:bldP spid="31" grpId="0"/>
      <p:bldP spid="62" grpId="0" animBg="1"/>
      <p:bldP spid="6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338b71801fb8ab6a9f9796fe31045ab4df57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3882</TotalTime>
  <Words>8802</Words>
  <Application>Microsoft Office PowerPoint</Application>
  <PresentationFormat>On-screen Show (16:9)</PresentationFormat>
  <Paragraphs>2381</Paragraphs>
  <Slides>106</Slides>
  <Notes>20</Notes>
  <HiddenSlides>0</HiddenSlides>
  <MMClips>0</MMClips>
  <ScaleCrop>false</ScaleCrop>
  <HeadingPairs>
    <vt:vector size="4" baseType="variant">
      <vt:variant>
        <vt:lpstr>Theme</vt:lpstr>
      </vt:variant>
      <vt:variant>
        <vt:i4>2</vt:i4>
      </vt:variant>
      <vt:variant>
        <vt:lpstr>Slide Titles</vt:lpstr>
      </vt:variant>
      <vt:variant>
        <vt:i4>106</vt:i4>
      </vt:variant>
    </vt:vector>
  </HeadingPairs>
  <TitlesOfParts>
    <vt:vector size="108"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Siddhi Chavan</dc:creator>
  <cp:lastModifiedBy>INK</cp:lastModifiedBy>
  <cp:revision>353</cp:revision>
  <dcterms:created xsi:type="dcterms:W3CDTF">2006-08-16T00:00:00Z</dcterms:created>
  <dcterms:modified xsi:type="dcterms:W3CDTF">2018-04-13T07:09:36Z</dcterms:modified>
</cp:coreProperties>
</file>